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2" r:id="rId6"/>
    <p:sldId id="263" r:id="rId7"/>
    <p:sldId id="264" r:id="rId8"/>
    <p:sldId id="265" r:id="rId9"/>
    <p:sldId id="266" r:id="rId10"/>
    <p:sldId id="267" r:id="rId11"/>
    <p:sldId id="269" r:id="rId12"/>
    <p:sldId id="270" r:id="rId13"/>
    <p:sldId id="271" r:id="rId14"/>
    <p:sldId id="259" r:id="rId15"/>
    <p:sldId id="272" r:id="rId16"/>
    <p:sldId id="273" r:id="rId17"/>
    <p:sldId id="274" r:id="rId18"/>
    <p:sldId id="275" r:id="rId19"/>
    <p:sldId id="276" r:id="rId20"/>
    <p:sldId id="277" r:id="rId21"/>
    <p:sldId id="278" r:id="rId22"/>
    <p:sldId id="279" r:id="rId23"/>
    <p:sldId id="281" r:id="rId24"/>
    <p:sldId id="282" r:id="rId25"/>
    <p:sldId id="284" r:id="rId26"/>
    <p:sldId id="283" r:id="rId27"/>
    <p:sldId id="28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92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174"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84999-9591-5962-AC5B-E216914FEE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01B6074E-E80A-CFED-5FBB-E05945FD0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2910DA92-E965-8758-5FA3-0D21623FC834}"/>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5" name="Footer Placeholder 4">
            <a:extLst>
              <a:ext uri="{FF2B5EF4-FFF2-40B4-BE49-F238E27FC236}">
                <a16:creationId xmlns:a16="http://schemas.microsoft.com/office/drawing/2014/main" id="{003DE1AB-B6FC-8CAE-61EC-C47389582C2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8D6276B-59F9-DACF-3272-B0B3B23CE5B3}"/>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4558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044D-3C3E-8F74-44C6-5E25CCE34572}"/>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67E6D815-9B55-50A3-F29D-9F906C5464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D43F15C-6532-2205-F156-9225D7BFB744}"/>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5" name="Footer Placeholder 4">
            <a:extLst>
              <a:ext uri="{FF2B5EF4-FFF2-40B4-BE49-F238E27FC236}">
                <a16:creationId xmlns:a16="http://schemas.microsoft.com/office/drawing/2014/main" id="{7E4940F2-690A-646F-03F4-E1BCBFC739C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50D8210-C95F-8926-726E-F75082B5D4A9}"/>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3036905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D83A0-BF1D-44DC-A11F-5B57BC8384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6EEA3F3E-50B8-FB4D-10C4-EB0AF1AAD4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4DD4DE-9C33-9E5A-2AEB-B271C4B0C6FF}"/>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5" name="Footer Placeholder 4">
            <a:extLst>
              <a:ext uri="{FF2B5EF4-FFF2-40B4-BE49-F238E27FC236}">
                <a16:creationId xmlns:a16="http://schemas.microsoft.com/office/drawing/2014/main" id="{9F4B28DF-6160-55A5-20ED-E80A90E4657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AE0F37C-A70D-3A6F-73B1-43B1417208BB}"/>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1201781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8F59A-0DE7-711E-C4B1-43DE3BE1FF4C}"/>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7B8BC2B9-EEF0-5C72-14CE-166EBB4881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50A931A9-2392-BF9D-2006-B23B49826A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17B2D9EE-9BD9-8D8A-5001-E1F3F768B2A1}"/>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6" name="Footer Placeholder 5">
            <a:extLst>
              <a:ext uri="{FF2B5EF4-FFF2-40B4-BE49-F238E27FC236}">
                <a16:creationId xmlns:a16="http://schemas.microsoft.com/office/drawing/2014/main" id="{642A91E4-D300-AA86-484A-B1699FD09195}"/>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6BEECE96-0B61-669F-F544-D57683A4BDC6}"/>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372103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21F02-2A10-1D58-36BB-455A2B0C9D11}"/>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867CC8B7-C020-609A-57C7-A1833F0AAF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E1301D-A223-8A1B-0942-2398466AE2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994A3C34-2CDD-927D-FF69-7B46F1FA03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F60D9C-FD39-FF29-A024-7095A7B544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835691AA-479E-18FE-BC93-CD9825E4EB59}"/>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8" name="Footer Placeholder 7">
            <a:extLst>
              <a:ext uri="{FF2B5EF4-FFF2-40B4-BE49-F238E27FC236}">
                <a16:creationId xmlns:a16="http://schemas.microsoft.com/office/drawing/2014/main" id="{C33DB3D1-3869-486D-1180-2803F5220687}"/>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4A1A6A77-04D8-BBF3-F93E-087D7580587B}"/>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935424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627B4-90D3-C52B-1C66-D56D402C6040}"/>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77193606-495C-4992-9574-B066909F566C}"/>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4" name="Footer Placeholder 3">
            <a:extLst>
              <a:ext uri="{FF2B5EF4-FFF2-40B4-BE49-F238E27FC236}">
                <a16:creationId xmlns:a16="http://schemas.microsoft.com/office/drawing/2014/main" id="{D870AD26-6F3A-EFB0-534F-02178EE80926}"/>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3205EDEA-B2A3-4699-2817-7EA41F4DF178}"/>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737915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5EB97-EE25-91EB-A783-A51E5D1EC4AF}"/>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3" name="Footer Placeholder 2">
            <a:extLst>
              <a:ext uri="{FF2B5EF4-FFF2-40B4-BE49-F238E27FC236}">
                <a16:creationId xmlns:a16="http://schemas.microsoft.com/office/drawing/2014/main" id="{2F0A04D9-6690-B535-3A4E-554F6DDF1EAB}"/>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7DA82CFF-F940-80A4-D04D-6D4EDA9978D5}"/>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273463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522EB-4CEB-DCE1-7711-C6A197FE22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F177B1B6-4FAF-8DB3-AA2F-8E7C188172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CBD8363B-22D1-071D-7CF7-FB528D0DC6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FACC17-6AAA-FF6C-0CB3-61AA14DFED8E}"/>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6" name="Footer Placeholder 5">
            <a:extLst>
              <a:ext uri="{FF2B5EF4-FFF2-40B4-BE49-F238E27FC236}">
                <a16:creationId xmlns:a16="http://schemas.microsoft.com/office/drawing/2014/main" id="{1C699792-4FC7-D239-31B0-CF9DFDF52A28}"/>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F94CC2A0-65AE-58B0-36BF-94BD93064590}"/>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3377134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D714B-23EA-450D-F8B8-D6A4BC8193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CEA84343-3080-42A7-9FE9-DF24E3545F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DA804C8A-7D17-9C2A-19A0-8D99196ACF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58E6BB-4717-885F-F7A7-0437C82FCB6E}"/>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6" name="Footer Placeholder 5">
            <a:extLst>
              <a:ext uri="{FF2B5EF4-FFF2-40B4-BE49-F238E27FC236}">
                <a16:creationId xmlns:a16="http://schemas.microsoft.com/office/drawing/2014/main" id="{DD5830F0-961B-4D2C-923D-C31F0346ABCD}"/>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E855E395-A444-42B9-60A5-8383C33A037E}"/>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359810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4C8F9-EB78-CAF8-DB96-E953DB53741E}"/>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B990244D-2D04-5FDE-80AD-EDE2FA5847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C7B59EF-4C84-ACED-1EFC-B27DE9296EF2}"/>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5" name="Footer Placeholder 4">
            <a:extLst>
              <a:ext uri="{FF2B5EF4-FFF2-40B4-BE49-F238E27FC236}">
                <a16:creationId xmlns:a16="http://schemas.microsoft.com/office/drawing/2014/main" id="{54269136-33C1-DE10-DFBE-B885EB93F1A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A5EE479-B207-09EB-22B6-80E265BA2AB2}"/>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2371572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245FD5-F27A-3A1F-DF34-9D7403B7DF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CF670092-3A1F-80FE-1406-650F704039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49ABF79-8EEF-3B4A-A1B5-2EC39CAB5131}"/>
              </a:ext>
            </a:extLst>
          </p:cNvPr>
          <p:cNvSpPr>
            <a:spLocks noGrp="1"/>
          </p:cNvSpPr>
          <p:nvPr>
            <p:ph type="dt" sz="half" idx="10"/>
          </p:nvPr>
        </p:nvSpPr>
        <p:spPr/>
        <p:txBody>
          <a:bodyPr/>
          <a:lstStyle/>
          <a:p>
            <a:fld id="{45EC6502-8D5D-47E8-9F97-7ABB2B6D686C}" type="datetimeFigureOut">
              <a:rPr lang="en-ZA" smtClean="0"/>
              <a:t>2023-01-31</a:t>
            </a:fld>
            <a:endParaRPr lang="en-ZA"/>
          </a:p>
        </p:txBody>
      </p:sp>
      <p:sp>
        <p:nvSpPr>
          <p:cNvPr id="5" name="Footer Placeholder 4">
            <a:extLst>
              <a:ext uri="{FF2B5EF4-FFF2-40B4-BE49-F238E27FC236}">
                <a16:creationId xmlns:a16="http://schemas.microsoft.com/office/drawing/2014/main" id="{731B3886-0885-09D8-A1CD-B2F8BF36E91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44B4E80-B269-23FC-D16E-EB01B23277B2}"/>
              </a:ext>
            </a:extLst>
          </p:cNvPr>
          <p:cNvSpPr>
            <a:spLocks noGrp="1"/>
          </p:cNvSpPr>
          <p:nvPr>
            <p:ph type="sldNum" sz="quarter" idx="12"/>
          </p:nvPr>
        </p:nvSpPr>
        <p:spPr/>
        <p:txBody>
          <a:bodyPr/>
          <a:lstStyle/>
          <a:p>
            <a:fld id="{1F995E81-0029-41CF-A5B3-C5EEDFC23D41}" type="slidenum">
              <a:rPr lang="en-ZA" smtClean="0"/>
              <a:t>‹#›</a:t>
            </a:fld>
            <a:endParaRPr lang="en-ZA"/>
          </a:p>
        </p:txBody>
      </p:sp>
    </p:spTree>
    <p:extLst>
      <p:ext uri="{BB962C8B-B14F-4D97-AF65-F5344CB8AC3E}">
        <p14:creationId xmlns:p14="http://schemas.microsoft.com/office/powerpoint/2010/main" val="420067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0BA794-79BA-8903-5374-ED4605E6B3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E88AA050-C07B-6DDB-3966-A514108DA2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E5AE108-4263-B6BB-0067-F72148FD7F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C6502-8D5D-47E8-9F97-7ABB2B6D686C}" type="datetimeFigureOut">
              <a:rPr lang="en-ZA" smtClean="0"/>
              <a:t>2023-01-31</a:t>
            </a:fld>
            <a:endParaRPr lang="en-ZA"/>
          </a:p>
        </p:txBody>
      </p:sp>
      <p:sp>
        <p:nvSpPr>
          <p:cNvPr id="5" name="Footer Placeholder 4">
            <a:extLst>
              <a:ext uri="{FF2B5EF4-FFF2-40B4-BE49-F238E27FC236}">
                <a16:creationId xmlns:a16="http://schemas.microsoft.com/office/drawing/2014/main" id="{C2B145AA-0048-B375-2066-20EC715A66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B34CD93C-73D6-05D3-D8C2-E66272AD9D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995E81-0029-41CF-A5B3-C5EEDFC23D41}" type="slidenum">
              <a:rPr lang="en-ZA" smtClean="0"/>
              <a:t>‹#›</a:t>
            </a:fld>
            <a:endParaRPr lang="en-ZA"/>
          </a:p>
        </p:txBody>
      </p:sp>
    </p:spTree>
    <p:extLst>
      <p:ext uri="{BB962C8B-B14F-4D97-AF65-F5344CB8AC3E}">
        <p14:creationId xmlns:p14="http://schemas.microsoft.com/office/powerpoint/2010/main" val="2762524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hyperlink" Target="https://www.theglobalfund.org/media/4768/core_malaria_infonote_en.pdf" TargetMode="Externa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ww.theglobalfund.org/media/4762/core_tuberculosis_infonote_en.pdf" TargetMode="External"/><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hyperlink" Target="https://www.theglobalfund.org/media/4765/core_hiv_infonote_en.pdf" TargetMode="Externa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theglobalfund.org/media/4309/fundingmodel_modularframework_handbook_en.pdf" TargetMode="Externa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theglobalfund.org/media/4765/core_hiv_infonote_en.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theglobalfund.org/en/applying-for-funding/design-and-submit-funding-requests/timing-of-submission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65FF02C-33DB-0B44-0E3A-657FCEBAE036}"/>
              </a:ext>
            </a:extLst>
          </p:cNvPr>
          <p:cNvSpPr/>
          <p:nvPr/>
        </p:nvSpPr>
        <p:spPr>
          <a:xfrm>
            <a:off x="0" y="1581003"/>
            <a:ext cx="12192000" cy="4166654"/>
          </a:xfrm>
          <a:prstGeom prst="rect">
            <a:avLst/>
          </a:prstGeom>
          <a:solidFill>
            <a:srgbClr val="769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a:extLst>
              <a:ext uri="{FF2B5EF4-FFF2-40B4-BE49-F238E27FC236}">
                <a16:creationId xmlns:a16="http://schemas.microsoft.com/office/drawing/2014/main" id="{477ACA47-134F-35A2-3CF8-1319615441FE}"/>
              </a:ext>
            </a:extLst>
          </p:cNvPr>
          <p:cNvSpPr txBox="1"/>
          <p:nvPr/>
        </p:nvSpPr>
        <p:spPr>
          <a:xfrm>
            <a:off x="319317" y="2882870"/>
            <a:ext cx="6647541" cy="1077218"/>
          </a:xfrm>
          <a:prstGeom prst="rect">
            <a:avLst/>
          </a:prstGeom>
          <a:noFill/>
        </p:spPr>
        <p:txBody>
          <a:bodyPr wrap="square">
            <a:spAutoFit/>
          </a:bodyPr>
          <a:lstStyle/>
          <a:p>
            <a:r>
              <a:rPr lang="en-US" sz="3200" b="1" dirty="0">
                <a:solidFill>
                  <a:schemeClr val="bg1"/>
                </a:solidFill>
                <a:latin typeface="Century Gothic" panose="020B0502020202020204" pitchFamily="34" charset="0"/>
              </a:rPr>
              <a:t>What is new in the Global Fund’s Grant Cycle 7 (GC7)? </a:t>
            </a:r>
            <a:endParaRPr lang="en-ZA" sz="3200" b="1" dirty="0">
              <a:solidFill>
                <a:schemeClr val="bg1"/>
              </a:solidFill>
              <a:latin typeface="Century Gothic" panose="020B0502020202020204" pitchFamily="34" charset="0"/>
            </a:endParaRPr>
          </a:p>
        </p:txBody>
      </p:sp>
      <p:pic>
        <p:nvPicPr>
          <p:cNvPr id="8" name="Picture 7">
            <a:extLst>
              <a:ext uri="{FF2B5EF4-FFF2-40B4-BE49-F238E27FC236}">
                <a16:creationId xmlns:a16="http://schemas.microsoft.com/office/drawing/2014/main" id="{4D0F1CDA-1228-638C-2BEB-56FE33FC9670}"/>
              </a:ext>
            </a:extLst>
          </p:cNvPr>
          <p:cNvPicPr>
            <a:picLocks noChangeAspect="1"/>
          </p:cNvPicPr>
          <p:nvPr/>
        </p:nvPicPr>
        <p:blipFill rotWithShape="1">
          <a:blip r:embed="rId2"/>
          <a:srcRect l="42976" t="20938" r="17143" b="36289"/>
          <a:stretch/>
        </p:blipFill>
        <p:spPr>
          <a:xfrm>
            <a:off x="7184573" y="2104571"/>
            <a:ext cx="4862286" cy="2931886"/>
          </a:xfrm>
          <a:prstGeom prst="rect">
            <a:avLst/>
          </a:prstGeom>
        </p:spPr>
      </p:pic>
      <p:pic>
        <p:nvPicPr>
          <p:cNvPr id="9" name="Picture 8">
            <a:extLst>
              <a:ext uri="{FF2B5EF4-FFF2-40B4-BE49-F238E27FC236}">
                <a16:creationId xmlns:a16="http://schemas.microsoft.com/office/drawing/2014/main" id="{1D936AA8-AF95-1F12-2794-F049EDDB9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10" name="Picture 9">
            <a:extLst>
              <a:ext uri="{FF2B5EF4-FFF2-40B4-BE49-F238E27FC236}">
                <a16:creationId xmlns:a16="http://schemas.microsoft.com/office/drawing/2014/main" id="{A3CB1F5A-935F-819D-0325-AE6EEF1AAE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13" name="TextBox 12">
            <a:extLst>
              <a:ext uri="{FF2B5EF4-FFF2-40B4-BE49-F238E27FC236}">
                <a16:creationId xmlns:a16="http://schemas.microsoft.com/office/drawing/2014/main" id="{843B2048-A201-A98C-B9D7-C47CC17AC516}"/>
              </a:ext>
            </a:extLst>
          </p:cNvPr>
          <p:cNvSpPr txBox="1"/>
          <p:nvPr/>
        </p:nvSpPr>
        <p:spPr>
          <a:xfrm>
            <a:off x="319317" y="4169222"/>
            <a:ext cx="6096000" cy="400110"/>
          </a:xfrm>
          <a:prstGeom prst="rect">
            <a:avLst/>
          </a:prstGeom>
          <a:noFill/>
        </p:spPr>
        <p:txBody>
          <a:bodyPr wrap="square">
            <a:spAutoFit/>
          </a:bodyPr>
          <a:lstStyle/>
          <a:p>
            <a:r>
              <a:rPr lang="en-US" sz="2000" b="1" dirty="0">
                <a:solidFill>
                  <a:schemeClr val="accent4">
                    <a:lumMod val="60000"/>
                    <a:lumOff val="40000"/>
                  </a:schemeClr>
                </a:solidFill>
                <a:latin typeface="Century Gothic" panose="020B0502020202020204" pitchFamily="34" charset="0"/>
              </a:rPr>
              <a:t>Preparing for the 2023-2025 Allocation Cycle</a:t>
            </a:r>
            <a:endParaRPr lang="en-GB" sz="2000" b="1" dirty="0">
              <a:solidFill>
                <a:schemeClr val="accent4">
                  <a:lumMod val="60000"/>
                  <a:lumOff val="40000"/>
                </a:schemeClr>
              </a:solidFill>
              <a:latin typeface="Century Gothic" panose="020B0502020202020204" pitchFamily="34" charset="0"/>
            </a:endParaRPr>
          </a:p>
        </p:txBody>
      </p:sp>
    </p:spTree>
    <p:extLst>
      <p:ext uri="{BB962C8B-B14F-4D97-AF65-F5344CB8AC3E}">
        <p14:creationId xmlns:p14="http://schemas.microsoft.com/office/powerpoint/2010/main" val="209617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6F1126EC-CF73-49BD-FF10-8E014A09F866}"/>
              </a:ext>
            </a:extLst>
          </p:cNvPr>
          <p:cNvSpPr txBox="1">
            <a:spLocks/>
          </p:cNvSpPr>
          <p:nvPr/>
        </p:nvSpPr>
        <p:spPr>
          <a:xfrm>
            <a:off x="4426635" y="1737360"/>
            <a:ext cx="7315200" cy="51206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85763" indent="-385763" algn="l">
              <a:buClr>
                <a:schemeClr val="accent1">
                  <a:lumMod val="75000"/>
                </a:schemeClr>
              </a:buClr>
              <a:buFont typeface="+mj-lt"/>
              <a:buAutoNum type="romanUcPeriod"/>
            </a:pPr>
            <a:r>
              <a:rPr lang="en-US" sz="1800" b="1" dirty="0">
                <a:solidFill>
                  <a:schemeClr val="tx1">
                    <a:lumMod val="75000"/>
                    <a:lumOff val="25000"/>
                  </a:schemeClr>
                </a:solidFill>
                <a:latin typeface="Century Gothic" panose="020B0502020202020204" pitchFamily="34" charset="0"/>
              </a:rPr>
              <a:t>Key changes in the Global Fund’s latest grant cycle (GC7)</a:t>
            </a:r>
          </a:p>
          <a:p>
            <a:pPr marL="385763" indent="-385763" algn="l">
              <a:buClr>
                <a:schemeClr val="accent1">
                  <a:lumMod val="75000"/>
                </a:schemeClr>
              </a:buClr>
              <a:buFont typeface="+mj-lt"/>
              <a:buAutoNum type="romanUcPeriod"/>
            </a:pPr>
            <a:endParaRPr lang="en-US" sz="1800" b="1" dirty="0">
              <a:solidFill>
                <a:schemeClr val="tx1">
                  <a:lumMod val="75000"/>
                  <a:lumOff val="25000"/>
                </a:schemeClr>
              </a:solidFill>
              <a:latin typeface="Century Gothic" panose="020B0502020202020204" pitchFamily="34" charset="0"/>
            </a:endParaRPr>
          </a:p>
          <a:p>
            <a:pPr marL="385763" indent="-385763" algn="l">
              <a:buClr>
                <a:schemeClr val="accent1">
                  <a:lumMod val="75000"/>
                </a:schemeClr>
              </a:buClr>
              <a:buFont typeface="+mj-lt"/>
              <a:buAutoNum type="romanUcPeriod"/>
            </a:pPr>
            <a:r>
              <a:rPr lang="en-US" sz="1800" b="1" dirty="0">
                <a:solidFill>
                  <a:schemeClr val="tx1">
                    <a:lumMod val="75000"/>
                    <a:lumOff val="25000"/>
                  </a:schemeClr>
                </a:solidFill>
                <a:latin typeface="Century Gothic" panose="020B0502020202020204" pitchFamily="34" charset="0"/>
              </a:rPr>
              <a:t>Strategic opportunities to engage in key areas relating to HIV, health systems and community leadership</a:t>
            </a:r>
          </a:p>
          <a:p>
            <a:pPr marL="385763" indent="-385763" algn="l">
              <a:buClr>
                <a:schemeClr val="accent1">
                  <a:lumMod val="75000"/>
                </a:schemeClr>
              </a:buClr>
              <a:buFont typeface="+mj-lt"/>
              <a:buAutoNum type="romanUcPeriod"/>
            </a:pPr>
            <a:endParaRPr lang="en-US" sz="1800" b="1" dirty="0">
              <a:solidFill>
                <a:schemeClr val="tx1">
                  <a:lumMod val="75000"/>
                  <a:lumOff val="25000"/>
                </a:schemeClr>
              </a:solidFill>
              <a:latin typeface="Century Gothic" panose="020B0502020202020204" pitchFamily="34" charset="0"/>
            </a:endParaRPr>
          </a:p>
          <a:p>
            <a:pPr marL="385763" indent="-385763" algn="l">
              <a:buClr>
                <a:schemeClr val="accent1">
                  <a:lumMod val="75000"/>
                </a:schemeClr>
              </a:buClr>
              <a:buFont typeface="+mj-lt"/>
              <a:buAutoNum type="romanUcPeriod"/>
            </a:pPr>
            <a:r>
              <a:rPr lang="en-US" sz="1800" b="1" dirty="0">
                <a:solidFill>
                  <a:schemeClr val="tx1">
                    <a:lumMod val="75000"/>
                    <a:lumOff val="25000"/>
                  </a:schemeClr>
                </a:solidFill>
                <a:latin typeface="Century Gothic" panose="020B0502020202020204" pitchFamily="34" charset="0"/>
              </a:rPr>
              <a:t>Minimum expectations for community engagement</a:t>
            </a:r>
          </a:p>
          <a:p>
            <a:pPr marL="385763" indent="-385763" algn="l">
              <a:buClr>
                <a:schemeClr val="accent1">
                  <a:lumMod val="75000"/>
                </a:schemeClr>
              </a:buClr>
              <a:buFont typeface="+mj-lt"/>
              <a:buAutoNum type="romanUcPeriod"/>
            </a:pPr>
            <a:endParaRPr lang="en-US" sz="1800" b="1" dirty="0">
              <a:solidFill>
                <a:schemeClr val="tx1">
                  <a:lumMod val="75000"/>
                  <a:lumOff val="25000"/>
                </a:schemeClr>
              </a:solidFill>
              <a:latin typeface="Century Gothic" panose="020B0502020202020204" pitchFamily="34" charset="0"/>
            </a:endParaRPr>
          </a:p>
          <a:p>
            <a:pPr marL="385763" indent="-385763" algn="l">
              <a:buClr>
                <a:schemeClr val="accent1">
                  <a:lumMod val="75000"/>
                </a:schemeClr>
              </a:buClr>
              <a:buFont typeface="+mj-lt"/>
              <a:buAutoNum type="romanUcPeriod"/>
            </a:pPr>
            <a:r>
              <a:rPr lang="en-US" sz="1800" b="1" dirty="0">
                <a:solidFill>
                  <a:schemeClr val="tx1">
                    <a:lumMod val="75000"/>
                    <a:lumOff val="25000"/>
                  </a:schemeClr>
                </a:solidFill>
                <a:latin typeface="Century Gothic" panose="020B0502020202020204" pitchFamily="34" charset="0"/>
              </a:rPr>
              <a:t>Focus on gender equality </a:t>
            </a:r>
          </a:p>
          <a:p>
            <a:pPr marL="385763" indent="-385763" algn="l">
              <a:buClr>
                <a:schemeClr val="accent1">
                  <a:lumMod val="75000"/>
                </a:schemeClr>
              </a:buClr>
              <a:buFont typeface="+mj-lt"/>
              <a:buAutoNum type="romanUcPeriod"/>
            </a:pPr>
            <a:endParaRPr lang="en-US" sz="1800" b="1" dirty="0">
              <a:solidFill>
                <a:schemeClr val="tx1">
                  <a:lumMod val="75000"/>
                  <a:lumOff val="25000"/>
                </a:schemeClr>
              </a:solidFill>
              <a:latin typeface="Century Gothic" panose="020B0502020202020204" pitchFamily="34" charset="0"/>
            </a:endParaRPr>
          </a:p>
          <a:p>
            <a:pPr marL="385763" indent="-385763" algn="l">
              <a:buClr>
                <a:schemeClr val="accent1">
                  <a:lumMod val="75000"/>
                </a:schemeClr>
              </a:buClr>
              <a:buFont typeface="+mj-lt"/>
              <a:buAutoNum type="romanUcPeriod"/>
            </a:pPr>
            <a:r>
              <a:rPr lang="en-US" sz="1800" b="1" dirty="0">
                <a:solidFill>
                  <a:schemeClr val="tx1">
                    <a:lumMod val="75000"/>
                    <a:lumOff val="25000"/>
                  </a:schemeClr>
                </a:solidFill>
                <a:latin typeface="Century Gothic" panose="020B0502020202020204" pitchFamily="34" charset="0"/>
              </a:rPr>
              <a:t>Timeline </a:t>
            </a:r>
          </a:p>
        </p:txBody>
      </p:sp>
      <p:sp>
        <p:nvSpPr>
          <p:cNvPr id="6" name="Rectangle 5">
            <a:extLst>
              <a:ext uri="{FF2B5EF4-FFF2-40B4-BE49-F238E27FC236}">
                <a16:creationId xmlns:a16="http://schemas.microsoft.com/office/drawing/2014/main" id="{D3F0AEB2-E738-0C52-E0BB-932D253F10AD}"/>
              </a:ext>
            </a:extLst>
          </p:cNvPr>
          <p:cNvSpPr/>
          <p:nvPr/>
        </p:nvSpPr>
        <p:spPr>
          <a:xfrm>
            <a:off x="0" y="0"/>
            <a:ext cx="42406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6EA0A61A-B889-8062-8377-138007142510}"/>
              </a:ext>
            </a:extLst>
          </p:cNvPr>
          <p:cNvSpPr txBox="1"/>
          <p:nvPr/>
        </p:nvSpPr>
        <p:spPr>
          <a:xfrm>
            <a:off x="1002803" y="3136612"/>
            <a:ext cx="2220575" cy="584775"/>
          </a:xfrm>
          <a:prstGeom prst="rect">
            <a:avLst/>
          </a:prstGeom>
          <a:noFill/>
        </p:spPr>
        <p:txBody>
          <a:bodyPr wrap="square">
            <a:spAutoFit/>
          </a:bodyPr>
          <a:lstStyle/>
          <a:p>
            <a:r>
              <a:rPr lang="en-US" sz="3200" b="1" dirty="0">
                <a:solidFill>
                  <a:schemeClr val="bg1"/>
                </a:solidFill>
                <a:latin typeface="Century Gothic" panose="020B0502020202020204" pitchFamily="34" charset="0"/>
              </a:rPr>
              <a:t>CONTENTS</a:t>
            </a:r>
            <a:endParaRPr lang="en-ZA" sz="3200" b="1" dirty="0">
              <a:solidFill>
                <a:schemeClr val="bg1"/>
              </a:solidFill>
              <a:latin typeface="Century Gothic" panose="020B0502020202020204" pitchFamily="34" charset="0"/>
            </a:endParaRPr>
          </a:p>
        </p:txBody>
      </p:sp>
      <p:pic>
        <p:nvPicPr>
          <p:cNvPr id="8" name="Picture 7">
            <a:extLst>
              <a:ext uri="{FF2B5EF4-FFF2-40B4-BE49-F238E27FC236}">
                <a16:creationId xmlns:a16="http://schemas.microsoft.com/office/drawing/2014/main" id="{3B29AA2E-962B-9464-0816-F62B4065C5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9" name="Picture 8">
            <a:extLst>
              <a:ext uri="{FF2B5EF4-FFF2-40B4-BE49-F238E27FC236}">
                <a16:creationId xmlns:a16="http://schemas.microsoft.com/office/drawing/2014/main" id="{379AA314-9005-C5C5-1F8D-34138302D7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Tree>
    <p:extLst>
      <p:ext uri="{BB962C8B-B14F-4D97-AF65-F5344CB8AC3E}">
        <p14:creationId xmlns:p14="http://schemas.microsoft.com/office/powerpoint/2010/main" val="1837528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5EAAD9-D080-146A-A371-A41E68728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sp>
        <p:nvSpPr>
          <p:cNvPr id="6" name="Rectangle 5">
            <a:extLst>
              <a:ext uri="{FF2B5EF4-FFF2-40B4-BE49-F238E27FC236}">
                <a16:creationId xmlns:a16="http://schemas.microsoft.com/office/drawing/2014/main" id="{D3F0AEB2-E738-0C52-E0BB-932D253F10AD}"/>
              </a:ext>
            </a:extLst>
          </p:cNvPr>
          <p:cNvSpPr/>
          <p:nvPr/>
        </p:nvSpPr>
        <p:spPr>
          <a:xfrm>
            <a:off x="-1" y="1338470"/>
            <a:ext cx="8441635" cy="37768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6EA0A61A-B889-8062-8377-138007142510}"/>
              </a:ext>
            </a:extLst>
          </p:cNvPr>
          <p:cNvSpPr txBox="1"/>
          <p:nvPr/>
        </p:nvSpPr>
        <p:spPr>
          <a:xfrm>
            <a:off x="989551" y="2116195"/>
            <a:ext cx="6643701" cy="1569660"/>
          </a:xfrm>
          <a:prstGeom prst="rect">
            <a:avLst/>
          </a:prstGeom>
          <a:noFill/>
        </p:spPr>
        <p:txBody>
          <a:bodyPr wrap="square">
            <a:spAutoFit/>
          </a:bodyPr>
          <a:lstStyle/>
          <a:p>
            <a:pPr marL="502920" lvl="1" indent="0">
              <a:buClr>
                <a:srgbClr val="FF0000"/>
              </a:buClr>
              <a:buNone/>
            </a:pPr>
            <a:r>
              <a:rPr lang="en-US" sz="3200" b="1" dirty="0">
                <a:solidFill>
                  <a:schemeClr val="tx1">
                    <a:lumMod val="85000"/>
                    <a:lumOff val="15000"/>
                  </a:schemeClr>
                </a:solidFill>
                <a:latin typeface="Century Gothic" panose="020B0502020202020204" pitchFamily="34" charset="0"/>
              </a:rPr>
              <a:t>I. Key changes in GC7 – </a:t>
            </a:r>
          </a:p>
          <a:p>
            <a:pPr marL="502920" lvl="1" indent="0">
              <a:buClr>
                <a:srgbClr val="FF0000"/>
              </a:buClr>
              <a:buNone/>
            </a:pPr>
            <a:r>
              <a:rPr lang="en-US" sz="3200" b="1" dirty="0">
                <a:solidFill>
                  <a:schemeClr val="tx1">
                    <a:lumMod val="85000"/>
                    <a:lumOff val="15000"/>
                  </a:schemeClr>
                </a:solidFill>
                <a:latin typeface="Century Gothic" panose="020B0502020202020204" pitchFamily="34" charset="0"/>
              </a:rPr>
              <a:t>the Global Fund’s latest grant cycle</a:t>
            </a:r>
          </a:p>
        </p:txBody>
      </p:sp>
      <p:sp>
        <p:nvSpPr>
          <p:cNvPr id="4" name="TextBox 3">
            <a:extLst>
              <a:ext uri="{FF2B5EF4-FFF2-40B4-BE49-F238E27FC236}">
                <a16:creationId xmlns:a16="http://schemas.microsoft.com/office/drawing/2014/main" id="{2B3B2808-8041-02A6-B356-930FD2CA9B24}"/>
              </a:ext>
            </a:extLst>
          </p:cNvPr>
          <p:cNvSpPr txBox="1"/>
          <p:nvPr/>
        </p:nvSpPr>
        <p:spPr>
          <a:xfrm>
            <a:off x="989551" y="3844870"/>
            <a:ext cx="6096000" cy="369332"/>
          </a:xfrm>
          <a:prstGeom prst="rect">
            <a:avLst/>
          </a:prstGeom>
          <a:noFill/>
        </p:spPr>
        <p:txBody>
          <a:bodyPr wrap="square">
            <a:spAutoFit/>
          </a:bodyPr>
          <a:lstStyle/>
          <a:p>
            <a:pPr marL="502920" lvl="1" indent="0">
              <a:buClr>
                <a:srgbClr val="FF0000"/>
              </a:buClr>
              <a:buNone/>
            </a:pPr>
            <a:r>
              <a:rPr lang="en-GB" sz="1800" b="1" dirty="0">
                <a:solidFill>
                  <a:schemeClr val="tx1">
                    <a:lumMod val="85000"/>
                    <a:lumOff val="15000"/>
                  </a:schemeClr>
                </a:solidFill>
                <a:latin typeface="Century Gothic" panose="020B0502020202020204" pitchFamily="34" charset="0"/>
              </a:rPr>
              <a:t>A. Programme essentials</a:t>
            </a:r>
          </a:p>
        </p:txBody>
      </p:sp>
      <p:pic>
        <p:nvPicPr>
          <p:cNvPr id="8" name="Picture 7">
            <a:extLst>
              <a:ext uri="{FF2B5EF4-FFF2-40B4-BE49-F238E27FC236}">
                <a16:creationId xmlns:a16="http://schemas.microsoft.com/office/drawing/2014/main" id="{F9D28DD4-518C-2A83-CCA8-6061DA5C64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9" name="Rectangle 8">
            <a:extLst>
              <a:ext uri="{FF2B5EF4-FFF2-40B4-BE49-F238E27FC236}">
                <a16:creationId xmlns:a16="http://schemas.microsoft.com/office/drawing/2014/main" id="{C776670B-9095-1359-CFC0-632E355B49E0}"/>
              </a:ext>
            </a:extLst>
          </p:cNvPr>
          <p:cNvSpPr/>
          <p:nvPr/>
        </p:nvSpPr>
        <p:spPr>
          <a:xfrm>
            <a:off x="0" y="1186070"/>
            <a:ext cx="8441635" cy="152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55742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414131" y="2461246"/>
            <a:ext cx="3892826" cy="1325563"/>
          </a:xfrm>
        </p:spPr>
        <p:txBody>
          <a:bodyPr>
            <a:normAutofit/>
          </a:bodyPr>
          <a:lstStyle/>
          <a:p>
            <a:r>
              <a:rPr lang="en-US" sz="2400" b="1" dirty="0" err="1">
                <a:solidFill>
                  <a:schemeClr val="bg1"/>
                </a:solidFill>
                <a:latin typeface="Century Gothic" panose="020B0502020202020204" pitchFamily="34" charset="0"/>
                <a:cs typeface="Arial" panose="020B0604020202020204" pitchFamily="34" charset="0"/>
              </a:rPr>
              <a:t>Programme</a:t>
            </a:r>
            <a:r>
              <a:rPr lang="en-US" sz="2400" b="1" dirty="0">
                <a:solidFill>
                  <a:schemeClr val="bg1"/>
                </a:solidFill>
                <a:latin typeface="Century Gothic" panose="020B0502020202020204" pitchFamily="34" charset="0"/>
                <a:cs typeface="Arial" panose="020B0604020202020204" pitchFamily="34" charset="0"/>
              </a:rPr>
              <a:t> </a:t>
            </a:r>
            <a:br>
              <a:rPr lang="en-US" sz="2400" b="1" dirty="0">
                <a:solidFill>
                  <a:schemeClr val="bg1"/>
                </a:solidFill>
                <a:latin typeface="Century Gothic" panose="020B0502020202020204" pitchFamily="34" charset="0"/>
                <a:cs typeface="Arial" panose="020B0604020202020204" pitchFamily="34" charset="0"/>
              </a:rPr>
            </a:br>
            <a:r>
              <a:rPr lang="en-US" sz="2400" b="1" dirty="0">
                <a:solidFill>
                  <a:schemeClr val="bg1"/>
                </a:solidFill>
                <a:latin typeface="Century Gothic" panose="020B0502020202020204" pitchFamily="34" charset="0"/>
                <a:cs typeface="Arial" panose="020B0604020202020204" pitchFamily="34" charset="0"/>
              </a:rPr>
              <a:t>essentials help guide </a:t>
            </a:r>
            <a:br>
              <a:rPr lang="en-US" sz="2400" b="1" dirty="0">
                <a:solidFill>
                  <a:schemeClr val="bg1"/>
                </a:solidFill>
                <a:latin typeface="Century Gothic" panose="020B0502020202020204" pitchFamily="34" charset="0"/>
                <a:cs typeface="Arial" panose="020B0604020202020204" pitchFamily="34" charset="0"/>
              </a:rPr>
            </a:br>
            <a:r>
              <a:rPr lang="en-US" sz="2400" b="1" dirty="0">
                <a:solidFill>
                  <a:schemeClr val="bg1"/>
                </a:solidFill>
                <a:latin typeface="Century Gothic" panose="020B0502020202020204" pitchFamily="34" charset="0"/>
                <a:cs typeface="Arial" panose="020B0604020202020204" pitchFamily="34" charset="0"/>
              </a:rPr>
              <a:t>country </a:t>
            </a:r>
            <a:r>
              <a:rPr lang="en-US" sz="2400" b="1" dirty="0" err="1">
                <a:solidFill>
                  <a:schemeClr val="bg1"/>
                </a:solidFill>
                <a:latin typeface="Century Gothic" panose="020B0502020202020204" pitchFamily="34" charset="0"/>
                <a:cs typeface="Arial" panose="020B0604020202020204" pitchFamily="34" charset="0"/>
              </a:rPr>
              <a:t>prioritisation</a:t>
            </a:r>
            <a:endParaRPr lang="en-ZA" sz="2400" b="1" dirty="0">
              <a:solidFill>
                <a:schemeClr val="bg1"/>
              </a:solidFill>
              <a:latin typeface="Century Gothic" panose="020B0502020202020204" pitchFamily="34" charset="0"/>
            </a:endParaRPr>
          </a:p>
        </p:txBody>
      </p:sp>
      <p:sp>
        <p:nvSpPr>
          <p:cNvPr id="4" name="Content Placeholder 2">
            <a:extLst>
              <a:ext uri="{FF2B5EF4-FFF2-40B4-BE49-F238E27FC236}">
                <a16:creationId xmlns:a16="http://schemas.microsoft.com/office/drawing/2014/main" id="{21B93C45-72F6-A21C-FCA7-41C99C128FBE}"/>
              </a:ext>
            </a:extLst>
          </p:cNvPr>
          <p:cNvSpPr>
            <a:spLocks noGrp="1"/>
          </p:cNvSpPr>
          <p:nvPr>
            <p:ph idx="1"/>
          </p:nvPr>
        </p:nvSpPr>
        <p:spPr>
          <a:xfrm>
            <a:off x="4412975" y="2042160"/>
            <a:ext cx="7555462" cy="5120640"/>
          </a:xfrm>
        </p:spPr>
        <p:txBody>
          <a:bodyPr>
            <a:normAutofit/>
          </a:bodyPr>
          <a:lstStyle/>
          <a:p>
            <a:pPr marL="171450" indent="-171450" algn="l">
              <a:lnSpc>
                <a:spcPct val="110000"/>
              </a:lnSpc>
              <a:spcAft>
                <a:spcPts val="1200"/>
              </a:spcAft>
              <a:buClr>
                <a:schemeClr val="accent6">
                  <a:lumMod val="75000"/>
                </a:schemeClr>
              </a:buClr>
              <a:buFont typeface="Wingdings" panose="05000000000000000000" pitchFamily="2" charset="2"/>
              <a:buChar char="§"/>
            </a:pPr>
            <a:r>
              <a:rPr lang="en-US" sz="1800" dirty="0">
                <a:solidFill>
                  <a:schemeClr val="tx1">
                    <a:lumMod val="65000"/>
                    <a:lumOff val="35000"/>
                  </a:schemeClr>
                </a:solidFill>
                <a:latin typeface="Century Gothic" panose="020B0502020202020204" pitchFamily="34" charset="0"/>
              </a:rPr>
              <a:t>New </a:t>
            </a:r>
            <a:r>
              <a:rPr lang="en-US" sz="1800" b="1" dirty="0" err="1">
                <a:solidFill>
                  <a:schemeClr val="tx1">
                    <a:lumMod val="65000"/>
                    <a:lumOff val="35000"/>
                  </a:schemeClr>
                </a:solidFill>
                <a:latin typeface="Century Gothic" panose="020B0502020202020204" pitchFamily="34" charset="0"/>
              </a:rPr>
              <a:t>Programme</a:t>
            </a:r>
            <a:r>
              <a:rPr lang="en-US" sz="1800" b="1" dirty="0">
                <a:solidFill>
                  <a:schemeClr val="tx1">
                    <a:lumMod val="65000"/>
                    <a:lumOff val="35000"/>
                  </a:schemeClr>
                </a:solidFill>
                <a:latin typeface="Century Gothic" panose="020B0502020202020204" pitchFamily="34" charset="0"/>
              </a:rPr>
              <a:t> Essentials </a:t>
            </a:r>
            <a:r>
              <a:rPr lang="en-US" sz="1800" dirty="0">
                <a:solidFill>
                  <a:schemeClr val="tx1">
                    <a:lumMod val="65000"/>
                    <a:lumOff val="35000"/>
                  </a:schemeClr>
                </a:solidFill>
                <a:latin typeface="Century Gothic" panose="020B0502020202020204" pitchFamily="34" charset="0"/>
              </a:rPr>
              <a:t>have been introduced in GC7 to describe </a:t>
            </a:r>
            <a:r>
              <a:rPr lang="en-US" sz="1800" b="1" dirty="0">
                <a:solidFill>
                  <a:schemeClr val="accent1">
                    <a:lumMod val="75000"/>
                  </a:schemeClr>
                </a:solidFill>
                <a:latin typeface="Century Gothic" panose="020B0502020202020204" pitchFamily="34" charset="0"/>
              </a:rPr>
              <a:t>what</a:t>
            </a:r>
            <a:r>
              <a:rPr lang="en-US" sz="1800" dirty="0">
                <a:solidFill>
                  <a:schemeClr val="tx1">
                    <a:lumMod val="65000"/>
                    <a:lumOff val="35000"/>
                  </a:schemeClr>
                </a:solidFill>
                <a:latin typeface="Century Gothic" panose="020B0502020202020204" pitchFamily="34" charset="0"/>
              </a:rPr>
              <a:t> elements are expected to be included in national programs supported by the Global Fund. </a:t>
            </a:r>
            <a:r>
              <a:rPr lang="en-US" sz="1800" dirty="0">
                <a:latin typeface="Century Gothic" panose="020B0502020202020204" pitchFamily="34" charset="0"/>
              </a:rPr>
              <a:t>​</a:t>
            </a:r>
          </a:p>
          <a:p>
            <a:pPr marL="171450" indent="-171450" algn="l">
              <a:lnSpc>
                <a:spcPct val="110000"/>
              </a:lnSpc>
              <a:spcAft>
                <a:spcPts val="1200"/>
              </a:spcAft>
              <a:buClr>
                <a:schemeClr val="accent6">
                  <a:lumMod val="75000"/>
                </a:schemeClr>
              </a:buClr>
              <a:buFont typeface="Wingdings" panose="05000000000000000000" pitchFamily="2" charset="2"/>
              <a:buChar char="§"/>
            </a:pPr>
            <a:r>
              <a:rPr lang="en-US" sz="1800" dirty="0">
                <a:solidFill>
                  <a:schemeClr val="tx1">
                    <a:lumMod val="65000"/>
                    <a:lumOff val="35000"/>
                  </a:schemeClr>
                </a:solidFill>
                <a:latin typeface="Century Gothic" panose="020B0502020202020204" pitchFamily="34" charset="0"/>
              </a:rPr>
              <a:t>The </a:t>
            </a:r>
            <a:r>
              <a:rPr lang="en-US" sz="1800" dirty="0" err="1">
                <a:solidFill>
                  <a:schemeClr val="tx1">
                    <a:lumMod val="65000"/>
                    <a:lumOff val="35000"/>
                  </a:schemeClr>
                </a:solidFill>
                <a:latin typeface="Century Gothic" panose="020B0502020202020204" pitchFamily="34" charset="0"/>
              </a:rPr>
              <a:t>Programme</a:t>
            </a:r>
            <a:r>
              <a:rPr lang="en-US" sz="1800" dirty="0">
                <a:solidFill>
                  <a:schemeClr val="tx1">
                    <a:lumMod val="65000"/>
                    <a:lumOff val="35000"/>
                  </a:schemeClr>
                </a:solidFill>
                <a:latin typeface="Century Gothic" panose="020B0502020202020204" pitchFamily="34" charset="0"/>
              </a:rPr>
              <a:t> Essentials are critical interventions that are needed to achieve global targets on HIV, TB and Malaria. </a:t>
            </a:r>
          </a:p>
          <a:p>
            <a:pPr marL="171450" indent="-171450" algn="l">
              <a:lnSpc>
                <a:spcPct val="110000"/>
              </a:lnSpc>
              <a:spcAft>
                <a:spcPts val="1200"/>
              </a:spcAft>
              <a:buClr>
                <a:schemeClr val="accent6">
                  <a:lumMod val="75000"/>
                </a:schemeClr>
              </a:buClr>
              <a:buFont typeface="Wingdings" panose="05000000000000000000" pitchFamily="2" charset="2"/>
              <a:buChar char="§"/>
            </a:pPr>
            <a:r>
              <a:rPr lang="en-US" sz="1800" dirty="0">
                <a:solidFill>
                  <a:schemeClr val="tx1">
                    <a:lumMod val="65000"/>
                    <a:lumOff val="35000"/>
                  </a:schemeClr>
                </a:solidFill>
                <a:latin typeface="Century Gothic" panose="020B0502020202020204" pitchFamily="34" charset="0"/>
              </a:rPr>
              <a:t>They have a strong focus on human rights and gender and community responses.</a:t>
            </a:r>
            <a:endParaRPr lang="en-GB" sz="1800" dirty="0">
              <a:solidFill>
                <a:schemeClr val="tx1">
                  <a:lumMod val="65000"/>
                  <a:lumOff val="35000"/>
                </a:schemeClr>
              </a:solidFill>
              <a:latin typeface="Century Gothic" panose="020B0502020202020204" pitchFamily="34" charset="0"/>
            </a:endParaRP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Tree>
    <p:extLst>
      <p:ext uri="{BB962C8B-B14F-4D97-AF65-F5344CB8AC3E}">
        <p14:creationId xmlns:p14="http://schemas.microsoft.com/office/powerpoint/2010/main" val="3757606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graphicFrame>
        <p:nvGraphicFramePr>
          <p:cNvPr id="11" name="Table 10">
            <a:extLst>
              <a:ext uri="{FF2B5EF4-FFF2-40B4-BE49-F238E27FC236}">
                <a16:creationId xmlns:a16="http://schemas.microsoft.com/office/drawing/2014/main" id="{55DDD54A-E228-3A17-E571-FF7528246EE3}"/>
              </a:ext>
            </a:extLst>
          </p:cNvPr>
          <p:cNvGraphicFramePr>
            <a:graphicFrameLocks noGrp="1"/>
          </p:cNvGraphicFramePr>
          <p:nvPr>
            <p:extLst>
              <p:ext uri="{D42A27DB-BD31-4B8C-83A1-F6EECF244321}">
                <p14:modId xmlns:p14="http://schemas.microsoft.com/office/powerpoint/2010/main" val="2032341663"/>
              </p:ext>
            </p:extLst>
          </p:nvPr>
        </p:nvGraphicFramePr>
        <p:xfrm>
          <a:off x="342900" y="1600613"/>
          <a:ext cx="11525249" cy="4994294"/>
        </p:xfrm>
        <a:graphic>
          <a:graphicData uri="http://schemas.openxmlformats.org/drawingml/2006/table">
            <a:tbl>
              <a:tblPr firstRow="1" bandRow="1">
                <a:tableStyleId>{5940675A-B579-460E-94D1-54222C63F5DA}</a:tableStyleId>
              </a:tblPr>
              <a:tblGrid>
                <a:gridCol w="1680213">
                  <a:extLst>
                    <a:ext uri="{9D8B030D-6E8A-4147-A177-3AD203B41FA5}">
                      <a16:colId xmlns:a16="http://schemas.microsoft.com/office/drawing/2014/main" val="1536239648"/>
                    </a:ext>
                  </a:extLst>
                </a:gridCol>
                <a:gridCol w="9845036">
                  <a:extLst>
                    <a:ext uri="{9D8B030D-6E8A-4147-A177-3AD203B41FA5}">
                      <a16:colId xmlns:a16="http://schemas.microsoft.com/office/drawing/2014/main" val="2550870357"/>
                    </a:ext>
                  </a:extLst>
                </a:gridCol>
              </a:tblGrid>
              <a:tr h="1632750">
                <a:tc>
                  <a:txBody>
                    <a:bodyPr/>
                    <a:lstStyle/>
                    <a:p>
                      <a:r>
                        <a:rPr lang="en-US" sz="1600" b="1" dirty="0">
                          <a:solidFill>
                            <a:schemeClr val="bg1"/>
                          </a:solidFill>
                          <a:latin typeface="Century Gothic" panose="020B0502020202020204" pitchFamily="34" charset="0"/>
                        </a:rPr>
                        <a:t>1. HIV primary prevention</a:t>
                      </a:r>
                    </a:p>
                  </a:txBody>
                  <a:tcPr anchor="ctr">
                    <a:solidFill>
                      <a:schemeClr val="accent1"/>
                    </a:solidFill>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Condoms and </a:t>
                      </a:r>
                      <a:r>
                        <a:rPr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lubricants</a:t>
                      </a: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 are</a:t>
                      </a:r>
                      <a:r>
                        <a:rPr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 available </a:t>
                      </a: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for all people at increased risk of HIV infection</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Pre-exposure prophylaxis (PrEP) is</a:t>
                      </a:r>
                      <a:r>
                        <a:rPr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 available to all people</a:t>
                      </a: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 at increased risk of HIV infection, and </a:t>
                      </a:r>
                      <a:r>
                        <a:rPr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post-exposure prophylaxis (PEP) is available for those eligible.   </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b="0" u="none" strike="noStrike" kern="1200" cap="none" spc="0" normalizeH="0" baseline="0" dirty="0">
                          <a:ln>
                            <a:noFill/>
                          </a:ln>
                          <a:solidFill>
                            <a:srgbClr val="FF0000"/>
                          </a:solidFill>
                          <a:effectLst/>
                          <a:uLnTx/>
                          <a:uFillTx/>
                          <a:latin typeface="+mn-lt"/>
                          <a:ea typeface="+mn-ea"/>
                          <a:cs typeface="+mn-cs"/>
                        </a:rPr>
                        <a:t>Harm reduction services are available for people who use drugs.</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Voluntary</a:t>
                      </a: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 medical male circumcision (VMMC) is available for adolescent boys (15+ years) and men</a:t>
                      </a:r>
                      <a:r>
                        <a:rPr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 </a:t>
                      </a:r>
                      <a:r>
                        <a:rPr lang="en-US" sz="1600" b="0" u="none" strike="noStrike" kern="1200" cap="none" spc="0" normalizeH="0" baseline="0" dirty="0" err="1">
                          <a:ln>
                            <a:noFill/>
                          </a:ln>
                          <a:solidFill>
                            <a:schemeClr val="tx1">
                              <a:lumMod val="65000"/>
                              <a:lumOff val="35000"/>
                            </a:schemeClr>
                          </a:solidFill>
                          <a:effectLst/>
                          <a:uLnTx/>
                          <a:uFillTx/>
                          <a:latin typeface="+mn-lt"/>
                          <a:ea typeface="+mn-ea"/>
                          <a:cs typeface="+mn-cs"/>
                        </a:rPr>
                        <a:t>i</a:t>
                      </a:r>
                      <a:r>
                        <a:rPr lang="en-US" sz="1600" b="0" i="0" u="none" strike="noStrike" kern="1200" cap="none" spc="0" normalizeH="0" baseline="0" noProof="0" dirty="0">
                          <a:ln>
                            <a:noFill/>
                          </a:ln>
                          <a:solidFill>
                            <a:schemeClr val="tx1">
                              <a:lumMod val="65000"/>
                              <a:lumOff val="35000"/>
                            </a:schemeClr>
                          </a:solidFill>
                          <a:effectLst/>
                          <a:uLnTx/>
                          <a:uFillTx/>
                          <a:latin typeface="+mn-lt"/>
                        </a:rPr>
                        <a:t>n high HIV incidence settings</a:t>
                      </a:r>
                    </a:p>
                  </a:txBody>
                  <a:tcPr anchor="ctr"/>
                </a:tc>
                <a:extLst>
                  <a:ext uri="{0D108BD9-81ED-4DB2-BD59-A6C34878D82A}">
                    <a16:rowId xmlns:a16="http://schemas.microsoft.com/office/drawing/2014/main" val="2571636467"/>
                  </a:ext>
                </a:extLst>
              </a:tr>
              <a:tr h="864397">
                <a:tc>
                  <a:txBody>
                    <a:bodyPr/>
                    <a:lstStyle/>
                    <a:p>
                      <a:pPr marL="0" marR="0" lvl="0" indent="0" algn="l" rtl="0" eaLnBrk="1" fontAlgn="auto" latinLnBrk="0" hangingPunct="1">
                        <a:lnSpc>
                          <a:spcPct val="100000"/>
                        </a:lnSpc>
                        <a:spcBef>
                          <a:spcPts val="0"/>
                        </a:spcBef>
                        <a:spcAft>
                          <a:spcPts val="0"/>
                        </a:spcAft>
                        <a:buClrTx/>
                        <a:buSzTx/>
                        <a:buFontTx/>
                        <a:buNone/>
                      </a:pPr>
                      <a:r>
                        <a:rPr lang="en-US" sz="1600" b="1" dirty="0">
                          <a:solidFill>
                            <a:schemeClr val="bg1"/>
                          </a:solidFill>
                          <a:latin typeface="Century Gothic" panose="020B0502020202020204" pitchFamily="34" charset="0"/>
                        </a:rPr>
                        <a:t>2. HIV testing &amp; diagnosis  </a:t>
                      </a:r>
                    </a:p>
                  </a:txBody>
                  <a:tcPr anchor="ctr">
                    <a:solidFill>
                      <a:schemeClr val="accent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HIV </a:t>
                      </a:r>
                      <a:r>
                        <a:rPr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testing</a:t>
                      </a: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 services include HIV self-testing, safe </a:t>
                      </a: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ethical partner and social network-based testing</a:t>
                      </a: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A three-test algorithm is followed for rapid diagnostic test-based diagnosis of HIV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Rapid diagnostic tests </a:t>
                      </a:r>
                      <a:r>
                        <a:rPr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are</a:t>
                      </a: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 conducted by trained and supervised </a:t>
                      </a:r>
                      <a:r>
                        <a:rPr lang="en-US" sz="1600" b="0" u="none" strike="noStrike" kern="1200" cap="none" spc="0" normalizeH="0" baseline="0" noProof="0" dirty="0">
                          <a:ln>
                            <a:noFill/>
                          </a:ln>
                          <a:solidFill>
                            <a:srgbClr val="FF0000"/>
                          </a:solidFill>
                          <a:effectLst/>
                          <a:uLnTx/>
                          <a:uFillTx/>
                          <a:latin typeface="+mn-lt"/>
                          <a:ea typeface="+mn-ea"/>
                          <a:cs typeface="+mn-cs"/>
                        </a:rPr>
                        <a:t>lay providers </a:t>
                      </a: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​in addition to health professionals</a:t>
                      </a:r>
                    </a:p>
                  </a:txBody>
                  <a:tcPr anchor="ctr"/>
                </a:tc>
                <a:extLst>
                  <a:ext uri="{0D108BD9-81ED-4DB2-BD59-A6C34878D82A}">
                    <a16:rowId xmlns:a16="http://schemas.microsoft.com/office/drawing/2014/main" val="3576072568"/>
                  </a:ext>
                </a:extLst>
              </a:tr>
              <a:tr h="864397">
                <a:tc>
                  <a:txBody>
                    <a:bodyPr/>
                    <a:lstStyle/>
                    <a:p>
                      <a:pPr marL="0" marR="0" lvl="0" indent="0" algn="l" rtl="0" eaLnBrk="1" fontAlgn="auto" latinLnBrk="0" hangingPunct="1">
                        <a:lnSpc>
                          <a:spcPct val="100000"/>
                        </a:lnSpc>
                        <a:spcBef>
                          <a:spcPts val="0"/>
                        </a:spcBef>
                        <a:spcAft>
                          <a:spcPts val="0"/>
                        </a:spcAft>
                        <a:buClrTx/>
                        <a:buSzTx/>
                        <a:buFontTx/>
                        <a:buNone/>
                      </a:pPr>
                      <a:r>
                        <a:rPr lang="en-US" sz="1600" b="1" dirty="0">
                          <a:solidFill>
                            <a:schemeClr val="bg1"/>
                          </a:solidFill>
                          <a:latin typeface="Century Gothic" panose="020B0502020202020204" pitchFamily="34" charset="0"/>
                        </a:rPr>
                        <a:t>3. Elimination of vertical transmission </a:t>
                      </a:r>
                    </a:p>
                  </a:txBody>
                  <a:tcPr anchor="ctr">
                    <a:solidFill>
                      <a:schemeClr val="accent1"/>
                    </a:solidFill>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Antiretroviral treatment (ART) is available for pregnant and breastfeeding women living with HIV to ensure viral suppression</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HIV testing</a:t>
                      </a:r>
                      <a:r>
                        <a:rPr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 including early infant diagnosis (EID)</a:t>
                      </a:r>
                      <a:r>
                        <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 is available for all HIV-exposed infants </a:t>
                      </a:r>
                      <a:r>
                        <a:rPr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rPr>
                        <a:t> </a:t>
                      </a:r>
                      <a:endParaRPr kumimoji="0" lang="en-US" sz="1600" b="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a:txBody>
                  <a:tcPr anchor="ctr"/>
                </a:tc>
                <a:extLst>
                  <a:ext uri="{0D108BD9-81ED-4DB2-BD59-A6C34878D82A}">
                    <a16:rowId xmlns:a16="http://schemas.microsoft.com/office/drawing/2014/main" val="1603584795"/>
                  </a:ext>
                </a:extLst>
              </a:tr>
              <a:tr h="1632750">
                <a:tc>
                  <a:txBody>
                    <a:bodyPr/>
                    <a:lstStyle/>
                    <a:p>
                      <a:pPr marL="0" marR="0" lvl="0" indent="0" algn="l" rtl="0" eaLnBrk="1" fontAlgn="auto" latinLnBrk="0" hangingPunct="1">
                        <a:lnSpc>
                          <a:spcPct val="100000"/>
                        </a:lnSpc>
                        <a:spcBef>
                          <a:spcPts val="0"/>
                        </a:spcBef>
                        <a:spcAft>
                          <a:spcPts val="0"/>
                        </a:spcAft>
                        <a:buClrTx/>
                        <a:buSzTx/>
                        <a:buFontTx/>
                        <a:buNone/>
                      </a:pPr>
                      <a:r>
                        <a:rPr lang="en-US" sz="1600" b="1" kern="1200" noProof="0" dirty="0">
                          <a:solidFill>
                            <a:schemeClr val="bg1"/>
                          </a:solidFill>
                          <a:latin typeface="Century Gothic" panose="020B0502020202020204" pitchFamily="34" charset="0"/>
                        </a:rPr>
                        <a:t>4. HIV treatment &amp; care </a:t>
                      </a:r>
                      <a:endParaRPr lang="en-US" sz="1600" b="1" kern="1200" noProof="0" dirty="0">
                        <a:solidFill>
                          <a:schemeClr val="bg1"/>
                        </a:solidFill>
                        <a:latin typeface="Century Gothic" panose="020B0502020202020204" pitchFamily="34" charset="0"/>
                        <a:ea typeface="+mn-ea"/>
                        <a:cs typeface="+mn-cs"/>
                      </a:endParaRPr>
                    </a:p>
                  </a:txBody>
                  <a:tcPr anchor="ctr">
                    <a:solidFill>
                      <a:schemeClr val="accent1"/>
                    </a:solidFill>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dirty="0">
                          <a:solidFill>
                            <a:schemeClr val="tx1">
                              <a:lumMod val="65000"/>
                              <a:lumOff val="35000"/>
                            </a:schemeClr>
                          </a:solidFill>
                          <a:latin typeface="+mn-lt"/>
                        </a:rPr>
                        <a:t>Rapid ART initiation follows a confirmed HIV diagnosis for all people irrespective of age, sex or gender.</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dirty="0">
                          <a:solidFill>
                            <a:schemeClr val="tx1">
                              <a:lumMod val="65000"/>
                              <a:lumOff val="35000"/>
                            </a:schemeClr>
                          </a:solidFill>
                          <a:latin typeface="+mn-lt"/>
                        </a:rPr>
                        <a:t>HIV treatment uses WHO recommended regimens.</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dirty="0">
                          <a:solidFill>
                            <a:schemeClr val="tx1">
                              <a:lumMod val="65000"/>
                              <a:lumOff val="35000"/>
                            </a:schemeClr>
                          </a:solidFill>
                          <a:latin typeface="+mn-lt"/>
                        </a:rPr>
                        <a:t>Management of advanced HIV disease is available. </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dirty="0">
                          <a:solidFill>
                            <a:schemeClr val="tx1">
                              <a:lumMod val="65000"/>
                              <a:lumOff val="35000"/>
                            </a:schemeClr>
                          </a:solidFill>
                          <a:latin typeface="+mn-lt"/>
                        </a:rPr>
                        <a:t>Support is available to retain people across the treatment cascade including return to care. </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dirty="0">
                          <a:solidFill>
                            <a:schemeClr val="tx1">
                              <a:lumMod val="65000"/>
                              <a:lumOff val="35000"/>
                            </a:schemeClr>
                          </a:solidFill>
                          <a:latin typeface="+mn-lt"/>
                        </a:rPr>
                        <a:t>CD4 and viral load testing, and diagnosis of common comorbidity and co-infections are available for management of HIV</a:t>
                      </a:r>
                      <a:endParaRPr lang="en-US" sz="1600" b="0" u="none" strike="noStrike" kern="1200" cap="none" spc="0" normalizeH="0" baseline="0" dirty="0">
                        <a:ln>
                          <a:noFill/>
                        </a:ln>
                        <a:solidFill>
                          <a:schemeClr val="tx1">
                            <a:lumMod val="65000"/>
                            <a:lumOff val="35000"/>
                          </a:schemeClr>
                        </a:solidFill>
                        <a:effectLst/>
                        <a:uLnTx/>
                        <a:uFillTx/>
                        <a:latin typeface="+mn-lt"/>
                        <a:ea typeface="+mn-ea"/>
                        <a:cs typeface="+mn-cs"/>
                      </a:endParaRPr>
                    </a:p>
                  </a:txBody>
                  <a:tcPr anchor="ctr"/>
                </a:tc>
                <a:extLst>
                  <a:ext uri="{0D108BD9-81ED-4DB2-BD59-A6C34878D82A}">
                    <a16:rowId xmlns:a16="http://schemas.microsoft.com/office/drawing/2014/main" val="28909255"/>
                  </a:ext>
                </a:extLst>
              </a:tr>
            </a:tbl>
          </a:graphicData>
        </a:graphic>
      </p:graphicFrame>
      <p:sp>
        <p:nvSpPr>
          <p:cNvPr id="12" name="Rectangle 11">
            <a:extLst>
              <a:ext uri="{FF2B5EF4-FFF2-40B4-BE49-F238E27FC236}">
                <a16:creationId xmlns:a16="http://schemas.microsoft.com/office/drawing/2014/main" id="{4E15C23C-5E9B-8424-378B-F4843456A51E}"/>
              </a:ext>
            </a:extLst>
          </p:cNvPr>
          <p:cNvSpPr/>
          <p:nvPr/>
        </p:nvSpPr>
        <p:spPr>
          <a:xfrm>
            <a:off x="450165" y="263093"/>
            <a:ext cx="6096409" cy="63059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63BFC00B-B753-A6D0-78F7-B8BC0ACF0208}"/>
              </a:ext>
            </a:extLst>
          </p:cNvPr>
          <p:cNvSpPr txBox="1"/>
          <p:nvPr/>
        </p:nvSpPr>
        <p:spPr>
          <a:xfrm>
            <a:off x="450165" y="286680"/>
            <a:ext cx="6643701" cy="553998"/>
          </a:xfrm>
          <a:prstGeom prst="rect">
            <a:avLst/>
          </a:prstGeom>
          <a:noFill/>
        </p:spPr>
        <p:txBody>
          <a:bodyPr wrap="square">
            <a:spAutoFit/>
          </a:bodyPr>
          <a:lstStyle/>
          <a:p>
            <a:pPr marL="502920" lvl="1" indent="0">
              <a:buClr>
                <a:srgbClr val="FF0000"/>
              </a:buClr>
              <a:buNone/>
            </a:pPr>
            <a:r>
              <a:rPr lang="en-US" sz="3000" b="1" dirty="0" err="1">
                <a:solidFill>
                  <a:schemeClr val="tx1">
                    <a:lumMod val="65000"/>
                    <a:lumOff val="35000"/>
                  </a:schemeClr>
                </a:solidFill>
                <a:latin typeface="Century Gothic" panose="020B0502020202020204" pitchFamily="34" charset="0"/>
                <a:cs typeface="Arial" panose="020B0604020202020204" pitchFamily="34" charset="0"/>
              </a:rPr>
              <a:t>Programme</a:t>
            </a:r>
            <a:r>
              <a:rPr lang="en-US" sz="3000" b="1" dirty="0">
                <a:solidFill>
                  <a:schemeClr val="tx1">
                    <a:lumMod val="65000"/>
                    <a:lumOff val="35000"/>
                  </a:schemeClr>
                </a:solidFill>
                <a:latin typeface="Century Gothic" panose="020B0502020202020204" pitchFamily="34" charset="0"/>
                <a:cs typeface="Arial" panose="020B0604020202020204" pitchFamily="34" charset="0"/>
              </a:rPr>
              <a:t> essentials - </a:t>
            </a:r>
            <a:r>
              <a:rPr lang="en-US" sz="3000" b="1" dirty="0">
                <a:solidFill>
                  <a:srgbClr val="FF0000"/>
                </a:solidFill>
                <a:latin typeface="Century Gothic" panose="020B0502020202020204" pitchFamily="34" charset="0"/>
                <a:ea typeface="+mj-ea"/>
                <a:cs typeface="Arial" panose="020B0604020202020204" pitchFamily="34" charset="0"/>
              </a:rPr>
              <a:t>HIV</a:t>
            </a:r>
            <a:endParaRPr lang="en-US" sz="3000" b="1" dirty="0">
              <a:solidFill>
                <a:schemeClr val="tx1">
                  <a:lumMod val="85000"/>
                  <a:lumOff val="15000"/>
                </a:schemeClr>
              </a:solidFill>
              <a:latin typeface="Century Gothic" panose="020B0502020202020204" pitchFamily="34" charset="0"/>
            </a:endParaRPr>
          </a:p>
        </p:txBody>
      </p:sp>
      <p:sp>
        <p:nvSpPr>
          <p:cNvPr id="14" name="TextBox 13">
            <a:extLst>
              <a:ext uri="{FF2B5EF4-FFF2-40B4-BE49-F238E27FC236}">
                <a16:creationId xmlns:a16="http://schemas.microsoft.com/office/drawing/2014/main" id="{C7FC018B-3D1D-DDCF-190E-021F15506FD4}"/>
              </a:ext>
            </a:extLst>
          </p:cNvPr>
          <p:cNvSpPr txBox="1"/>
          <p:nvPr/>
        </p:nvSpPr>
        <p:spPr>
          <a:xfrm>
            <a:off x="1964820" y="1226024"/>
            <a:ext cx="4011995" cy="369332"/>
          </a:xfrm>
          <a:prstGeom prst="rect">
            <a:avLst/>
          </a:prstGeom>
          <a:noFill/>
        </p:spPr>
        <p:txBody>
          <a:bodyPr wrap="square">
            <a:spAutoFit/>
          </a:bodyPr>
          <a:lstStyle/>
          <a:p>
            <a:r>
              <a:rPr lang="en-US" b="1" i="1" dirty="0">
                <a:solidFill>
                  <a:srgbClr val="FF0000"/>
                </a:solidFill>
                <a:effectLst/>
                <a:latin typeface="Century Gothic" panose="020B0502020202020204" pitchFamily="34" charset="0"/>
                <a:ea typeface="Calibri" panose="020F0502020204030204" pitchFamily="34" charset="0"/>
                <a:cs typeface="Arial" panose="020B0604020202020204" pitchFamily="34" charset="0"/>
              </a:rPr>
              <a:t>* </a:t>
            </a:r>
            <a:r>
              <a:rPr lang="en-US" sz="1600" b="1" i="0" u="none" strike="noStrike" kern="1200" cap="none" spc="0" normalizeH="0" baseline="0" noProof="0" dirty="0">
                <a:ln>
                  <a:noFill/>
                </a:ln>
                <a:solidFill>
                  <a:srgbClr val="FF0000"/>
                </a:solidFill>
                <a:effectLst/>
                <a:uLnTx/>
                <a:uFillTx/>
                <a:latin typeface="Century Gothic" panose="020B0502020202020204" pitchFamily="34" charset="0"/>
              </a:rPr>
              <a:t>New </a:t>
            </a:r>
            <a:r>
              <a:rPr lang="en-US" sz="1600" b="1" dirty="0">
                <a:solidFill>
                  <a:srgbClr val="FF0000"/>
                </a:solidFill>
                <a:latin typeface="Century Gothic" panose="020B0502020202020204" pitchFamily="34" charset="0"/>
              </a:rPr>
              <a:t>elements</a:t>
            </a:r>
            <a:r>
              <a:rPr lang="en-US" sz="1600" b="1" i="0" u="none" strike="noStrike" kern="1200" cap="none" spc="0" normalizeH="0" baseline="0" noProof="0" dirty="0">
                <a:ln>
                  <a:noFill/>
                </a:ln>
                <a:solidFill>
                  <a:srgbClr val="FF0000"/>
                </a:solidFill>
                <a:effectLst/>
                <a:uLnTx/>
                <a:uFillTx/>
                <a:latin typeface="Century Gothic" panose="020B0502020202020204" pitchFamily="34" charset="0"/>
              </a:rPr>
              <a:t> are highlighted in red</a:t>
            </a:r>
            <a:endParaRPr lang="en-GB" sz="1600" b="1"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1677176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12" name="Rectangle 11">
            <a:extLst>
              <a:ext uri="{FF2B5EF4-FFF2-40B4-BE49-F238E27FC236}">
                <a16:creationId xmlns:a16="http://schemas.microsoft.com/office/drawing/2014/main" id="{4E15C23C-5E9B-8424-378B-F4843456A51E}"/>
              </a:ext>
            </a:extLst>
          </p:cNvPr>
          <p:cNvSpPr/>
          <p:nvPr/>
        </p:nvSpPr>
        <p:spPr>
          <a:xfrm>
            <a:off x="450165" y="263093"/>
            <a:ext cx="7050565" cy="63059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63BFC00B-B753-A6D0-78F7-B8BC0ACF0208}"/>
              </a:ext>
            </a:extLst>
          </p:cNvPr>
          <p:cNvSpPr txBox="1"/>
          <p:nvPr/>
        </p:nvSpPr>
        <p:spPr>
          <a:xfrm>
            <a:off x="450165" y="286680"/>
            <a:ext cx="6851783" cy="553998"/>
          </a:xfrm>
          <a:prstGeom prst="rect">
            <a:avLst/>
          </a:prstGeom>
          <a:noFill/>
        </p:spPr>
        <p:txBody>
          <a:bodyPr wrap="square">
            <a:spAutoFit/>
          </a:bodyPr>
          <a:lstStyle/>
          <a:p>
            <a:pPr marL="502920" lvl="1" indent="0">
              <a:buClr>
                <a:srgbClr val="FF0000"/>
              </a:buClr>
              <a:buNone/>
            </a:pPr>
            <a:r>
              <a:rPr lang="en-US" sz="3000" b="1" dirty="0" err="1">
                <a:solidFill>
                  <a:schemeClr val="tx1">
                    <a:lumMod val="65000"/>
                    <a:lumOff val="35000"/>
                  </a:schemeClr>
                </a:solidFill>
                <a:latin typeface="Century Gothic" panose="020B0502020202020204" pitchFamily="34" charset="0"/>
                <a:cs typeface="Arial" panose="020B0604020202020204" pitchFamily="34" charset="0"/>
              </a:rPr>
              <a:t>Programme</a:t>
            </a:r>
            <a:r>
              <a:rPr lang="en-US" sz="3000" b="1" dirty="0">
                <a:solidFill>
                  <a:schemeClr val="tx1">
                    <a:lumMod val="65000"/>
                    <a:lumOff val="35000"/>
                  </a:schemeClr>
                </a:solidFill>
                <a:latin typeface="Century Gothic" panose="020B0502020202020204" pitchFamily="34" charset="0"/>
                <a:cs typeface="Arial" panose="020B0604020202020204" pitchFamily="34" charset="0"/>
              </a:rPr>
              <a:t> essentials cont. - </a:t>
            </a:r>
            <a:r>
              <a:rPr lang="en-US" sz="3000" b="1" dirty="0">
                <a:solidFill>
                  <a:srgbClr val="FF0000"/>
                </a:solidFill>
                <a:latin typeface="Century Gothic" panose="020B0502020202020204" pitchFamily="34" charset="0"/>
                <a:ea typeface="+mj-ea"/>
                <a:cs typeface="Arial" panose="020B0604020202020204" pitchFamily="34" charset="0"/>
              </a:rPr>
              <a:t>HIV</a:t>
            </a:r>
            <a:endParaRPr lang="en-US" sz="3000" b="1" dirty="0">
              <a:solidFill>
                <a:schemeClr val="tx1">
                  <a:lumMod val="85000"/>
                  <a:lumOff val="15000"/>
                </a:schemeClr>
              </a:solidFill>
              <a:latin typeface="Century Gothic" panose="020B0502020202020204" pitchFamily="34" charset="0"/>
            </a:endParaRPr>
          </a:p>
        </p:txBody>
      </p:sp>
      <p:sp>
        <p:nvSpPr>
          <p:cNvPr id="14" name="TextBox 13">
            <a:extLst>
              <a:ext uri="{FF2B5EF4-FFF2-40B4-BE49-F238E27FC236}">
                <a16:creationId xmlns:a16="http://schemas.microsoft.com/office/drawing/2014/main" id="{C7FC018B-3D1D-DDCF-190E-021F15506FD4}"/>
              </a:ext>
            </a:extLst>
          </p:cNvPr>
          <p:cNvSpPr txBox="1"/>
          <p:nvPr/>
        </p:nvSpPr>
        <p:spPr>
          <a:xfrm>
            <a:off x="2561168" y="1746726"/>
            <a:ext cx="4011995" cy="369332"/>
          </a:xfrm>
          <a:prstGeom prst="rect">
            <a:avLst/>
          </a:prstGeom>
          <a:noFill/>
        </p:spPr>
        <p:txBody>
          <a:bodyPr wrap="square">
            <a:spAutoFit/>
          </a:bodyPr>
          <a:lstStyle/>
          <a:p>
            <a:r>
              <a:rPr lang="en-US" b="1" i="1" dirty="0">
                <a:solidFill>
                  <a:srgbClr val="FF0000"/>
                </a:solidFill>
                <a:effectLst/>
                <a:latin typeface="Century Gothic" panose="020B0502020202020204" pitchFamily="34" charset="0"/>
                <a:ea typeface="Calibri" panose="020F0502020204030204" pitchFamily="34" charset="0"/>
                <a:cs typeface="Arial" panose="020B0604020202020204" pitchFamily="34" charset="0"/>
              </a:rPr>
              <a:t>* </a:t>
            </a:r>
            <a:r>
              <a:rPr lang="en-US" sz="1600" b="1" i="0" u="none" strike="noStrike" kern="1200" cap="none" spc="0" normalizeH="0" baseline="0" noProof="0" dirty="0">
                <a:ln>
                  <a:noFill/>
                </a:ln>
                <a:solidFill>
                  <a:srgbClr val="FF0000"/>
                </a:solidFill>
                <a:effectLst/>
                <a:uLnTx/>
                <a:uFillTx/>
                <a:latin typeface="Century Gothic" panose="020B0502020202020204" pitchFamily="34" charset="0"/>
              </a:rPr>
              <a:t>New </a:t>
            </a:r>
            <a:r>
              <a:rPr lang="en-US" sz="1600" b="1" dirty="0">
                <a:solidFill>
                  <a:srgbClr val="FF0000"/>
                </a:solidFill>
                <a:latin typeface="Century Gothic" panose="020B0502020202020204" pitchFamily="34" charset="0"/>
              </a:rPr>
              <a:t>elements</a:t>
            </a:r>
            <a:r>
              <a:rPr lang="en-US" sz="1600" b="1" i="0" u="none" strike="noStrike" kern="1200" cap="none" spc="0" normalizeH="0" baseline="0" noProof="0" dirty="0">
                <a:ln>
                  <a:noFill/>
                </a:ln>
                <a:solidFill>
                  <a:srgbClr val="FF0000"/>
                </a:solidFill>
                <a:effectLst/>
                <a:uLnTx/>
                <a:uFillTx/>
                <a:latin typeface="Century Gothic" panose="020B0502020202020204" pitchFamily="34" charset="0"/>
              </a:rPr>
              <a:t> are highlighted in red</a:t>
            </a:r>
            <a:endParaRPr lang="en-GB" sz="1600" b="1" dirty="0">
              <a:solidFill>
                <a:srgbClr val="FF0000"/>
              </a:solidFill>
              <a:latin typeface="Century Gothic" panose="020B0502020202020204" pitchFamily="34" charset="0"/>
            </a:endParaRPr>
          </a:p>
        </p:txBody>
      </p:sp>
      <p:graphicFrame>
        <p:nvGraphicFramePr>
          <p:cNvPr id="2" name="Table 1">
            <a:extLst>
              <a:ext uri="{FF2B5EF4-FFF2-40B4-BE49-F238E27FC236}">
                <a16:creationId xmlns:a16="http://schemas.microsoft.com/office/drawing/2014/main" id="{5A3433AE-7E99-088D-D07E-7864350610FE}"/>
              </a:ext>
            </a:extLst>
          </p:cNvPr>
          <p:cNvGraphicFramePr>
            <a:graphicFrameLocks noGrp="1"/>
          </p:cNvGraphicFramePr>
          <p:nvPr>
            <p:extLst>
              <p:ext uri="{D42A27DB-BD31-4B8C-83A1-F6EECF244321}">
                <p14:modId xmlns:p14="http://schemas.microsoft.com/office/powerpoint/2010/main" val="882937104"/>
              </p:ext>
            </p:extLst>
          </p:nvPr>
        </p:nvGraphicFramePr>
        <p:xfrm>
          <a:off x="371475" y="2185389"/>
          <a:ext cx="11449050" cy="3825254"/>
        </p:xfrm>
        <a:graphic>
          <a:graphicData uri="http://schemas.openxmlformats.org/drawingml/2006/table">
            <a:tbl>
              <a:tblPr firstRow="1" bandRow="1">
                <a:tableStyleId>{5940675A-B579-460E-94D1-54222C63F5DA}</a:tableStyleId>
              </a:tblPr>
              <a:tblGrid>
                <a:gridCol w="2269928">
                  <a:extLst>
                    <a:ext uri="{9D8B030D-6E8A-4147-A177-3AD203B41FA5}">
                      <a16:colId xmlns:a16="http://schemas.microsoft.com/office/drawing/2014/main" val="638088183"/>
                    </a:ext>
                  </a:extLst>
                </a:gridCol>
                <a:gridCol w="9179122">
                  <a:extLst>
                    <a:ext uri="{9D8B030D-6E8A-4147-A177-3AD203B41FA5}">
                      <a16:colId xmlns:a16="http://schemas.microsoft.com/office/drawing/2014/main" val="1893533144"/>
                    </a:ext>
                  </a:extLst>
                </a:gridCol>
              </a:tblGrid>
              <a:tr h="7162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noProof="0" dirty="0">
                          <a:solidFill>
                            <a:schemeClr val="bg1"/>
                          </a:solidFill>
                          <a:latin typeface="Century Gothic" panose="020B0502020202020204" pitchFamily="34" charset="0"/>
                        </a:rPr>
                        <a:t>5. TB/HIV</a:t>
                      </a:r>
                      <a:endParaRPr lang="en-US" sz="1600" b="1" kern="1200" noProof="0" dirty="0">
                        <a:solidFill>
                          <a:schemeClr val="bg1"/>
                        </a:solidFill>
                        <a:latin typeface="Century Gothic" panose="020B0502020202020204" pitchFamily="34" charset="0"/>
                        <a:ea typeface="+mn-ea"/>
                        <a:cs typeface="+mn-cs"/>
                      </a:endParaRPr>
                    </a:p>
                    <a:p>
                      <a:pPr marL="0" marR="0" lvl="0" indent="0" algn="l" rtl="0" eaLnBrk="1" fontAlgn="auto" latinLnBrk="0" hangingPunct="1">
                        <a:lnSpc>
                          <a:spcPct val="100000"/>
                        </a:lnSpc>
                        <a:spcBef>
                          <a:spcPts val="0"/>
                        </a:spcBef>
                        <a:spcAft>
                          <a:spcPts val="0"/>
                        </a:spcAft>
                        <a:buClrTx/>
                        <a:buSzTx/>
                        <a:buFontTx/>
                        <a:buNone/>
                      </a:pPr>
                      <a:endParaRPr lang="en-US" sz="1600" b="1" kern="1200" noProof="0" dirty="0">
                        <a:solidFill>
                          <a:schemeClr val="bg1"/>
                        </a:solidFill>
                        <a:latin typeface="Arial Narrow" panose="020B0606020202030204" pitchFamily="34" charset="0"/>
                        <a:ea typeface="+mn-ea"/>
                        <a:cs typeface="+mn-cs"/>
                      </a:endParaRPr>
                    </a:p>
                  </a:txBody>
                  <a:tcPr anchor="ctr">
                    <a:solidFill>
                      <a:srgbClr val="0070C0"/>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People living with HIV with active tuberculosis (TB) are started on ART early</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TB preventive therapy</a:t>
                      </a:r>
                      <a:r>
                        <a:rPr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 </a:t>
                      </a: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is available for all eligible people living with HIV including children and adolescents ​​​</a:t>
                      </a:r>
                    </a:p>
                  </a:txBody>
                  <a:tcPr anchor="ctr"/>
                </a:tc>
                <a:extLst>
                  <a:ext uri="{0D108BD9-81ED-4DB2-BD59-A6C34878D82A}">
                    <a16:rowId xmlns:a16="http://schemas.microsoft.com/office/drawing/2014/main" val="339349828"/>
                  </a:ext>
                </a:extLst>
              </a:tr>
              <a:tr h="716294">
                <a:tc>
                  <a:txBody>
                    <a:bodyPr/>
                    <a:lstStyle/>
                    <a:p>
                      <a:pPr marL="0" marR="0" lvl="0" indent="0" algn="l" rtl="0" eaLnBrk="1" fontAlgn="auto" latinLnBrk="0" hangingPunct="1">
                        <a:lnSpc>
                          <a:spcPct val="100000"/>
                        </a:lnSpc>
                        <a:spcBef>
                          <a:spcPts val="0"/>
                        </a:spcBef>
                        <a:spcAft>
                          <a:spcPts val="0"/>
                        </a:spcAft>
                        <a:buClrTx/>
                        <a:buSzTx/>
                        <a:buFontTx/>
                        <a:buNone/>
                      </a:pPr>
                      <a:r>
                        <a:rPr lang="en-US" sz="1600" b="1" kern="1200" noProof="0" dirty="0">
                          <a:solidFill>
                            <a:schemeClr val="bg1"/>
                          </a:solidFill>
                          <a:latin typeface="Century Gothic" panose="020B0502020202020204" pitchFamily="34" charset="0"/>
                          <a:ea typeface="+mn-ea"/>
                          <a:cs typeface="+mn-cs"/>
                        </a:rPr>
                        <a:t>6. Differentiated service delivery (DSD)</a:t>
                      </a:r>
                    </a:p>
                  </a:txBody>
                  <a:tcPr anchor="ctr">
                    <a:solidFill>
                      <a:srgbClr val="0070C0"/>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dirty="0">
                          <a:ln>
                            <a:noFill/>
                          </a:ln>
                          <a:solidFill>
                            <a:srgbClr val="FF0000"/>
                          </a:solidFill>
                          <a:effectLst/>
                          <a:uLnTx/>
                          <a:uFillTx/>
                          <a:latin typeface="+mn-lt"/>
                          <a:ea typeface="+mn-ea"/>
                          <a:cs typeface="+mn-cs"/>
                        </a:rPr>
                        <a:t>HIV services (prevention, testing, treatment and care) are available in health facilities, including sexual and reproductive health services, and outside health facilities including through community, outreach, pharmacy and digital platforms.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dirty="0">
                          <a:ln>
                            <a:noFill/>
                          </a:ln>
                          <a:solidFill>
                            <a:schemeClr val="tx1">
                              <a:lumMod val="65000"/>
                              <a:lumOff val="35000"/>
                            </a:schemeClr>
                          </a:solidFill>
                          <a:effectLst/>
                          <a:uLnTx/>
                          <a:uFillTx/>
                          <a:latin typeface="+mn-lt"/>
                          <a:ea typeface="+mn-ea"/>
                          <a:cs typeface="+mn-cs"/>
                        </a:rPr>
                        <a:t>Multi-month dispensing is available for ART and other HIV commodities</a:t>
                      </a:r>
                    </a:p>
                  </a:txBody>
                  <a:tcPr anchor="ctr"/>
                </a:tc>
                <a:extLst>
                  <a:ext uri="{0D108BD9-81ED-4DB2-BD59-A6C34878D82A}">
                    <a16:rowId xmlns:a16="http://schemas.microsoft.com/office/drawing/2014/main" val="3297793014"/>
                  </a:ext>
                </a:extLst>
              </a:tr>
              <a:tr h="7162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Century Gothic" panose="020B0502020202020204" pitchFamily="34" charset="0"/>
                          <a:ea typeface="+mn-ea"/>
                          <a:cs typeface="+mn-cs"/>
                        </a:rPr>
                        <a:t>7 .Human Rights </a:t>
                      </a:r>
                    </a:p>
                    <a:p>
                      <a:pPr marL="0" marR="0" lvl="0" indent="0" algn="l" rtl="0" eaLnBrk="1" fontAlgn="auto" latinLnBrk="0" hangingPunct="1">
                        <a:lnSpc>
                          <a:spcPct val="100000"/>
                        </a:lnSpc>
                        <a:spcBef>
                          <a:spcPts val="0"/>
                        </a:spcBef>
                        <a:spcAft>
                          <a:spcPts val="0"/>
                        </a:spcAft>
                        <a:buClrTx/>
                        <a:buSzTx/>
                        <a:buFontTx/>
                        <a:buNone/>
                      </a:pPr>
                      <a:endParaRPr lang="en-US" sz="1600" b="1" kern="1200" noProof="0" dirty="0">
                        <a:solidFill>
                          <a:schemeClr val="bg1"/>
                        </a:solidFill>
                        <a:latin typeface="Arial Narrow" panose="020B0606020202030204" pitchFamily="34" charset="0"/>
                        <a:ea typeface="+mn-ea"/>
                        <a:cs typeface="+mn-cs"/>
                      </a:endParaRPr>
                    </a:p>
                  </a:txBody>
                  <a:tcPr anchor="ctr">
                    <a:solidFill>
                      <a:srgbClr val="0070C0"/>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u="none" strike="noStrike" kern="1200" cap="none" spc="0" normalizeH="0" baseline="0" dirty="0">
                        <a:ln>
                          <a:noFill/>
                        </a:ln>
                        <a:solidFill>
                          <a:srgbClr val="C00000"/>
                        </a:solidFill>
                        <a:effectLst/>
                        <a:uLnTx/>
                        <a:uFillTx/>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dirty="0">
                          <a:ln>
                            <a:noFill/>
                          </a:ln>
                          <a:solidFill>
                            <a:srgbClr val="FF0000"/>
                          </a:solidFill>
                          <a:effectLst/>
                          <a:uLnTx/>
                          <a:uFillTx/>
                          <a:latin typeface="+mn-lt"/>
                          <a:ea typeface="+mn-ea"/>
                          <a:cs typeface="+mn-cs"/>
                        </a:rPr>
                        <a:t>HIV programs for key and vulnerable populations integrate interventions to reduce human rights- and gender-related barriers.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dirty="0">
                          <a:ln>
                            <a:noFill/>
                          </a:ln>
                          <a:solidFill>
                            <a:srgbClr val="FF0000"/>
                          </a:solidFill>
                          <a:effectLst/>
                          <a:uLnTx/>
                          <a:uFillTx/>
                          <a:latin typeface="+mn-lt"/>
                          <a:ea typeface="+mn-ea"/>
                          <a:cs typeface="+mn-cs"/>
                        </a:rPr>
                        <a:t>Stigma and discrimination reduction activities for people living with HIV and key populations are undertaken in health care and other settings.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dirty="0">
                          <a:ln>
                            <a:noFill/>
                          </a:ln>
                          <a:solidFill>
                            <a:srgbClr val="FF0000"/>
                          </a:solidFill>
                          <a:effectLst/>
                          <a:uLnTx/>
                          <a:uFillTx/>
                          <a:latin typeface="+mn-lt"/>
                          <a:ea typeface="+mn-ea"/>
                          <a:cs typeface="+mn-cs"/>
                        </a:rPr>
                        <a:t>Legal literacy and access to justice activities are accessible to people living with HIV and key populations.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u="none" strike="noStrike" kern="1200" cap="none" spc="0" normalizeH="0" baseline="0" dirty="0">
                          <a:ln>
                            <a:noFill/>
                          </a:ln>
                          <a:solidFill>
                            <a:srgbClr val="FF0000"/>
                          </a:solidFill>
                          <a:effectLst/>
                          <a:uLnTx/>
                          <a:uFillTx/>
                          <a:latin typeface="+mn-lt"/>
                          <a:ea typeface="+mn-ea"/>
                          <a:cs typeface="+mn-cs"/>
                        </a:rPr>
                        <a:t>Support is provided to efforts, including community-led efforts, to </a:t>
                      </a:r>
                      <a:r>
                        <a:rPr kumimoji="0" lang="en-US" sz="1600" b="0" u="none" strike="noStrike" kern="1200" cap="none" spc="0" normalizeH="0" baseline="0" dirty="0" err="1">
                          <a:ln>
                            <a:noFill/>
                          </a:ln>
                          <a:solidFill>
                            <a:srgbClr val="FF0000"/>
                          </a:solidFill>
                          <a:effectLst/>
                          <a:uLnTx/>
                          <a:uFillTx/>
                          <a:latin typeface="+mn-lt"/>
                          <a:ea typeface="+mn-ea"/>
                          <a:cs typeface="+mn-cs"/>
                        </a:rPr>
                        <a:t>analyse</a:t>
                      </a:r>
                      <a:r>
                        <a:rPr kumimoji="0" lang="en-US" sz="1600" b="0" u="none" strike="noStrike" kern="1200" cap="none" spc="0" normalizeH="0" baseline="0" dirty="0">
                          <a:ln>
                            <a:noFill/>
                          </a:ln>
                          <a:solidFill>
                            <a:srgbClr val="FF0000"/>
                          </a:solidFill>
                          <a:effectLst/>
                          <a:uLnTx/>
                          <a:uFillTx/>
                          <a:latin typeface="+mn-lt"/>
                          <a:ea typeface="+mn-ea"/>
                          <a:cs typeface="+mn-cs"/>
                        </a:rPr>
                        <a:t> and reform criminal and other harmful laws, policies and practices that hinder effective HIV responses</a:t>
                      </a:r>
                      <a:endParaRPr kumimoji="0" lang="en-GB" sz="1600" b="0" u="none" strike="noStrike" kern="1200" cap="none" spc="0" normalizeH="0" baseline="0" dirty="0">
                        <a:ln>
                          <a:noFill/>
                        </a:ln>
                        <a:solidFill>
                          <a:srgbClr val="FF0000"/>
                        </a:solidFill>
                        <a:effectLst/>
                        <a:uLnTx/>
                        <a:uFillTx/>
                        <a:latin typeface="+mn-lt"/>
                        <a:ea typeface="+mn-ea"/>
                        <a:cs typeface="+mn-cs"/>
                      </a:endParaRPr>
                    </a:p>
                  </a:txBody>
                  <a:tcPr anchor="ctr"/>
                </a:tc>
                <a:extLst>
                  <a:ext uri="{0D108BD9-81ED-4DB2-BD59-A6C34878D82A}">
                    <a16:rowId xmlns:a16="http://schemas.microsoft.com/office/drawing/2014/main" val="1865492712"/>
                  </a:ext>
                </a:extLst>
              </a:tr>
            </a:tbl>
          </a:graphicData>
        </a:graphic>
      </p:graphicFrame>
    </p:spTree>
    <p:extLst>
      <p:ext uri="{BB962C8B-B14F-4D97-AF65-F5344CB8AC3E}">
        <p14:creationId xmlns:p14="http://schemas.microsoft.com/office/powerpoint/2010/main" val="1566743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5EAAD9-D080-146A-A371-A41E68728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sp>
        <p:nvSpPr>
          <p:cNvPr id="6" name="Rectangle 5">
            <a:extLst>
              <a:ext uri="{FF2B5EF4-FFF2-40B4-BE49-F238E27FC236}">
                <a16:creationId xmlns:a16="http://schemas.microsoft.com/office/drawing/2014/main" id="{D3F0AEB2-E738-0C52-E0BB-932D253F10AD}"/>
              </a:ext>
            </a:extLst>
          </p:cNvPr>
          <p:cNvSpPr/>
          <p:nvPr/>
        </p:nvSpPr>
        <p:spPr>
          <a:xfrm>
            <a:off x="-1" y="1338470"/>
            <a:ext cx="8441635" cy="37768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6EA0A61A-B889-8062-8377-138007142510}"/>
              </a:ext>
            </a:extLst>
          </p:cNvPr>
          <p:cNvSpPr txBox="1"/>
          <p:nvPr/>
        </p:nvSpPr>
        <p:spPr>
          <a:xfrm>
            <a:off x="989551" y="2116195"/>
            <a:ext cx="6643701" cy="1569660"/>
          </a:xfrm>
          <a:prstGeom prst="rect">
            <a:avLst/>
          </a:prstGeom>
          <a:noFill/>
        </p:spPr>
        <p:txBody>
          <a:bodyPr wrap="square">
            <a:spAutoFit/>
          </a:bodyPr>
          <a:lstStyle/>
          <a:p>
            <a:pPr marL="502920" lvl="1" indent="0">
              <a:buClr>
                <a:srgbClr val="FF0000"/>
              </a:buClr>
              <a:buNone/>
            </a:pPr>
            <a:r>
              <a:rPr lang="en-US" sz="3200" b="1" dirty="0">
                <a:solidFill>
                  <a:schemeClr val="tx1">
                    <a:lumMod val="85000"/>
                    <a:lumOff val="15000"/>
                  </a:schemeClr>
                </a:solidFill>
                <a:latin typeface="Century Gothic" panose="020B0502020202020204" pitchFamily="34" charset="0"/>
              </a:rPr>
              <a:t>I. Key changes in GC7 – </a:t>
            </a:r>
          </a:p>
          <a:p>
            <a:pPr marL="502920" lvl="1" indent="0">
              <a:buClr>
                <a:srgbClr val="FF0000"/>
              </a:buClr>
              <a:buNone/>
            </a:pPr>
            <a:r>
              <a:rPr lang="en-US" sz="3200" b="1" dirty="0">
                <a:solidFill>
                  <a:schemeClr val="tx1">
                    <a:lumMod val="85000"/>
                    <a:lumOff val="15000"/>
                  </a:schemeClr>
                </a:solidFill>
                <a:latin typeface="Century Gothic" panose="020B0502020202020204" pitchFamily="34" charset="0"/>
              </a:rPr>
              <a:t>the Global Fund’s latest grant cycle</a:t>
            </a:r>
          </a:p>
        </p:txBody>
      </p:sp>
      <p:sp>
        <p:nvSpPr>
          <p:cNvPr id="4" name="TextBox 3">
            <a:extLst>
              <a:ext uri="{FF2B5EF4-FFF2-40B4-BE49-F238E27FC236}">
                <a16:creationId xmlns:a16="http://schemas.microsoft.com/office/drawing/2014/main" id="{2B3B2808-8041-02A6-B356-930FD2CA9B24}"/>
              </a:ext>
            </a:extLst>
          </p:cNvPr>
          <p:cNvSpPr txBox="1"/>
          <p:nvPr/>
        </p:nvSpPr>
        <p:spPr>
          <a:xfrm>
            <a:off x="989551" y="3844870"/>
            <a:ext cx="6096000" cy="646331"/>
          </a:xfrm>
          <a:prstGeom prst="rect">
            <a:avLst/>
          </a:prstGeom>
          <a:noFill/>
        </p:spPr>
        <p:txBody>
          <a:bodyPr wrap="square">
            <a:spAutoFit/>
          </a:bodyPr>
          <a:lstStyle/>
          <a:p>
            <a:pPr marL="502920" lvl="1" indent="0">
              <a:buClr>
                <a:srgbClr val="FF0000"/>
              </a:buClr>
              <a:buNone/>
            </a:pPr>
            <a:r>
              <a:rPr lang="en-GB" sz="1800" b="1" dirty="0">
                <a:solidFill>
                  <a:schemeClr val="tx1">
                    <a:lumMod val="85000"/>
                    <a:lumOff val="15000"/>
                  </a:schemeClr>
                </a:solidFill>
                <a:latin typeface="Century Gothic" panose="020B0502020202020204" pitchFamily="34" charset="0"/>
              </a:rPr>
              <a:t>A. Programme essentials</a:t>
            </a:r>
          </a:p>
          <a:p>
            <a:pPr marL="502920" lvl="1" indent="0">
              <a:buClr>
                <a:srgbClr val="FF0000"/>
              </a:buClr>
              <a:buNone/>
            </a:pPr>
            <a:r>
              <a:rPr lang="en-GB" sz="1800" b="1" dirty="0">
                <a:solidFill>
                  <a:schemeClr val="tx1">
                    <a:lumMod val="85000"/>
                    <a:lumOff val="15000"/>
                  </a:schemeClr>
                </a:solidFill>
                <a:latin typeface="Century Gothic" panose="020B0502020202020204" pitchFamily="34" charset="0"/>
              </a:rPr>
              <a:t>B. Information Notes</a:t>
            </a:r>
          </a:p>
        </p:txBody>
      </p:sp>
      <p:pic>
        <p:nvPicPr>
          <p:cNvPr id="8" name="Picture 7">
            <a:extLst>
              <a:ext uri="{FF2B5EF4-FFF2-40B4-BE49-F238E27FC236}">
                <a16:creationId xmlns:a16="http://schemas.microsoft.com/office/drawing/2014/main" id="{F9D28DD4-518C-2A83-CCA8-6061DA5C64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9" name="Rectangle 8">
            <a:extLst>
              <a:ext uri="{FF2B5EF4-FFF2-40B4-BE49-F238E27FC236}">
                <a16:creationId xmlns:a16="http://schemas.microsoft.com/office/drawing/2014/main" id="{C776670B-9095-1359-CFC0-632E355B49E0}"/>
              </a:ext>
            </a:extLst>
          </p:cNvPr>
          <p:cNvSpPr/>
          <p:nvPr/>
        </p:nvSpPr>
        <p:spPr>
          <a:xfrm>
            <a:off x="0" y="1200584"/>
            <a:ext cx="8441635" cy="152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760403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223563" y="2002562"/>
            <a:ext cx="3892826" cy="2852876"/>
          </a:xfrm>
        </p:spPr>
        <p:txBody>
          <a:bodyPr>
            <a:normAutofit/>
          </a:bodyPr>
          <a:lstStyle/>
          <a:p>
            <a:r>
              <a:rPr lang="en-US" sz="2400" dirty="0">
                <a:solidFill>
                  <a:schemeClr val="bg1"/>
                </a:solidFill>
                <a:latin typeface="Century Gothic" panose="020B0502020202020204" pitchFamily="34" charset="0"/>
              </a:rPr>
              <a:t>Information Notes </a:t>
            </a:r>
            <a:br>
              <a:rPr lang="en-US" sz="2400" dirty="0">
                <a:solidFill>
                  <a:schemeClr val="bg1"/>
                </a:solidFill>
                <a:latin typeface="Century Gothic" panose="020B0502020202020204" pitchFamily="34" charset="0"/>
              </a:rPr>
            </a:br>
            <a:r>
              <a:rPr lang="en-US" sz="2400" b="1" dirty="0">
                <a:solidFill>
                  <a:schemeClr val="bg1"/>
                </a:solidFill>
                <a:latin typeface="Century Gothic" panose="020B0502020202020204" pitchFamily="34" charset="0"/>
              </a:rPr>
              <a:t>on HIV, TB, Malaria and Resilient and Sustainable Systems for Health (RSSH) </a:t>
            </a:r>
            <a:r>
              <a:rPr lang="en-US" sz="2400" dirty="0">
                <a:solidFill>
                  <a:schemeClr val="bg1"/>
                </a:solidFill>
                <a:latin typeface="Century Gothic" panose="020B0502020202020204" pitchFamily="34" charset="0"/>
              </a:rPr>
              <a:t>have been published</a:t>
            </a:r>
            <a:endParaRPr lang="en-ZA" sz="3600" b="1" dirty="0">
              <a:solidFill>
                <a:schemeClr val="bg1"/>
              </a:solidFill>
              <a:latin typeface="Century Gothic" panose="020B0502020202020204" pitchFamily="34" charset="0"/>
            </a:endParaRPr>
          </a:p>
        </p:txBody>
      </p:sp>
      <p:sp>
        <p:nvSpPr>
          <p:cNvPr id="4" name="Content Placeholder 2">
            <a:extLst>
              <a:ext uri="{FF2B5EF4-FFF2-40B4-BE49-F238E27FC236}">
                <a16:creationId xmlns:a16="http://schemas.microsoft.com/office/drawing/2014/main" id="{21B93C45-72F6-A21C-FCA7-41C99C128FBE}"/>
              </a:ext>
            </a:extLst>
          </p:cNvPr>
          <p:cNvSpPr>
            <a:spLocks noGrp="1"/>
          </p:cNvSpPr>
          <p:nvPr>
            <p:ph idx="1"/>
          </p:nvPr>
        </p:nvSpPr>
        <p:spPr>
          <a:xfrm>
            <a:off x="4691355" y="1060384"/>
            <a:ext cx="4532242" cy="278088"/>
          </a:xfrm>
        </p:spPr>
        <p:txBody>
          <a:bodyPr>
            <a:normAutofit fontScale="92500"/>
          </a:bodyPr>
          <a:lstStyle/>
          <a:p>
            <a:pPr marL="0" indent="0">
              <a:buNone/>
            </a:pPr>
            <a:r>
              <a:rPr lang="en-GB" sz="1400" b="1" dirty="0">
                <a:solidFill>
                  <a:schemeClr val="tx1">
                    <a:lumMod val="75000"/>
                    <a:lumOff val="25000"/>
                  </a:schemeClr>
                </a:solidFill>
                <a:latin typeface="Century Gothic" panose="020B0502020202020204" pitchFamily="34" charset="0"/>
              </a:rPr>
              <a:t>Available for </a:t>
            </a:r>
            <a:r>
              <a:rPr lang="en-GB" sz="1400" b="1" dirty="0">
                <a:solidFill>
                  <a:srgbClr val="FF0000"/>
                </a:solidFill>
                <a:latin typeface="Century Gothic" panose="020B0502020202020204" pitchFamily="34" charset="0"/>
              </a:rPr>
              <a:t>download</a:t>
            </a:r>
            <a:r>
              <a:rPr lang="en-GB" sz="1400" b="1" dirty="0">
                <a:solidFill>
                  <a:schemeClr val="tx1">
                    <a:lumMod val="75000"/>
                    <a:lumOff val="25000"/>
                  </a:schemeClr>
                </a:solidFill>
                <a:latin typeface="Century Gothic" panose="020B0502020202020204" pitchFamily="34" charset="0"/>
              </a:rPr>
              <a:t> on the Global Fund website</a:t>
            </a: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pic>
        <p:nvPicPr>
          <p:cNvPr id="3" name="Picture 2">
            <a:hlinkClick r:id="rId4"/>
            <a:extLst>
              <a:ext uri="{FF2B5EF4-FFF2-40B4-BE49-F238E27FC236}">
                <a16:creationId xmlns:a16="http://schemas.microsoft.com/office/drawing/2014/main" id="{041F4A93-50B4-6C5D-8418-F4C0DE8E2949}"/>
              </a:ext>
            </a:extLst>
          </p:cNvPr>
          <p:cNvPicPr>
            <a:picLocks noChangeAspect="1"/>
          </p:cNvPicPr>
          <p:nvPr/>
        </p:nvPicPr>
        <p:blipFill rotWithShape="1">
          <a:blip r:embed="rId5"/>
          <a:srcRect l="8401"/>
          <a:stretch/>
        </p:blipFill>
        <p:spPr>
          <a:xfrm>
            <a:off x="5498962" y="1595727"/>
            <a:ext cx="2404627" cy="2895344"/>
          </a:xfrm>
          <a:prstGeom prst="rect">
            <a:avLst/>
          </a:prstGeom>
          <a:solidFill>
            <a:srgbClr val="FFFFFF">
              <a:shade val="85000"/>
            </a:srgbClr>
          </a:solidFill>
          <a:ln w="381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hlinkClick r:id="rId6"/>
            <a:extLst>
              <a:ext uri="{FF2B5EF4-FFF2-40B4-BE49-F238E27FC236}">
                <a16:creationId xmlns:a16="http://schemas.microsoft.com/office/drawing/2014/main" id="{FF6DA45D-F277-00FF-D3E5-B3A1DAACD6B4}"/>
              </a:ext>
            </a:extLst>
          </p:cNvPr>
          <p:cNvPicPr>
            <a:picLocks noChangeAspect="1"/>
          </p:cNvPicPr>
          <p:nvPr/>
        </p:nvPicPr>
        <p:blipFill rotWithShape="1">
          <a:blip r:embed="rId7"/>
          <a:srcRect l="15277" t="20594" r="17047"/>
          <a:stretch/>
        </p:blipFill>
        <p:spPr>
          <a:xfrm>
            <a:off x="4764831" y="3931716"/>
            <a:ext cx="2323407" cy="2728887"/>
          </a:xfrm>
          <a:prstGeom prst="rect">
            <a:avLst/>
          </a:prstGeom>
          <a:solidFill>
            <a:srgbClr val="FFFFFF">
              <a:shade val="85000"/>
            </a:srgbClr>
          </a:solidFill>
          <a:ln w="381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hlinkClick r:id="rId8"/>
            <a:extLst>
              <a:ext uri="{FF2B5EF4-FFF2-40B4-BE49-F238E27FC236}">
                <a16:creationId xmlns:a16="http://schemas.microsoft.com/office/drawing/2014/main" id="{90FD3FE6-7608-97FA-DD92-F359F47C3BD1}"/>
              </a:ext>
            </a:extLst>
          </p:cNvPr>
          <p:cNvPicPr>
            <a:picLocks noChangeAspect="1"/>
          </p:cNvPicPr>
          <p:nvPr/>
        </p:nvPicPr>
        <p:blipFill rotWithShape="1">
          <a:blip r:embed="rId9"/>
          <a:srcRect l="16772" t="4105" r="16593"/>
          <a:stretch/>
        </p:blipFill>
        <p:spPr>
          <a:xfrm>
            <a:off x="8202437" y="1599955"/>
            <a:ext cx="2540975" cy="2895344"/>
          </a:xfrm>
          <a:prstGeom prst="rect">
            <a:avLst/>
          </a:prstGeom>
          <a:solidFill>
            <a:srgbClr val="FFFFFF">
              <a:shade val="85000"/>
            </a:srgbClr>
          </a:solidFill>
          <a:ln w="3810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23626A5B-B4A2-9A12-26D6-25626C923BF7}"/>
              </a:ext>
            </a:extLst>
          </p:cNvPr>
          <p:cNvPicPr>
            <a:picLocks noChangeAspect="1"/>
          </p:cNvPicPr>
          <p:nvPr/>
        </p:nvPicPr>
        <p:blipFill>
          <a:blip r:embed="rId10"/>
          <a:stretch>
            <a:fillRect/>
          </a:stretch>
        </p:blipFill>
        <p:spPr>
          <a:xfrm>
            <a:off x="7530194" y="3855485"/>
            <a:ext cx="2201653" cy="2805119"/>
          </a:xfrm>
          <a:prstGeom prst="rect">
            <a:avLst/>
          </a:prstGeom>
          <a:ln w="38100">
            <a:solidFill>
              <a:schemeClr val="bg1">
                <a:lumMod val="65000"/>
              </a:schemeClr>
            </a:solidFill>
          </a:ln>
        </p:spPr>
      </p:pic>
      <p:sp>
        <p:nvSpPr>
          <p:cNvPr id="11" name="Rectangle 10">
            <a:extLst>
              <a:ext uri="{FF2B5EF4-FFF2-40B4-BE49-F238E27FC236}">
                <a16:creationId xmlns:a16="http://schemas.microsoft.com/office/drawing/2014/main" id="{695D8A35-F8B9-56A2-EE90-B1EF6307A445}"/>
              </a:ext>
            </a:extLst>
          </p:cNvPr>
          <p:cNvSpPr/>
          <p:nvPr/>
        </p:nvSpPr>
        <p:spPr>
          <a:xfrm>
            <a:off x="9944726" y="5296159"/>
            <a:ext cx="1969825" cy="49033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Content Placeholder 2">
            <a:extLst>
              <a:ext uri="{FF2B5EF4-FFF2-40B4-BE49-F238E27FC236}">
                <a16:creationId xmlns:a16="http://schemas.microsoft.com/office/drawing/2014/main" id="{44B4A7BF-53FA-F158-414C-DA04550B0209}"/>
              </a:ext>
            </a:extLst>
          </p:cNvPr>
          <p:cNvSpPr txBox="1">
            <a:spLocks/>
          </p:cNvSpPr>
          <p:nvPr/>
        </p:nvSpPr>
        <p:spPr>
          <a:xfrm>
            <a:off x="10018622" y="5431066"/>
            <a:ext cx="1895929" cy="2649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chemeClr val="bg1"/>
                </a:solidFill>
                <a:latin typeface="Century Gothic" panose="020B0502020202020204" pitchFamily="34" charset="0"/>
              </a:rPr>
              <a:t>Click to download!</a:t>
            </a:r>
          </a:p>
        </p:txBody>
      </p:sp>
    </p:spTree>
    <p:extLst>
      <p:ext uri="{BB962C8B-B14F-4D97-AF65-F5344CB8AC3E}">
        <p14:creationId xmlns:p14="http://schemas.microsoft.com/office/powerpoint/2010/main" val="3538341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5EAAD9-D080-146A-A371-A41E68728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sp>
        <p:nvSpPr>
          <p:cNvPr id="6" name="Rectangle 5">
            <a:extLst>
              <a:ext uri="{FF2B5EF4-FFF2-40B4-BE49-F238E27FC236}">
                <a16:creationId xmlns:a16="http://schemas.microsoft.com/office/drawing/2014/main" id="{D3F0AEB2-E738-0C52-E0BB-932D253F10AD}"/>
              </a:ext>
            </a:extLst>
          </p:cNvPr>
          <p:cNvSpPr/>
          <p:nvPr/>
        </p:nvSpPr>
        <p:spPr>
          <a:xfrm>
            <a:off x="-1" y="1338470"/>
            <a:ext cx="8441635" cy="37768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6EA0A61A-B889-8062-8377-138007142510}"/>
              </a:ext>
            </a:extLst>
          </p:cNvPr>
          <p:cNvSpPr txBox="1"/>
          <p:nvPr/>
        </p:nvSpPr>
        <p:spPr>
          <a:xfrm>
            <a:off x="989551" y="2116195"/>
            <a:ext cx="6643701" cy="1569660"/>
          </a:xfrm>
          <a:prstGeom prst="rect">
            <a:avLst/>
          </a:prstGeom>
          <a:noFill/>
        </p:spPr>
        <p:txBody>
          <a:bodyPr wrap="square">
            <a:spAutoFit/>
          </a:bodyPr>
          <a:lstStyle/>
          <a:p>
            <a:pPr marL="502920" lvl="1" indent="0">
              <a:buClr>
                <a:srgbClr val="FF0000"/>
              </a:buClr>
              <a:buNone/>
            </a:pPr>
            <a:r>
              <a:rPr lang="en-US" sz="3200" b="1" dirty="0">
                <a:solidFill>
                  <a:schemeClr val="tx1">
                    <a:lumMod val="85000"/>
                    <a:lumOff val="15000"/>
                  </a:schemeClr>
                </a:solidFill>
                <a:latin typeface="Century Gothic" panose="020B0502020202020204" pitchFamily="34" charset="0"/>
              </a:rPr>
              <a:t>I. Key changes in GC7 – </a:t>
            </a:r>
          </a:p>
          <a:p>
            <a:pPr marL="502920" lvl="1" indent="0">
              <a:buClr>
                <a:srgbClr val="FF0000"/>
              </a:buClr>
              <a:buNone/>
            </a:pPr>
            <a:r>
              <a:rPr lang="en-US" sz="3200" b="1" dirty="0">
                <a:solidFill>
                  <a:schemeClr val="tx1">
                    <a:lumMod val="85000"/>
                    <a:lumOff val="15000"/>
                  </a:schemeClr>
                </a:solidFill>
                <a:latin typeface="Century Gothic" panose="020B0502020202020204" pitchFamily="34" charset="0"/>
              </a:rPr>
              <a:t>the Global Fund’s latest grant cycle</a:t>
            </a:r>
          </a:p>
        </p:txBody>
      </p:sp>
      <p:sp>
        <p:nvSpPr>
          <p:cNvPr id="4" name="TextBox 3">
            <a:extLst>
              <a:ext uri="{FF2B5EF4-FFF2-40B4-BE49-F238E27FC236}">
                <a16:creationId xmlns:a16="http://schemas.microsoft.com/office/drawing/2014/main" id="{2B3B2808-8041-02A6-B356-930FD2CA9B24}"/>
              </a:ext>
            </a:extLst>
          </p:cNvPr>
          <p:cNvSpPr txBox="1"/>
          <p:nvPr/>
        </p:nvSpPr>
        <p:spPr>
          <a:xfrm>
            <a:off x="989551" y="3844870"/>
            <a:ext cx="6096000" cy="923330"/>
          </a:xfrm>
          <a:prstGeom prst="rect">
            <a:avLst/>
          </a:prstGeom>
          <a:noFill/>
        </p:spPr>
        <p:txBody>
          <a:bodyPr wrap="square">
            <a:spAutoFit/>
          </a:bodyPr>
          <a:lstStyle/>
          <a:p>
            <a:pPr marL="502920" lvl="1" indent="0">
              <a:buClr>
                <a:srgbClr val="FF0000"/>
              </a:buClr>
              <a:buNone/>
            </a:pPr>
            <a:r>
              <a:rPr lang="en-GB" sz="1800" b="1" dirty="0">
                <a:solidFill>
                  <a:schemeClr val="tx1">
                    <a:lumMod val="85000"/>
                    <a:lumOff val="15000"/>
                  </a:schemeClr>
                </a:solidFill>
                <a:latin typeface="Century Gothic" panose="020B0502020202020204" pitchFamily="34" charset="0"/>
              </a:rPr>
              <a:t>A. Programme essentials</a:t>
            </a:r>
          </a:p>
          <a:p>
            <a:pPr marL="502920" lvl="1" indent="0">
              <a:buClr>
                <a:srgbClr val="FF0000"/>
              </a:buClr>
              <a:buNone/>
            </a:pPr>
            <a:r>
              <a:rPr lang="en-GB" sz="1800" b="1" dirty="0">
                <a:solidFill>
                  <a:schemeClr val="tx1">
                    <a:lumMod val="85000"/>
                    <a:lumOff val="15000"/>
                  </a:schemeClr>
                </a:solidFill>
                <a:latin typeface="Century Gothic" panose="020B0502020202020204" pitchFamily="34" charset="0"/>
              </a:rPr>
              <a:t>B. Information Notes</a:t>
            </a:r>
          </a:p>
          <a:p>
            <a:pPr marL="502920" lvl="1" indent="0">
              <a:buClr>
                <a:srgbClr val="FF0000"/>
              </a:buClr>
              <a:buNone/>
            </a:pPr>
            <a:r>
              <a:rPr lang="en-GB" b="1" dirty="0">
                <a:solidFill>
                  <a:schemeClr val="tx1">
                    <a:lumMod val="85000"/>
                    <a:lumOff val="15000"/>
                  </a:schemeClr>
                </a:solidFill>
                <a:latin typeface="Century Gothic" panose="020B0502020202020204" pitchFamily="34" charset="0"/>
              </a:rPr>
              <a:t>C. Modular Framework</a:t>
            </a:r>
            <a:endParaRPr lang="en-GB" sz="1800" b="1" dirty="0">
              <a:solidFill>
                <a:schemeClr val="tx1">
                  <a:lumMod val="85000"/>
                  <a:lumOff val="15000"/>
                </a:schemeClr>
              </a:solidFill>
              <a:latin typeface="Century Gothic" panose="020B0502020202020204" pitchFamily="34" charset="0"/>
            </a:endParaRPr>
          </a:p>
        </p:txBody>
      </p:sp>
      <p:pic>
        <p:nvPicPr>
          <p:cNvPr id="8" name="Picture 7">
            <a:extLst>
              <a:ext uri="{FF2B5EF4-FFF2-40B4-BE49-F238E27FC236}">
                <a16:creationId xmlns:a16="http://schemas.microsoft.com/office/drawing/2014/main" id="{F9D28DD4-518C-2A83-CCA8-6061DA5C64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9" name="Rectangle 8">
            <a:extLst>
              <a:ext uri="{FF2B5EF4-FFF2-40B4-BE49-F238E27FC236}">
                <a16:creationId xmlns:a16="http://schemas.microsoft.com/office/drawing/2014/main" id="{C776670B-9095-1359-CFC0-632E355B49E0}"/>
              </a:ext>
            </a:extLst>
          </p:cNvPr>
          <p:cNvSpPr/>
          <p:nvPr/>
        </p:nvSpPr>
        <p:spPr>
          <a:xfrm>
            <a:off x="0" y="1200584"/>
            <a:ext cx="8441635" cy="152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215179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173935" y="2764029"/>
            <a:ext cx="3892826" cy="1325563"/>
          </a:xfrm>
        </p:spPr>
        <p:txBody>
          <a:bodyPr>
            <a:normAutofit/>
          </a:bodyPr>
          <a:lstStyle/>
          <a:p>
            <a:r>
              <a:rPr lang="en-US" sz="2400" b="1" dirty="0">
                <a:solidFill>
                  <a:schemeClr val="bg1"/>
                </a:solidFill>
                <a:latin typeface="Century Gothic" panose="020B0502020202020204" pitchFamily="34" charset="0"/>
                <a:cs typeface="Arial" panose="020B0604020202020204" pitchFamily="34" charset="0"/>
              </a:rPr>
              <a:t>The Modular Framework</a:t>
            </a:r>
            <a:endParaRPr lang="en-ZA" sz="2400" b="1" dirty="0">
              <a:solidFill>
                <a:schemeClr val="bg1"/>
              </a:solidFill>
              <a:latin typeface="Century Gothic" panose="020B0502020202020204" pitchFamily="34" charset="0"/>
            </a:endParaRPr>
          </a:p>
        </p:txBody>
      </p:sp>
      <p:sp>
        <p:nvSpPr>
          <p:cNvPr id="4" name="Content Placeholder 2">
            <a:extLst>
              <a:ext uri="{FF2B5EF4-FFF2-40B4-BE49-F238E27FC236}">
                <a16:creationId xmlns:a16="http://schemas.microsoft.com/office/drawing/2014/main" id="{21B93C45-72F6-A21C-FCA7-41C99C128FBE}"/>
              </a:ext>
            </a:extLst>
          </p:cNvPr>
          <p:cNvSpPr>
            <a:spLocks noGrp="1"/>
          </p:cNvSpPr>
          <p:nvPr>
            <p:ph idx="1"/>
          </p:nvPr>
        </p:nvSpPr>
        <p:spPr>
          <a:xfrm>
            <a:off x="4419642" y="1769828"/>
            <a:ext cx="4625008" cy="403528"/>
          </a:xfrm>
        </p:spPr>
        <p:txBody>
          <a:bodyPr>
            <a:normAutofit/>
          </a:bodyPr>
          <a:lstStyle/>
          <a:p>
            <a:pPr marL="171450" indent="-171450" algn="l">
              <a:lnSpc>
                <a:spcPct val="110000"/>
              </a:lnSpc>
              <a:spcAft>
                <a:spcPts val="1200"/>
              </a:spcAft>
              <a:buClr>
                <a:schemeClr val="accent6">
                  <a:lumMod val="75000"/>
                </a:schemeClr>
              </a:buClr>
              <a:buFont typeface="Wingdings" panose="05000000000000000000" pitchFamily="2" charset="2"/>
              <a:buChar char="§"/>
            </a:pPr>
            <a:r>
              <a:rPr lang="en-US" sz="1800" dirty="0">
                <a:solidFill>
                  <a:schemeClr val="tx1">
                    <a:lumMod val="65000"/>
                    <a:lumOff val="35000"/>
                  </a:schemeClr>
                </a:solidFill>
                <a:latin typeface="Century Gothic" panose="020B0502020202020204" pitchFamily="34" charset="0"/>
              </a:rPr>
              <a:t>The Framework focuses on 4 key areas​</a:t>
            </a: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grpSp>
        <p:nvGrpSpPr>
          <p:cNvPr id="10" name="Group 9">
            <a:extLst>
              <a:ext uri="{FF2B5EF4-FFF2-40B4-BE49-F238E27FC236}">
                <a16:creationId xmlns:a16="http://schemas.microsoft.com/office/drawing/2014/main" id="{F0692E9E-4827-409B-AFBA-F45C6CD0E083}"/>
              </a:ext>
            </a:extLst>
          </p:cNvPr>
          <p:cNvGrpSpPr/>
          <p:nvPr/>
        </p:nvGrpSpPr>
        <p:grpSpPr>
          <a:xfrm>
            <a:off x="4729352" y="2461246"/>
            <a:ext cx="2436054" cy="3366042"/>
            <a:chOff x="648201" y="984616"/>
            <a:chExt cx="2432892" cy="3684068"/>
          </a:xfrm>
        </p:grpSpPr>
        <p:sp>
          <p:nvSpPr>
            <p:cNvPr id="11" name="Rectangle 10">
              <a:extLst>
                <a:ext uri="{FF2B5EF4-FFF2-40B4-BE49-F238E27FC236}">
                  <a16:creationId xmlns:a16="http://schemas.microsoft.com/office/drawing/2014/main" id="{34113D03-EBCF-3AD2-335D-6678534E464B}"/>
                </a:ext>
              </a:extLst>
            </p:cNvPr>
            <p:cNvSpPr/>
            <p:nvPr/>
          </p:nvSpPr>
          <p:spPr>
            <a:xfrm>
              <a:off x="648201" y="1594387"/>
              <a:ext cx="2432891" cy="447021"/>
            </a:xfrm>
            <a:prstGeom prst="rect">
              <a:avLst/>
            </a:prstGeom>
            <a:solidFill>
              <a:srgbClr val="0070C0"/>
            </a:solid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Century Gothic" panose="020B0502020202020204" pitchFamily="34" charset="0"/>
                </a:rPr>
                <a:t>TB</a:t>
              </a:r>
            </a:p>
          </p:txBody>
        </p:sp>
        <p:sp>
          <p:nvSpPr>
            <p:cNvPr id="12" name="Rectangle 11">
              <a:extLst>
                <a:ext uri="{FF2B5EF4-FFF2-40B4-BE49-F238E27FC236}">
                  <a16:creationId xmlns:a16="http://schemas.microsoft.com/office/drawing/2014/main" id="{7B91C9E2-115F-8C64-6B2B-B3C011E2A554}"/>
                </a:ext>
              </a:extLst>
            </p:cNvPr>
            <p:cNvSpPr/>
            <p:nvPr/>
          </p:nvSpPr>
          <p:spPr>
            <a:xfrm>
              <a:off x="648201" y="2204158"/>
              <a:ext cx="2432891" cy="447021"/>
            </a:xfrm>
            <a:prstGeom prst="rect">
              <a:avLst/>
            </a:prstGeom>
            <a:solidFill>
              <a:srgbClr val="FFC000"/>
            </a:solidFill>
            <a:ln w="28575">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2">
                      <a:lumMod val="25000"/>
                    </a:schemeClr>
                  </a:solidFill>
                  <a:latin typeface="Century Gothic" panose="020B0502020202020204" pitchFamily="34" charset="0"/>
                </a:rPr>
                <a:t>Malaria</a:t>
              </a:r>
            </a:p>
          </p:txBody>
        </p:sp>
        <p:sp>
          <p:nvSpPr>
            <p:cNvPr id="13" name="Rectangle 12">
              <a:extLst>
                <a:ext uri="{FF2B5EF4-FFF2-40B4-BE49-F238E27FC236}">
                  <a16:creationId xmlns:a16="http://schemas.microsoft.com/office/drawing/2014/main" id="{3B21B49F-B9FF-6375-5A41-C38944788E03}"/>
                </a:ext>
              </a:extLst>
            </p:cNvPr>
            <p:cNvSpPr/>
            <p:nvPr/>
          </p:nvSpPr>
          <p:spPr>
            <a:xfrm>
              <a:off x="648202" y="984616"/>
              <a:ext cx="2432891" cy="447021"/>
            </a:xfrm>
            <a:prstGeom prst="rect">
              <a:avLst/>
            </a:prstGeom>
            <a:solidFill>
              <a:srgbClr val="FF0000"/>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Century Gothic" panose="020B0502020202020204" pitchFamily="34" charset="0"/>
                </a:rPr>
                <a:t>HIV</a:t>
              </a:r>
            </a:p>
          </p:txBody>
        </p:sp>
        <p:sp>
          <p:nvSpPr>
            <p:cNvPr id="14" name="Rectangle 13">
              <a:extLst>
                <a:ext uri="{FF2B5EF4-FFF2-40B4-BE49-F238E27FC236}">
                  <a16:creationId xmlns:a16="http://schemas.microsoft.com/office/drawing/2014/main" id="{2352F64D-DC88-3BE1-74FD-1EDDF275A579}"/>
                </a:ext>
              </a:extLst>
            </p:cNvPr>
            <p:cNvSpPr/>
            <p:nvPr/>
          </p:nvSpPr>
          <p:spPr>
            <a:xfrm>
              <a:off x="648201" y="2833793"/>
              <a:ext cx="2432891" cy="1834891"/>
            </a:xfrm>
            <a:prstGeom prst="rect">
              <a:avLst/>
            </a:prstGeom>
            <a:solidFill>
              <a:srgbClr val="00B050"/>
            </a:solidFill>
            <a:ln w="285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Century Gothic" panose="020B0502020202020204" pitchFamily="34" charset="0"/>
                </a:rPr>
                <a:t>Resilient and Sustainable Systems for Health</a:t>
              </a:r>
            </a:p>
          </p:txBody>
        </p:sp>
      </p:grpSp>
      <p:sp>
        <p:nvSpPr>
          <p:cNvPr id="15" name="Content Placeholder 3">
            <a:extLst>
              <a:ext uri="{FF2B5EF4-FFF2-40B4-BE49-F238E27FC236}">
                <a16:creationId xmlns:a16="http://schemas.microsoft.com/office/drawing/2014/main" id="{75494120-7425-F00E-FB10-D4BF30C14962}"/>
              </a:ext>
            </a:extLst>
          </p:cNvPr>
          <p:cNvSpPr txBox="1">
            <a:spLocks/>
          </p:cNvSpPr>
          <p:nvPr/>
        </p:nvSpPr>
        <p:spPr>
          <a:xfrm>
            <a:off x="7502154" y="2461246"/>
            <a:ext cx="4080245" cy="222339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6">
                  <a:lumMod val="75000"/>
                </a:schemeClr>
              </a:buClr>
              <a:buFont typeface="Wingdings" panose="05000000000000000000" pitchFamily="2" charset="2"/>
              <a:buChar char="§"/>
            </a:pPr>
            <a:r>
              <a:rPr lang="en-GB" sz="1800" dirty="0">
                <a:solidFill>
                  <a:schemeClr val="tx1">
                    <a:lumMod val="65000"/>
                    <a:lumOff val="35000"/>
                  </a:schemeClr>
                </a:solidFill>
                <a:latin typeface="Century Gothic" panose="020B0502020202020204" pitchFamily="34" charset="0"/>
              </a:rPr>
              <a:t>The Global Fund have written a </a:t>
            </a:r>
            <a:r>
              <a:rPr lang="en-GB" sz="1800" b="1" dirty="0">
                <a:solidFill>
                  <a:schemeClr val="accent1"/>
                </a:solidFill>
                <a:latin typeface="Century Gothic" panose="020B0502020202020204" pitchFamily="34" charset="0"/>
              </a:rPr>
              <a:t>Modular Framework Handbook </a:t>
            </a:r>
            <a:r>
              <a:rPr lang="en-GB" sz="1800" dirty="0">
                <a:latin typeface="Century Gothic" panose="020B0502020202020204" pitchFamily="34" charset="0"/>
              </a:rPr>
              <a:t>– </a:t>
            </a:r>
            <a:r>
              <a:rPr lang="en-GB" sz="1800" dirty="0">
                <a:solidFill>
                  <a:schemeClr val="tx1">
                    <a:lumMod val="65000"/>
                    <a:lumOff val="35000"/>
                  </a:schemeClr>
                </a:solidFill>
                <a:latin typeface="Century Gothic" panose="020B0502020202020204" pitchFamily="34" charset="0"/>
              </a:rPr>
              <a:t>it includes standard modules, interventions and performance indicators to support the development of funding request to the Global Fund. It can be found at:</a:t>
            </a:r>
          </a:p>
        </p:txBody>
      </p:sp>
      <p:sp>
        <p:nvSpPr>
          <p:cNvPr id="17" name="TextBox 16">
            <a:extLst>
              <a:ext uri="{FF2B5EF4-FFF2-40B4-BE49-F238E27FC236}">
                <a16:creationId xmlns:a16="http://schemas.microsoft.com/office/drawing/2014/main" id="{D3C19A9D-BCF6-09D6-9DA6-A27ECB961547}"/>
              </a:ext>
            </a:extLst>
          </p:cNvPr>
          <p:cNvSpPr txBox="1"/>
          <p:nvPr/>
        </p:nvSpPr>
        <p:spPr>
          <a:xfrm>
            <a:off x="7654061" y="4684645"/>
            <a:ext cx="4080245" cy="830997"/>
          </a:xfrm>
          <a:prstGeom prst="rect">
            <a:avLst/>
          </a:prstGeom>
          <a:noFill/>
        </p:spPr>
        <p:txBody>
          <a:bodyPr wrap="square">
            <a:spAutoFit/>
          </a:bodyPr>
          <a:lstStyle/>
          <a:p>
            <a:pPr marL="0" indent="0">
              <a:buFont typeface="Arial" panose="020B0604020202020204" pitchFamily="34" charset="0"/>
              <a:buNone/>
            </a:pPr>
            <a:r>
              <a:rPr lang="en-GB" sz="1600" b="1" i="1" dirty="0">
                <a:latin typeface="Century Gothic" panose="020B0502020202020204" pitchFamily="34" charset="0"/>
                <a:hlinkClick r:id="rId4"/>
              </a:rPr>
              <a:t>https://www.theglobalfund.org/media/4309/fundingmodel_modularframework_handbook_en.pdf</a:t>
            </a:r>
            <a:endParaRPr lang="en-GB" sz="1600" b="1" i="1" dirty="0">
              <a:latin typeface="Century Gothic" panose="020B0502020202020204" pitchFamily="34" charset="0"/>
            </a:endParaRPr>
          </a:p>
        </p:txBody>
      </p:sp>
    </p:spTree>
    <p:extLst>
      <p:ext uri="{BB962C8B-B14F-4D97-AF65-F5344CB8AC3E}">
        <p14:creationId xmlns:p14="http://schemas.microsoft.com/office/powerpoint/2010/main" val="2290445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79DFFF-EB9C-4FE3-52D1-4E3B292912FA}"/>
              </a:ext>
            </a:extLst>
          </p:cNvPr>
          <p:cNvSpPr/>
          <p:nvPr/>
        </p:nvSpPr>
        <p:spPr>
          <a:xfrm>
            <a:off x="7003182" y="1582831"/>
            <a:ext cx="2254482" cy="3287376"/>
          </a:xfrm>
          <a:prstGeom prst="rect">
            <a:avLst/>
          </a:prstGeom>
          <a:solidFill>
            <a:schemeClr val="tx1">
              <a:alpha val="1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t" anchorCtr="0">
            <a:noAutofit/>
          </a:bodyPr>
          <a:lstStyle/>
          <a:p>
            <a:pPr marL="171450" indent="-171450">
              <a:buFont typeface="Arial" panose="020B0604020202020204" pitchFamily="34" charset="0"/>
              <a:buChar char="•"/>
            </a:pPr>
            <a:r>
              <a:rPr lang="en-US" sz="1100" dirty="0">
                <a:solidFill>
                  <a:schemeClr val="tx1"/>
                </a:solidFill>
              </a:rPr>
              <a:t>Testing of pregnant women for HIV, HBV, syphilis</a:t>
            </a:r>
          </a:p>
          <a:p>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HIV prevention for HIV negative pregnant and breastfeeding women </a:t>
            </a:r>
          </a:p>
          <a:p>
            <a:pPr marL="171450" indent="-171450">
              <a:buFont typeface="Arial" panose="020B0604020202020204" pitchFamily="34" charset="0"/>
              <a:buChar char="•"/>
            </a:pPr>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Post-natal infant prophylaxis</a:t>
            </a:r>
          </a:p>
          <a:p>
            <a:pPr marL="171450" indent="-171450">
              <a:buFont typeface="Arial" panose="020B0604020202020204" pitchFamily="34" charset="0"/>
              <a:buChar char="•"/>
            </a:pPr>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Early infant diagnosis and follow-up HIV testing for exposed infants</a:t>
            </a:r>
          </a:p>
          <a:p>
            <a:pPr marL="171450" indent="-171450">
              <a:buFont typeface="Arial" panose="020B0604020202020204" pitchFamily="34" charset="0"/>
              <a:buChar char="•"/>
            </a:pPr>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Retention support for pregnant and breastfeeding women (facility and community)</a:t>
            </a:r>
          </a:p>
        </p:txBody>
      </p:sp>
      <p:sp>
        <p:nvSpPr>
          <p:cNvPr id="6" name="Rectangle 5">
            <a:extLst>
              <a:ext uri="{FF2B5EF4-FFF2-40B4-BE49-F238E27FC236}">
                <a16:creationId xmlns:a16="http://schemas.microsoft.com/office/drawing/2014/main" id="{E45B4C45-0F94-3E57-EB5B-D1F171AAB192}"/>
              </a:ext>
            </a:extLst>
          </p:cNvPr>
          <p:cNvSpPr/>
          <p:nvPr/>
        </p:nvSpPr>
        <p:spPr>
          <a:xfrm>
            <a:off x="9367578" y="1494174"/>
            <a:ext cx="2631253" cy="3287375"/>
          </a:xfrm>
          <a:prstGeom prst="rect">
            <a:avLst/>
          </a:prstGeom>
          <a:solidFill>
            <a:schemeClr val="tx1">
              <a:alpha val="1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t" anchorCtr="0">
            <a:noAutofit/>
          </a:bodyPr>
          <a:lstStyle/>
          <a:p>
            <a:pPr marL="171450" indent="-171450">
              <a:buFont typeface="Arial" panose="020B0604020202020204" pitchFamily="34" charset="0"/>
              <a:buChar char="•"/>
            </a:pPr>
            <a:r>
              <a:rPr lang="en-US" sz="1100" dirty="0">
                <a:solidFill>
                  <a:schemeClr val="tx1"/>
                </a:solidFill>
              </a:rPr>
              <a:t>HIV treatment and differentiated service delivery</a:t>
            </a:r>
          </a:p>
          <a:p>
            <a:pPr marL="171450" indent="-171450">
              <a:buFontTx/>
              <a:buChar char="-"/>
            </a:pPr>
            <a:r>
              <a:rPr lang="en-US" sz="1100" dirty="0">
                <a:solidFill>
                  <a:schemeClr val="tx1"/>
                </a:solidFill>
              </a:rPr>
              <a:t>Adults (15 and above)</a:t>
            </a:r>
          </a:p>
          <a:p>
            <a:pPr marL="171450" indent="-171450">
              <a:buFontTx/>
              <a:buChar char="-"/>
            </a:pPr>
            <a:r>
              <a:rPr lang="en-US" sz="1100" dirty="0">
                <a:solidFill>
                  <a:schemeClr val="tx1"/>
                </a:solidFill>
              </a:rPr>
              <a:t>Children (under 15)</a:t>
            </a:r>
          </a:p>
          <a:p>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Treatment monitoring - Drug resistance </a:t>
            </a:r>
          </a:p>
          <a:p>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Treatment monitoring - Viral load and ARV toxicity</a:t>
            </a:r>
          </a:p>
          <a:p>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Integrated management of common co-infections co-morbidities (adults and children)</a:t>
            </a:r>
          </a:p>
          <a:p>
            <a:pPr marL="171450" indent="-171450">
              <a:buFont typeface="Arial" panose="020B0604020202020204" pitchFamily="34" charset="0"/>
              <a:buChar char="•"/>
            </a:pPr>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Diagnosis and management of advanced disease (adults and children)</a:t>
            </a:r>
          </a:p>
        </p:txBody>
      </p:sp>
      <p:sp>
        <p:nvSpPr>
          <p:cNvPr id="7" name="TextBox 6">
            <a:extLst>
              <a:ext uri="{FF2B5EF4-FFF2-40B4-BE49-F238E27FC236}">
                <a16:creationId xmlns:a16="http://schemas.microsoft.com/office/drawing/2014/main" id="{B93F7030-107D-91B9-BD39-3F0EB2EC49A9}"/>
              </a:ext>
            </a:extLst>
          </p:cNvPr>
          <p:cNvSpPr txBox="1"/>
          <p:nvPr/>
        </p:nvSpPr>
        <p:spPr>
          <a:xfrm>
            <a:off x="185479" y="6231996"/>
            <a:ext cx="11813352" cy="561179"/>
          </a:xfrm>
          <a:prstGeom prst="rect">
            <a:avLst/>
          </a:prstGeom>
          <a:solidFill>
            <a:srgbClr val="CCFFCC"/>
          </a:solidFill>
          <a:ln>
            <a:solidFill>
              <a:srgbClr val="3DB39E"/>
            </a:solidFill>
          </a:ln>
        </p:spPr>
        <p:txBody>
          <a:bodyPr wrap="square">
            <a:spAutoFit/>
          </a:bodyPr>
          <a:lstStyle/>
          <a:p>
            <a:pPr algn="ctr" defTabSz="666734">
              <a:lnSpc>
                <a:spcPct val="90000"/>
              </a:lnSpc>
              <a:spcBef>
                <a:spcPct val="0"/>
              </a:spcBef>
              <a:spcAft>
                <a:spcPts val="200"/>
              </a:spcAft>
            </a:pPr>
            <a:r>
              <a:rPr lang="en-US" sz="1600" b="1" dirty="0">
                <a:solidFill>
                  <a:schemeClr val="tx1">
                    <a:lumMod val="65000"/>
                    <a:lumOff val="35000"/>
                  </a:schemeClr>
                </a:solidFill>
                <a:latin typeface="Century Gothic" panose="020B0502020202020204" pitchFamily="34" charset="0"/>
              </a:rPr>
              <a:t>Cross-cutting Modules </a:t>
            </a:r>
          </a:p>
          <a:p>
            <a:pPr algn="ctr" defTabSz="666734">
              <a:lnSpc>
                <a:spcPct val="90000"/>
              </a:lnSpc>
              <a:spcBef>
                <a:spcPct val="0"/>
              </a:spcBef>
              <a:spcAft>
                <a:spcPts val="200"/>
              </a:spcAft>
            </a:pPr>
            <a:r>
              <a:rPr lang="en-US" sz="1600" b="1" dirty="0">
                <a:solidFill>
                  <a:schemeClr val="tx1">
                    <a:lumMod val="65000"/>
                    <a:lumOff val="35000"/>
                  </a:schemeClr>
                </a:solidFill>
                <a:latin typeface="Century Gothic" panose="020B0502020202020204" pitchFamily="34" charset="0"/>
              </a:rPr>
              <a:t>(i.e. RSSH, Program Management, Reducing Human right related barriers to HIV/TB services)</a:t>
            </a:r>
          </a:p>
        </p:txBody>
      </p:sp>
      <p:sp>
        <p:nvSpPr>
          <p:cNvPr id="8" name="Slide Number Placeholder 1">
            <a:extLst>
              <a:ext uri="{FF2B5EF4-FFF2-40B4-BE49-F238E27FC236}">
                <a16:creationId xmlns:a16="http://schemas.microsoft.com/office/drawing/2014/main" id="{6D199373-C4EC-195D-6517-8A2B731EDC93}"/>
              </a:ext>
            </a:extLst>
          </p:cNvPr>
          <p:cNvSpPr>
            <a:spLocks noGrp="1"/>
          </p:cNvSpPr>
          <p:nvPr>
            <p:ph type="sldNum" sz="quarter" idx="12"/>
          </p:nvPr>
        </p:nvSpPr>
        <p:spPr>
          <a:xfrm>
            <a:off x="10934700" y="6203950"/>
            <a:ext cx="897300" cy="365125"/>
          </a:xfrm>
        </p:spPr>
        <p:txBody>
          <a:bodyPr/>
          <a:lstStyle/>
          <a:p>
            <a:fld id="{9E2BE927-25C7-4379-86F1-C17ED9D2A7F2}" type="slidenum">
              <a:rPr lang="en-US" smtClean="0"/>
              <a:t>11</a:t>
            </a:fld>
            <a:endParaRPr lang="en-US"/>
          </a:p>
        </p:txBody>
      </p:sp>
      <p:sp>
        <p:nvSpPr>
          <p:cNvPr id="9" name="Rectangle 8">
            <a:extLst>
              <a:ext uri="{FF2B5EF4-FFF2-40B4-BE49-F238E27FC236}">
                <a16:creationId xmlns:a16="http://schemas.microsoft.com/office/drawing/2014/main" id="{22A4F22C-F859-5C6C-DA3B-CEBB0DE9059B}"/>
              </a:ext>
            </a:extLst>
          </p:cNvPr>
          <p:cNvSpPr/>
          <p:nvPr/>
        </p:nvSpPr>
        <p:spPr>
          <a:xfrm>
            <a:off x="193167" y="626004"/>
            <a:ext cx="4512090" cy="958916"/>
          </a:xfrm>
          <a:prstGeom prst="rect">
            <a:avLst/>
          </a:prstGeom>
          <a:solidFill>
            <a:schemeClr val="accent4">
              <a:lumMod val="60000"/>
              <a:lumOff val="4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ctr" anchorCtr="0">
            <a:noAutofit/>
          </a:bodyPr>
          <a:lstStyle/>
          <a:p>
            <a:pPr algn="ctr" defTabSz="666734">
              <a:lnSpc>
                <a:spcPct val="90000"/>
              </a:lnSpc>
              <a:spcBef>
                <a:spcPct val="0"/>
              </a:spcBef>
              <a:spcAft>
                <a:spcPts val="200"/>
              </a:spcAft>
            </a:pPr>
            <a:r>
              <a:rPr lang="en-US" sz="1400" b="1" dirty="0">
                <a:solidFill>
                  <a:schemeClr val="tx1"/>
                </a:solidFill>
                <a:latin typeface="Century Gothic" panose="020B0502020202020204" pitchFamily="34" charset="0"/>
              </a:rPr>
              <a:t>Prevention</a:t>
            </a:r>
          </a:p>
          <a:p>
            <a:pPr algn="ctr" defTabSz="666734">
              <a:lnSpc>
                <a:spcPct val="90000"/>
              </a:lnSpc>
              <a:spcBef>
                <a:spcPct val="0"/>
              </a:spcBef>
              <a:spcAft>
                <a:spcPts val="200"/>
              </a:spcAft>
            </a:pPr>
            <a:endParaRPr lang="en-US" sz="1400" dirty="0">
              <a:solidFill>
                <a:schemeClr val="tx1"/>
              </a:solidFill>
            </a:endParaRPr>
          </a:p>
        </p:txBody>
      </p:sp>
      <p:sp>
        <p:nvSpPr>
          <p:cNvPr id="10" name="Rectangle 9">
            <a:extLst>
              <a:ext uri="{FF2B5EF4-FFF2-40B4-BE49-F238E27FC236}">
                <a16:creationId xmlns:a16="http://schemas.microsoft.com/office/drawing/2014/main" id="{8165A55C-698D-2F1F-5285-10E0760F0B67}"/>
              </a:ext>
            </a:extLst>
          </p:cNvPr>
          <p:cNvSpPr/>
          <p:nvPr/>
        </p:nvSpPr>
        <p:spPr>
          <a:xfrm>
            <a:off x="4790147" y="641932"/>
            <a:ext cx="2103120" cy="958916"/>
          </a:xfrm>
          <a:prstGeom prst="rect">
            <a:avLst/>
          </a:prstGeom>
          <a:solidFill>
            <a:schemeClr val="accent4">
              <a:lumMod val="60000"/>
              <a:lumOff val="4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ctr" anchorCtr="0">
            <a:noAutofit/>
          </a:bodyPr>
          <a:lstStyle/>
          <a:p>
            <a:pPr algn="ctr" defTabSz="666734">
              <a:lnSpc>
                <a:spcPct val="90000"/>
              </a:lnSpc>
              <a:spcBef>
                <a:spcPct val="0"/>
              </a:spcBef>
              <a:spcAft>
                <a:spcPts val="200"/>
              </a:spcAft>
            </a:pPr>
            <a:r>
              <a:rPr lang="en-US" sz="1400" b="1" dirty="0">
                <a:solidFill>
                  <a:schemeClr val="tx1"/>
                </a:solidFill>
                <a:latin typeface="Century Gothic" panose="020B0502020202020204" pitchFamily="34" charset="0"/>
              </a:rPr>
              <a:t>Differentiated HIV Testing Services</a:t>
            </a:r>
          </a:p>
        </p:txBody>
      </p:sp>
      <p:sp>
        <p:nvSpPr>
          <p:cNvPr id="11" name="Rectangle 10">
            <a:extLst>
              <a:ext uri="{FF2B5EF4-FFF2-40B4-BE49-F238E27FC236}">
                <a16:creationId xmlns:a16="http://schemas.microsoft.com/office/drawing/2014/main" id="{8E46C1FB-F7DE-E4BA-F91E-671120FC5587}"/>
              </a:ext>
            </a:extLst>
          </p:cNvPr>
          <p:cNvSpPr/>
          <p:nvPr/>
        </p:nvSpPr>
        <p:spPr>
          <a:xfrm>
            <a:off x="7003182" y="625720"/>
            <a:ext cx="2254483" cy="954562"/>
          </a:xfrm>
          <a:prstGeom prst="rect">
            <a:avLst/>
          </a:prstGeom>
          <a:solidFill>
            <a:schemeClr val="accent4">
              <a:lumMod val="60000"/>
              <a:lumOff val="4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ctr" anchorCtr="0">
            <a:noAutofit/>
          </a:bodyPr>
          <a:lstStyle/>
          <a:p>
            <a:pPr algn="r" defTabSz="666734">
              <a:lnSpc>
                <a:spcPct val="90000"/>
              </a:lnSpc>
              <a:spcBef>
                <a:spcPct val="0"/>
              </a:spcBef>
              <a:spcAft>
                <a:spcPts val="200"/>
              </a:spcAft>
            </a:pPr>
            <a:r>
              <a:rPr lang="en-US" sz="1300" b="1" dirty="0">
                <a:solidFill>
                  <a:schemeClr val="tx1"/>
                </a:solidFill>
                <a:latin typeface="Century Gothic" panose="020B0502020202020204" pitchFamily="34" charset="0"/>
              </a:rPr>
              <a:t>Elimination of vertical transmission of HIV, syphilis and hepatitis B</a:t>
            </a:r>
          </a:p>
        </p:txBody>
      </p:sp>
      <p:sp>
        <p:nvSpPr>
          <p:cNvPr id="12" name="Rectangle 11">
            <a:extLst>
              <a:ext uri="{FF2B5EF4-FFF2-40B4-BE49-F238E27FC236}">
                <a16:creationId xmlns:a16="http://schemas.microsoft.com/office/drawing/2014/main" id="{846CB08B-640E-487E-2D46-7A507E529ED1}"/>
              </a:ext>
            </a:extLst>
          </p:cNvPr>
          <p:cNvSpPr/>
          <p:nvPr/>
        </p:nvSpPr>
        <p:spPr>
          <a:xfrm>
            <a:off x="9367579" y="647015"/>
            <a:ext cx="2631253" cy="933268"/>
          </a:xfrm>
          <a:prstGeom prst="rect">
            <a:avLst/>
          </a:prstGeom>
          <a:solidFill>
            <a:schemeClr val="accent4">
              <a:lumMod val="60000"/>
              <a:lumOff val="4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ctr" anchorCtr="0">
            <a:noAutofit/>
          </a:bodyPr>
          <a:lstStyle/>
          <a:p>
            <a:pPr algn="ctr" defTabSz="666734">
              <a:lnSpc>
                <a:spcPct val="90000"/>
              </a:lnSpc>
              <a:spcBef>
                <a:spcPct val="0"/>
              </a:spcBef>
              <a:spcAft>
                <a:spcPts val="200"/>
              </a:spcAft>
            </a:pPr>
            <a:r>
              <a:rPr lang="en-US" sz="1400" b="1" dirty="0">
                <a:solidFill>
                  <a:schemeClr val="tx1"/>
                </a:solidFill>
                <a:latin typeface="Century Gothic" panose="020B0502020202020204" pitchFamily="34" charset="0"/>
              </a:rPr>
              <a:t>Treatment, care and support</a:t>
            </a:r>
          </a:p>
        </p:txBody>
      </p:sp>
      <p:pic>
        <p:nvPicPr>
          <p:cNvPr id="13" name="Picture 6" descr="Neu - Kostenlose zeichen Icons">
            <a:extLst>
              <a:ext uri="{FF2B5EF4-FFF2-40B4-BE49-F238E27FC236}">
                <a16:creationId xmlns:a16="http://schemas.microsoft.com/office/drawing/2014/main" id="{2DAE13B9-CC55-858F-0B3C-C4A4E977908A}"/>
              </a:ext>
            </a:extLst>
          </p:cNvPr>
          <p:cNvPicPr>
            <a:picLocks noChangeAspect="1" noChangeArrowheads="1"/>
          </p:cNvPicPr>
          <p:nvPr/>
        </p:nvPicPr>
        <p:blipFill>
          <a:blip r:embed="rId2">
            <a:alphaModFix/>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9370983">
            <a:off x="7036465" y="786685"/>
            <a:ext cx="298250" cy="29825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56F917E0-E779-3F39-7732-6CD78908959E}"/>
              </a:ext>
            </a:extLst>
          </p:cNvPr>
          <p:cNvSpPr/>
          <p:nvPr/>
        </p:nvSpPr>
        <p:spPr>
          <a:xfrm>
            <a:off x="183522" y="1590210"/>
            <a:ext cx="4531353" cy="3674194"/>
          </a:xfrm>
          <a:prstGeom prst="rect">
            <a:avLst/>
          </a:prstGeom>
          <a:solidFill>
            <a:schemeClr val="tx1">
              <a:alpha val="1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t" anchorCtr="0">
            <a:noAutofit/>
          </a:bodyPr>
          <a:lstStyle/>
          <a:p>
            <a:endParaRPr lang="en-US" sz="1100" u="sng">
              <a:solidFill>
                <a:schemeClr val="tx1"/>
              </a:solidFill>
            </a:endParaRPr>
          </a:p>
          <a:p>
            <a:pPr marL="171450" indent="-171450">
              <a:buFont typeface="Arial" panose="020B0604020202020204" pitchFamily="34" charset="0"/>
              <a:buChar char="•"/>
            </a:pPr>
            <a:endParaRPr lang="en-US" sz="1100">
              <a:solidFill>
                <a:schemeClr val="tx1"/>
              </a:solidFill>
            </a:endParaRPr>
          </a:p>
          <a:p>
            <a:pPr marL="171450" indent="-171450">
              <a:buFont typeface="Arial" panose="020B0604020202020204" pitchFamily="34" charset="0"/>
              <a:buChar char="•"/>
            </a:pPr>
            <a:endParaRPr lang="en-US" sz="1100">
              <a:solidFill>
                <a:schemeClr val="tx1"/>
              </a:solidFill>
            </a:endParaRPr>
          </a:p>
          <a:p>
            <a:endParaRPr lang="en-US" sz="1100">
              <a:solidFill>
                <a:schemeClr val="tx1"/>
              </a:solidFill>
            </a:endParaRPr>
          </a:p>
          <a:p>
            <a:pPr marL="171450" indent="-171450">
              <a:buFont typeface="Arial" panose="020B0604020202020204" pitchFamily="34" charset="0"/>
              <a:buChar char="•"/>
            </a:pPr>
            <a:endParaRPr lang="en-US" sz="1100">
              <a:solidFill>
                <a:schemeClr val="tx1"/>
              </a:solidFill>
            </a:endParaRPr>
          </a:p>
          <a:p>
            <a:pPr marL="171450" indent="-171450">
              <a:buFont typeface="Arial" panose="020B0604020202020204" pitchFamily="34" charset="0"/>
              <a:buChar char="•"/>
            </a:pPr>
            <a:endParaRPr lang="en-US" sz="1100">
              <a:solidFill>
                <a:schemeClr val="tx1"/>
              </a:solidFill>
            </a:endParaRPr>
          </a:p>
        </p:txBody>
      </p:sp>
      <p:sp>
        <p:nvSpPr>
          <p:cNvPr id="15" name="Rectangle 14">
            <a:extLst>
              <a:ext uri="{FF2B5EF4-FFF2-40B4-BE49-F238E27FC236}">
                <a16:creationId xmlns:a16="http://schemas.microsoft.com/office/drawing/2014/main" id="{72E81980-A34F-D278-B3C1-8B0A27390EFE}"/>
              </a:ext>
            </a:extLst>
          </p:cNvPr>
          <p:cNvSpPr/>
          <p:nvPr/>
        </p:nvSpPr>
        <p:spPr>
          <a:xfrm>
            <a:off x="4790147" y="1581505"/>
            <a:ext cx="2103120" cy="2984156"/>
          </a:xfrm>
          <a:prstGeom prst="rect">
            <a:avLst/>
          </a:prstGeom>
          <a:solidFill>
            <a:schemeClr val="tx1">
              <a:alpha val="1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t" anchorCtr="0">
            <a:noAutofit/>
          </a:bodyPr>
          <a:lstStyle/>
          <a:p>
            <a:r>
              <a:rPr lang="en-US" sz="1100" dirty="0">
                <a:solidFill>
                  <a:schemeClr val="tx1"/>
                </a:solidFill>
              </a:rPr>
              <a:t>One testing module that includes a combination of service delivery modalities and programs, namely </a:t>
            </a:r>
          </a:p>
          <a:p>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Facility testing</a:t>
            </a:r>
          </a:p>
          <a:p>
            <a:pPr marL="171450" indent="-171450">
              <a:buFont typeface="Arial" panose="020B0604020202020204" pitchFamily="34" charset="0"/>
              <a:buChar char="•"/>
            </a:pPr>
            <a:r>
              <a:rPr lang="en-US" sz="1100" dirty="0">
                <a:solidFill>
                  <a:schemeClr val="tx1"/>
                </a:solidFill>
              </a:rPr>
              <a:t>Community testing</a:t>
            </a:r>
          </a:p>
          <a:p>
            <a:pPr marL="171450" indent="-171450">
              <a:buFont typeface="Arial" panose="020B0604020202020204" pitchFamily="34" charset="0"/>
              <a:buChar char="•"/>
            </a:pPr>
            <a:r>
              <a:rPr lang="en-US" sz="1100" dirty="0">
                <a:solidFill>
                  <a:schemeClr val="tx1"/>
                </a:solidFill>
              </a:rPr>
              <a:t>Self-testing</a:t>
            </a:r>
          </a:p>
          <a:p>
            <a:endParaRPr lang="en-US" sz="1100" dirty="0">
              <a:solidFill>
                <a:schemeClr val="tx1"/>
              </a:solidFill>
            </a:endParaRPr>
          </a:p>
          <a:p>
            <a:r>
              <a:rPr lang="en-US" sz="1100" dirty="0">
                <a:solidFill>
                  <a:schemeClr val="tx1"/>
                </a:solidFill>
              </a:rPr>
              <a:t>      In programs</a:t>
            </a:r>
          </a:p>
          <a:p>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KPs programs (not disaggregated)</a:t>
            </a:r>
            <a:endParaRPr lang="en-US" sz="1100" dirty="0">
              <a:solidFill>
                <a:schemeClr val="tx1"/>
              </a:solidFill>
              <a:cs typeface="Arial"/>
            </a:endParaRPr>
          </a:p>
          <a:p>
            <a:pPr marL="171450" indent="-171450">
              <a:buFont typeface="Arial" panose="020B0604020202020204" pitchFamily="34" charset="0"/>
              <a:buChar char="•"/>
            </a:pPr>
            <a:r>
              <a:rPr lang="en-US" sz="1100" dirty="0">
                <a:solidFill>
                  <a:schemeClr val="tx1"/>
                </a:solidFill>
              </a:rPr>
              <a:t>AGYW programs</a:t>
            </a:r>
            <a:endParaRPr lang="en-US" sz="1100" dirty="0">
              <a:solidFill>
                <a:schemeClr val="tx1"/>
              </a:solidFill>
              <a:cs typeface="Arial"/>
            </a:endParaRPr>
          </a:p>
          <a:p>
            <a:pPr marL="171450" indent="-171450">
              <a:buFont typeface="Arial" panose="020B0604020202020204" pitchFamily="34" charset="0"/>
              <a:buChar char="•"/>
            </a:pPr>
            <a:r>
              <a:rPr lang="en-US" sz="1100" dirty="0">
                <a:solidFill>
                  <a:schemeClr val="tx1"/>
                </a:solidFill>
              </a:rPr>
              <a:t>Non KPs/Non AGYW programs</a:t>
            </a:r>
          </a:p>
          <a:p>
            <a:endParaRPr lang="en-US" sz="1100" dirty="0">
              <a:solidFill>
                <a:schemeClr val="tx1"/>
              </a:solidFill>
            </a:endParaRPr>
          </a:p>
          <a:p>
            <a:endParaRPr lang="en-US" sz="1100" dirty="0">
              <a:solidFill>
                <a:schemeClr val="tx1"/>
              </a:solidFill>
            </a:endParaRPr>
          </a:p>
        </p:txBody>
      </p:sp>
      <p:sp>
        <p:nvSpPr>
          <p:cNvPr id="16" name="TextBox 15">
            <a:extLst>
              <a:ext uri="{FF2B5EF4-FFF2-40B4-BE49-F238E27FC236}">
                <a16:creationId xmlns:a16="http://schemas.microsoft.com/office/drawing/2014/main" id="{8CE0067C-3962-9AAF-AC09-3756327715EF}"/>
              </a:ext>
            </a:extLst>
          </p:cNvPr>
          <p:cNvSpPr txBox="1"/>
          <p:nvPr/>
        </p:nvSpPr>
        <p:spPr>
          <a:xfrm>
            <a:off x="345013" y="1770580"/>
            <a:ext cx="1960037" cy="3277820"/>
          </a:xfrm>
          <a:prstGeom prst="rect">
            <a:avLst/>
          </a:prstGeom>
          <a:solidFill>
            <a:schemeClr val="accent3">
              <a:lumMod val="40000"/>
              <a:lumOff val="60000"/>
            </a:schemeClr>
          </a:solidFill>
        </p:spPr>
        <p:txBody>
          <a:bodyPr wrap="square" rtlCol="0">
            <a:spAutoFit/>
          </a:bodyPr>
          <a:lstStyle/>
          <a:p>
            <a:pPr marL="171450" indent="-171450">
              <a:buFont typeface="Arial" panose="020B0604020202020204" pitchFamily="34" charset="0"/>
              <a:buChar char="•"/>
            </a:pPr>
            <a:endParaRPr lang="en-US" sz="900" dirty="0">
              <a:solidFill>
                <a:schemeClr val="tx1"/>
              </a:solidFill>
            </a:endParaRPr>
          </a:p>
          <a:p>
            <a:pPr marL="171450" indent="-171450">
              <a:buFont typeface="Arial" panose="020B0604020202020204" pitchFamily="34" charset="0"/>
              <a:buChar char="•"/>
            </a:pPr>
            <a:r>
              <a:rPr lang="en-US" sz="1100" dirty="0">
                <a:solidFill>
                  <a:schemeClr val="tx1"/>
                </a:solidFill>
              </a:rPr>
              <a:t>Condom and lubricant programing</a:t>
            </a:r>
          </a:p>
          <a:p>
            <a:pPr marL="171450" indent="-171450">
              <a:buFont typeface="Arial" panose="020B0604020202020204" pitchFamily="34" charset="0"/>
              <a:buChar char="•"/>
            </a:pPr>
            <a:r>
              <a:rPr lang="en-US" sz="1100" dirty="0">
                <a:solidFill>
                  <a:schemeClr val="tx1"/>
                </a:solidFill>
              </a:rPr>
              <a:t>Pre-exposure prophylaxis programming</a:t>
            </a:r>
          </a:p>
          <a:p>
            <a:pPr marL="171450" indent="-171450">
              <a:buFont typeface="Arial" panose="020B0604020202020204" pitchFamily="34" charset="0"/>
              <a:buChar char="•"/>
            </a:pPr>
            <a:r>
              <a:rPr lang="en-US" sz="1100" dirty="0">
                <a:solidFill>
                  <a:schemeClr val="tx1"/>
                </a:solidFill>
              </a:rPr>
              <a:t>HIV prevention communication: information and demand creation</a:t>
            </a:r>
          </a:p>
          <a:p>
            <a:pPr marL="171450" indent="-171450">
              <a:buFont typeface="Arial" panose="020B0604020202020204" pitchFamily="34" charset="0"/>
              <a:buChar char="•"/>
            </a:pPr>
            <a:r>
              <a:rPr lang="en-US" sz="1100" dirty="0">
                <a:solidFill>
                  <a:schemeClr val="tx1"/>
                </a:solidFill>
              </a:rPr>
              <a:t>Sexual and reproductive health services, including STIs, HBV, post-violence care </a:t>
            </a:r>
          </a:p>
          <a:p>
            <a:pPr marL="171450" indent="-171450">
              <a:buFont typeface="Arial" panose="020B0604020202020204" pitchFamily="34" charset="0"/>
              <a:buChar char="•"/>
            </a:pPr>
            <a:r>
              <a:rPr lang="en-US" sz="1100" dirty="0"/>
              <a:t>Harm reduction</a:t>
            </a:r>
            <a:endParaRPr lang="en-US" sz="1100" dirty="0">
              <a:solidFill>
                <a:schemeClr val="tx1"/>
              </a:solidFill>
            </a:endParaRPr>
          </a:p>
          <a:p>
            <a:pPr marL="171450" indent="-171450">
              <a:buFont typeface="Arial" panose="020B0604020202020204" pitchFamily="34" charset="0"/>
              <a:buChar char="•"/>
            </a:pPr>
            <a:r>
              <a:rPr lang="en-US" sz="1100" dirty="0">
                <a:solidFill>
                  <a:schemeClr val="tx1"/>
                </a:solidFill>
              </a:rPr>
              <a:t>Community empowerment</a:t>
            </a:r>
          </a:p>
          <a:p>
            <a:pPr marL="171450" indent="-171450">
              <a:buFont typeface="Arial" panose="020B0604020202020204" pitchFamily="34" charset="0"/>
              <a:buChar char="•"/>
            </a:pPr>
            <a:r>
              <a:rPr lang="en-US" sz="1100" dirty="0">
                <a:solidFill>
                  <a:schemeClr val="tx1"/>
                </a:solidFill>
              </a:rPr>
              <a:t>Removing human rights-related barriers to prevention</a:t>
            </a:r>
          </a:p>
        </p:txBody>
      </p:sp>
      <p:sp>
        <p:nvSpPr>
          <p:cNvPr id="17" name="TextBox 16">
            <a:extLst>
              <a:ext uri="{FF2B5EF4-FFF2-40B4-BE49-F238E27FC236}">
                <a16:creationId xmlns:a16="http://schemas.microsoft.com/office/drawing/2014/main" id="{2573CE55-C855-5101-2F39-22E2621BA8BD}"/>
              </a:ext>
            </a:extLst>
          </p:cNvPr>
          <p:cNvSpPr txBox="1"/>
          <p:nvPr/>
        </p:nvSpPr>
        <p:spPr>
          <a:xfrm>
            <a:off x="2466541" y="1758916"/>
            <a:ext cx="2108019" cy="1954381"/>
          </a:xfrm>
          <a:prstGeom prst="rect">
            <a:avLst/>
          </a:prstGeom>
          <a:solidFill>
            <a:schemeClr val="accent6">
              <a:lumMod val="40000"/>
              <a:lumOff val="60000"/>
            </a:schemeClr>
          </a:solidFill>
        </p:spPr>
        <p:txBody>
          <a:bodyPr wrap="square" rtlCol="0">
            <a:spAutoFit/>
          </a:bodyPr>
          <a:lstStyle/>
          <a:p>
            <a:r>
              <a:rPr lang="en-US" sz="1100" dirty="0">
                <a:solidFill>
                  <a:schemeClr val="tx1"/>
                </a:solidFill>
              </a:rPr>
              <a:t>For PUD (injecting and non-injecting)</a:t>
            </a:r>
          </a:p>
          <a:p>
            <a:pPr marL="171450" indent="-171450">
              <a:buFont typeface="Arial" panose="020B0604020202020204" pitchFamily="34" charset="0"/>
              <a:buChar char="•"/>
            </a:pPr>
            <a:r>
              <a:rPr lang="en-US" sz="1100" dirty="0">
                <a:solidFill>
                  <a:schemeClr val="tx1"/>
                </a:solidFill>
              </a:rPr>
              <a:t>Needle and Syringe programs, incl. HBV and HCV</a:t>
            </a:r>
          </a:p>
          <a:p>
            <a:pPr marL="171450" indent="-171450">
              <a:buFont typeface="Arial" panose="020B0604020202020204" pitchFamily="34" charset="0"/>
              <a:buChar char="•"/>
            </a:pPr>
            <a:r>
              <a:rPr lang="en-US" sz="1100" dirty="0">
                <a:solidFill>
                  <a:schemeClr val="tx1"/>
                </a:solidFill>
              </a:rPr>
              <a:t>Opioid substitution therapy and other medically assisted drug dependence treatment</a:t>
            </a:r>
          </a:p>
          <a:p>
            <a:pPr marL="171450" indent="-171450">
              <a:buFont typeface="Arial" panose="020B0604020202020204" pitchFamily="34" charset="0"/>
              <a:buChar char="•"/>
            </a:pPr>
            <a:r>
              <a:rPr lang="en-US" sz="1100" dirty="0">
                <a:solidFill>
                  <a:schemeClr val="tx1"/>
                </a:solidFill>
              </a:rPr>
              <a:t>Overdose prevention and management</a:t>
            </a:r>
          </a:p>
        </p:txBody>
      </p:sp>
      <p:sp>
        <p:nvSpPr>
          <p:cNvPr id="18" name="TextBox 17">
            <a:extLst>
              <a:ext uri="{FF2B5EF4-FFF2-40B4-BE49-F238E27FC236}">
                <a16:creationId xmlns:a16="http://schemas.microsoft.com/office/drawing/2014/main" id="{11717E53-F43C-1BE9-CD9A-5F355F351086}"/>
              </a:ext>
            </a:extLst>
          </p:cNvPr>
          <p:cNvSpPr txBox="1"/>
          <p:nvPr/>
        </p:nvSpPr>
        <p:spPr>
          <a:xfrm>
            <a:off x="2475813" y="3792291"/>
            <a:ext cx="2108019" cy="1277273"/>
          </a:xfrm>
          <a:prstGeom prst="rect">
            <a:avLst/>
          </a:prstGeom>
          <a:solidFill>
            <a:schemeClr val="accent5">
              <a:lumMod val="60000"/>
              <a:lumOff val="40000"/>
            </a:schemeClr>
          </a:solidFill>
        </p:spPr>
        <p:txBody>
          <a:bodyPr wrap="square" lIns="91440" tIns="45720" rIns="91440" bIns="45720" rtlCol="0" anchor="t">
            <a:spAutoFit/>
          </a:bodyPr>
          <a:lstStyle/>
          <a:p>
            <a:r>
              <a:rPr lang="en-US" sz="1100" dirty="0"/>
              <a:t>Specific to AGYW &amp; MSP in high incidence settings</a:t>
            </a:r>
          </a:p>
          <a:p>
            <a:pPr marL="171450" indent="-171450">
              <a:buFont typeface="Arial" panose="020B0604020202020204" pitchFamily="34" charset="0"/>
              <a:buChar char="•"/>
            </a:pPr>
            <a:r>
              <a:rPr lang="en-US" sz="1100" dirty="0"/>
              <a:t>Social protection interventions</a:t>
            </a:r>
          </a:p>
          <a:p>
            <a:pPr marL="171450" indent="-171450">
              <a:buFont typeface="Arial" panose="020B0604020202020204" pitchFamily="34" charset="0"/>
              <a:buChar char="•"/>
            </a:pPr>
            <a:r>
              <a:rPr lang="en-US" sz="1100" dirty="0"/>
              <a:t>CSE for AGYW and ABYM</a:t>
            </a:r>
          </a:p>
          <a:p>
            <a:pPr marL="171450" indent="-171450">
              <a:buFont typeface="Arial" panose="020B0604020202020204" pitchFamily="34" charset="0"/>
              <a:buChar char="•"/>
            </a:pPr>
            <a:r>
              <a:rPr lang="en-US" sz="1100" dirty="0"/>
              <a:t>Voluntary Medical Male Circumcision</a:t>
            </a:r>
          </a:p>
        </p:txBody>
      </p:sp>
      <p:pic>
        <p:nvPicPr>
          <p:cNvPr id="19" name="Picture 6" descr="Neu - Kostenlose zeichen Icons">
            <a:extLst>
              <a:ext uri="{FF2B5EF4-FFF2-40B4-BE49-F238E27FC236}">
                <a16:creationId xmlns:a16="http://schemas.microsoft.com/office/drawing/2014/main" id="{53B409CD-BDDD-6584-D37A-AB537585DFAC}"/>
              </a:ext>
            </a:extLst>
          </p:cNvPr>
          <p:cNvPicPr>
            <a:picLocks noChangeAspect="1" noChangeArrowheads="1"/>
          </p:cNvPicPr>
          <p:nvPr/>
        </p:nvPicPr>
        <p:blipFill>
          <a:blip r:embed="rId2">
            <a:alphaModFix/>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9370983">
            <a:off x="7053505" y="2909353"/>
            <a:ext cx="264199" cy="26419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Neu - Kostenlose zeichen Icons">
            <a:extLst>
              <a:ext uri="{FF2B5EF4-FFF2-40B4-BE49-F238E27FC236}">
                <a16:creationId xmlns:a16="http://schemas.microsoft.com/office/drawing/2014/main" id="{D19942AC-9549-DCA6-0F89-8E9F1DF49B2B}"/>
              </a:ext>
            </a:extLst>
          </p:cNvPr>
          <p:cNvPicPr>
            <a:picLocks noChangeAspect="1" noChangeArrowheads="1"/>
          </p:cNvPicPr>
          <p:nvPr/>
        </p:nvPicPr>
        <p:blipFill>
          <a:blip r:embed="rId2">
            <a:alphaModFix/>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9370983">
            <a:off x="7069751" y="1746905"/>
            <a:ext cx="264199" cy="26419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Neu - Kostenlose zeichen Icons">
            <a:extLst>
              <a:ext uri="{FF2B5EF4-FFF2-40B4-BE49-F238E27FC236}">
                <a16:creationId xmlns:a16="http://schemas.microsoft.com/office/drawing/2014/main" id="{2147125A-59D6-B1F7-C875-4CE76FAA68B4}"/>
              </a:ext>
            </a:extLst>
          </p:cNvPr>
          <p:cNvPicPr>
            <a:picLocks noChangeAspect="1" noChangeArrowheads="1"/>
          </p:cNvPicPr>
          <p:nvPr/>
        </p:nvPicPr>
        <p:blipFill>
          <a:blip r:embed="rId2">
            <a:alphaModFix/>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9370983">
            <a:off x="7069738" y="3263499"/>
            <a:ext cx="264199" cy="26419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Neu - Kostenlose zeichen Icons">
            <a:extLst>
              <a:ext uri="{FF2B5EF4-FFF2-40B4-BE49-F238E27FC236}">
                <a16:creationId xmlns:a16="http://schemas.microsoft.com/office/drawing/2014/main" id="{DA50AF4E-6D92-E666-4740-66B5DA4AF6C2}"/>
              </a:ext>
            </a:extLst>
          </p:cNvPr>
          <p:cNvPicPr>
            <a:picLocks noChangeAspect="1" noChangeArrowheads="1"/>
          </p:cNvPicPr>
          <p:nvPr/>
        </p:nvPicPr>
        <p:blipFill>
          <a:blip r:embed="rId2">
            <a:alphaModFix/>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9370983">
            <a:off x="7069739" y="3899398"/>
            <a:ext cx="264199" cy="26419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Neu - Kostenlose zeichen Icons">
            <a:extLst>
              <a:ext uri="{FF2B5EF4-FFF2-40B4-BE49-F238E27FC236}">
                <a16:creationId xmlns:a16="http://schemas.microsoft.com/office/drawing/2014/main" id="{8F69DF2F-1D6D-E3CE-8DB4-D2D101367A3F}"/>
              </a:ext>
            </a:extLst>
          </p:cNvPr>
          <p:cNvPicPr>
            <a:picLocks noChangeAspect="1" noChangeArrowheads="1"/>
          </p:cNvPicPr>
          <p:nvPr/>
        </p:nvPicPr>
        <p:blipFill>
          <a:blip r:embed="rId2">
            <a:alphaModFix/>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9370983">
            <a:off x="7053491" y="2240498"/>
            <a:ext cx="264199" cy="264199"/>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ED0CA8EE-66A3-4416-6855-14D6F1648A3F}"/>
              </a:ext>
            </a:extLst>
          </p:cNvPr>
          <p:cNvSpPr/>
          <p:nvPr/>
        </p:nvSpPr>
        <p:spPr>
          <a:xfrm>
            <a:off x="9346054" y="4893263"/>
            <a:ext cx="2631253" cy="1259585"/>
          </a:xfrm>
          <a:prstGeom prst="rect">
            <a:avLst/>
          </a:prstGeom>
          <a:solidFill>
            <a:srgbClr val="E5E5E5"/>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t" anchorCtr="0">
            <a:noAutofit/>
          </a:bodyPr>
          <a:lstStyle/>
          <a:p>
            <a:pPr marL="171450" indent="-171450">
              <a:buFont typeface="Arial" panose="020B0604020202020204" pitchFamily="34" charset="0"/>
              <a:buChar char="•"/>
            </a:pPr>
            <a:r>
              <a:rPr lang="en-US" sz="1100" dirty="0">
                <a:solidFill>
                  <a:schemeClr val="tx1"/>
                </a:solidFill>
              </a:rPr>
              <a:t>TB/HIV collaborative activities</a:t>
            </a:r>
          </a:p>
          <a:p>
            <a:pPr marL="171450" indent="-171450">
              <a:buFont typeface="Arial" panose="020B0604020202020204" pitchFamily="34" charset="0"/>
              <a:buChar char="•"/>
            </a:pPr>
            <a:r>
              <a:rPr lang="en-US" sz="1100" dirty="0">
                <a:solidFill>
                  <a:schemeClr val="tx1"/>
                </a:solidFill>
              </a:rPr>
              <a:t>Screening, testing and diagnosis</a:t>
            </a:r>
          </a:p>
          <a:p>
            <a:pPr marL="171450" indent="-171450">
              <a:buFont typeface="Arial" panose="020B0604020202020204" pitchFamily="34" charset="0"/>
              <a:buChar char="•"/>
            </a:pPr>
            <a:r>
              <a:rPr lang="en-US" sz="1100" dirty="0">
                <a:solidFill>
                  <a:schemeClr val="tx1"/>
                </a:solidFill>
              </a:rPr>
              <a:t>Treatment </a:t>
            </a:r>
          </a:p>
          <a:p>
            <a:pPr marL="171450" indent="-171450">
              <a:buFont typeface="Arial" panose="020B0604020202020204" pitchFamily="34" charset="0"/>
              <a:buChar char="•"/>
            </a:pPr>
            <a:r>
              <a:rPr lang="en-US" sz="1100" dirty="0">
                <a:solidFill>
                  <a:schemeClr val="tx1"/>
                </a:solidFill>
              </a:rPr>
              <a:t>Prevention</a:t>
            </a:r>
          </a:p>
          <a:p>
            <a:pPr marL="171450" indent="-171450">
              <a:buFont typeface="Arial" panose="020B0604020202020204" pitchFamily="34" charset="0"/>
              <a:buChar char="•"/>
            </a:pPr>
            <a:r>
              <a:rPr lang="en-US" sz="1100" dirty="0">
                <a:solidFill>
                  <a:schemeClr val="tx1"/>
                </a:solidFill>
              </a:rPr>
              <a:t>Community TB/HIV care delivery</a:t>
            </a:r>
          </a:p>
          <a:p>
            <a:pPr marL="171450" indent="-171450">
              <a:buFont typeface="Arial" panose="020B0604020202020204" pitchFamily="34" charset="0"/>
              <a:buChar char="•"/>
            </a:pPr>
            <a:r>
              <a:rPr lang="en-US" sz="1100" dirty="0">
                <a:solidFill>
                  <a:schemeClr val="tx1"/>
                </a:solidFill>
              </a:rPr>
              <a:t>TB Key populations</a:t>
            </a:r>
          </a:p>
        </p:txBody>
      </p:sp>
      <p:pic>
        <p:nvPicPr>
          <p:cNvPr id="25" name="Picture 6" descr="Neu - Kostenlose zeichen Icons">
            <a:extLst>
              <a:ext uri="{FF2B5EF4-FFF2-40B4-BE49-F238E27FC236}">
                <a16:creationId xmlns:a16="http://schemas.microsoft.com/office/drawing/2014/main" id="{B1E34041-6672-FC44-7FE8-D49A05903CB8}"/>
              </a:ext>
            </a:extLst>
          </p:cNvPr>
          <p:cNvPicPr>
            <a:picLocks noChangeAspect="1" noChangeArrowheads="1"/>
          </p:cNvPicPr>
          <p:nvPr/>
        </p:nvPicPr>
        <p:blipFill>
          <a:blip r:embed="rId2">
            <a:alphaModFix/>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9370983">
            <a:off x="9399021" y="4113762"/>
            <a:ext cx="264199" cy="26419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A13EAF36-BD62-143B-9985-D99BE58D8131}"/>
              </a:ext>
            </a:extLst>
          </p:cNvPr>
          <p:cNvSpPr/>
          <p:nvPr/>
        </p:nvSpPr>
        <p:spPr>
          <a:xfrm>
            <a:off x="7887708" y="4949355"/>
            <a:ext cx="1369956" cy="1109605"/>
          </a:xfrm>
          <a:prstGeom prst="rect">
            <a:avLst/>
          </a:prstGeom>
          <a:solidFill>
            <a:schemeClr val="accent4">
              <a:lumMod val="60000"/>
              <a:lumOff val="4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182880" rIns="182880" bIns="182880" numCol="1" spcCol="1270" anchor="ctr" anchorCtr="0">
            <a:noAutofit/>
          </a:bodyPr>
          <a:lstStyle/>
          <a:p>
            <a:pPr algn="ctr" defTabSz="666734">
              <a:lnSpc>
                <a:spcPct val="90000"/>
              </a:lnSpc>
              <a:spcBef>
                <a:spcPct val="0"/>
              </a:spcBef>
              <a:spcAft>
                <a:spcPts val="200"/>
              </a:spcAft>
            </a:pPr>
            <a:r>
              <a:rPr lang="en-US" sz="1400" b="1" dirty="0">
                <a:solidFill>
                  <a:schemeClr val="tx1"/>
                </a:solidFill>
                <a:latin typeface="Century Gothic" panose="020B0502020202020204" pitchFamily="34" charset="0"/>
              </a:rPr>
              <a:t>TB/HIV</a:t>
            </a:r>
          </a:p>
        </p:txBody>
      </p:sp>
      <p:pic>
        <p:nvPicPr>
          <p:cNvPr id="27" name="Picture 6" descr="Neu - Kostenlose zeichen Icons">
            <a:extLst>
              <a:ext uri="{FF2B5EF4-FFF2-40B4-BE49-F238E27FC236}">
                <a16:creationId xmlns:a16="http://schemas.microsoft.com/office/drawing/2014/main" id="{7A443578-47CE-2520-882D-B3564D7B6227}"/>
              </a:ext>
            </a:extLst>
          </p:cNvPr>
          <p:cNvPicPr>
            <a:picLocks noChangeAspect="1" noChangeArrowheads="1"/>
          </p:cNvPicPr>
          <p:nvPr/>
        </p:nvPicPr>
        <p:blipFill>
          <a:blip r:embed="rId2">
            <a:alphaModFix/>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9370983">
            <a:off x="4843113" y="3235347"/>
            <a:ext cx="264199" cy="264199"/>
          </a:xfrm>
          <a:prstGeom prst="rect">
            <a:avLst/>
          </a:prstGeom>
          <a:noFill/>
          <a:extLst>
            <a:ext uri="{909E8E84-426E-40DD-AFC4-6F175D3DCCD1}">
              <a14:hiddenFill xmlns:a14="http://schemas.microsoft.com/office/drawing/2010/main">
                <a:solidFill>
                  <a:srgbClr val="FFFFFF"/>
                </a:solidFill>
              </a14:hiddenFill>
            </a:ext>
          </a:extLst>
        </p:spPr>
      </p:pic>
      <p:sp>
        <p:nvSpPr>
          <p:cNvPr id="28" name="Title 1">
            <a:extLst>
              <a:ext uri="{FF2B5EF4-FFF2-40B4-BE49-F238E27FC236}">
                <a16:creationId xmlns:a16="http://schemas.microsoft.com/office/drawing/2014/main" id="{4FD897F6-5452-C23F-17E5-03674755A35B}"/>
              </a:ext>
            </a:extLst>
          </p:cNvPr>
          <p:cNvSpPr txBox="1">
            <a:spLocks/>
          </p:cNvSpPr>
          <p:nvPr/>
        </p:nvSpPr>
        <p:spPr>
          <a:xfrm>
            <a:off x="323851" y="112095"/>
            <a:ext cx="9172575" cy="4699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2000" b="1" dirty="0">
                <a:solidFill>
                  <a:schemeClr val="tx1">
                    <a:lumMod val="65000"/>
                    <a:lumOff val="35000"/>
                  </a:schemeClr>
                </a:solidFill>
                <a:latin typeface="Century Gothic" panose="020B0502020202020204" pitchFamily="34" charset="0"/>
                <a:cs typeface="Arial" panose="020B0604020202020204" pitchFamily="34" charset="0"/>
              </a:rPr>
              <a:t>Overview of modules and interventions on HIV</a:t>
            </a:r>
            <a:endParaRPr lang="en-US" sz="3200" b="1" dirty="0">
              <a:solidFill>
                <a:srgbClr val="C00000"/>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800213159"/>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6667">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6667">
                                          <p:cBhvr additive="base">
                                            <p:cTn id="7" dur="900" fill="hold"/>
                                            <p:tgtEl>
                                              <p:spTgt spid="9"/>
                                            </p:tgtEl>
                                            <p:attrNameLst>
                                              <p:attrName>ppt_x</p:attrName>
                                            </p:attrNameLst>
                                          </p:cBhvr>
                                          <p:tavLst>
                                            <p:tav tm="0">
                                              <p:val>
                                                <p:strVal val="#ppt_x"/>
                                              </p:val>
                                            </p:tav>
                                            <p:tav tm="100000">
                                              <p:val>
                                                <p:strVal val="#ppt_x"/>
                                              </p:val>
                                            </p:tav>
                                          </p:tavLst>
                                        </p:anim>
                                        <p:anim calcmode="lin" valueType="num" p14:bounceEnd="66667">
                                          <p:cBhvr additive="base">
                                            <p:cTn id="8" dur="9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6667">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66667">
                                          <p:cBhvr additive="base">
                                            <p:cTn id="11" dur="900" fill="hold"/>
                                            <p:tgtEl>
                                              <p:spTgt spid="10"/>
                                            </p:tgtEl>
                                            <p:attrNameLst>
                                              <p:attrName>ppt_x</p:attrName>
                                            </p:attrNameLst>
                                          </p:cBhvr>
                                          <p:tavLst>
                                            <p:tav tm="0">
                                              <p:val>
                                                <p:strVal val="#ppt_x"/>
                                              </p:val>
                                            </p:tav>
                                            <p:tav tm="100000">
                                              <p:val>
                                                <p:strVal val="#ppt_x"/>
                                              </p:val>
                                            </p:tav>
                                          </p:tavLst>
                                        </p:anim>
                                        <p:anim calcmode="lin" valueType="num" p14:bounceEnd="66667">
                                          <p:cBhvr additive="base">
                                            <p:cTn id="12" dur="9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6667">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14:bounceEnd="66667">
                                          <p:cBhvr additive="base">
                                            <p:cTn id="15" dur="900" fill="hold"/>
                                            <p:tgtEl>
                                              <p:spTgt spid="12"/>
                                            </p:tgtEl>
                                            <p:attrNameLst>
                                              <p:attrName>ppt_x</p:attrName>
                                            </p:attrNameLst>
                                          </p:cBhvr>
                                          <p:tavLst>
                                            <p:tav tm="0">
                                              <p:val>
                                                <p:strVal val="#ppt_x"/>
                                              </p:val>
                                            </p:tav>
                                            <p:tav tm="100000">
                                              <p:val>
                                                <p:strVal val="#ppt_x"/>
                                              </p:val>
                                            </p:tav>
                                          </p:tavLst>
                                        </p:anim>
                                        <p:anim calcmode="lin" valueType="num" p14:bounceEnd="66667">
                                          <p:cBhvr additive="base">
                                            <p:cTn id="16" dur="9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6667">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66667">
                                          <p:cBhvr additive="base">
                                            <p:cTn id="19" dur="900" fill="hold"/>
                                            <p:tgtEl>
                                              <p:spTgt spid="11"/>
                                            </p:tgtEl>
                                            <p:attrNameLst>
                                              <p:attrName>ppt_x</p:attrName>
                                            </p:attrNameLst>
                                          </p:cBhvr>
                                          <p:tavLst>
                                            <p:tav tm="0">
                                              <p:val>
                                                <p:strVal val="#ppt_x"/>
                                              </p:val>
                                            </p:tav>
                                            <p:tav tm="100000">
                                              <p:val>
                                                <p:strVal val="#ppt_x"/>
                                              </p:val>
                                            </p:tav>
                                          </p:tavLst>
                                        </p:anim>
                                        <p:anim calcmode="lin" valueType="num" p14:bounceEnd="66667">
                                          <p:cBhvr additive="base">
                                            <p:cTn id="20" dur="9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4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4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4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2" presetClass="entr" presetSubtype="1" fill="hold" grpId="0" nodeType="withEffect" p14:presetBounceEnd="66667">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14:bounceEnd="66667">
                                          <p:cBhvr additive="base">
                                            <p:cTn id="35" dur="900" fill="hold"/>
                                            <p:tgtEl>
                                              <p:spTgt spid="26"/>
                                            </p:tgtEl>
                                            <p:attrNameLst>
                                              <p:attrName>ppt_x</p:attrName>
                                            </p:attrNameLst>
                                          </p:cBhvr>
                                          <p:tavLst>
                                            <p:tav tm="0">
                                              <p:val>
                                                <p:strVal val="#ppt_x"/>
                                              </p:val>
                                            </p:tav>
                                            <p:tav tm="100000">
                                              <p:val>
                                                <p:strVal val="#ppt_x"/>
                                              </p:val>
                                            </p:tav>
                                          </p:tavLst>
                                        </p:anim>
                                        <p:anim calcmode="lin" valueType="num" p14:bounceEnd="66667">
                                          <p:cBhvr additive="base">
                                            <p:cTn id="36" dur="900" fill="hold"/>
                                            <p:tgtEl>
                                              <p:spTgt spid="26"/>
                                            </p:tgtEl>
                                            <p:attrNameLst>
                                              <p:attrName>ppt_y</p:attrName>
                                            </p:attrNameLst>
                                          </p:cBhvr>
                                          <p:tavLst>
                                            <p:tav tm="0">
                                              <p:val>
                                                <p:strVal val="0-#ppt_h/2"/>
                                              </p:val>
                                            </p:tav>
                                            <p:tav tm="100000">
                                              <p:val>
                                                <p:strVal val="#ppt_y"/>
                                              </p:val>
                                            </p:tav>
                                          </p:tavLst>
                                        </p:anim>
                                      </p:childTnLst>
                                    </p:cTn>
                                  </p:par>
                                  <p:par>
                                    <p:cTn id="37" presetID="10" presetClass="entr" presetSubtype="0" fill="hold" grpId="0" nodeType="withEffect">
                                      <p:stCondLst>
                                        <p:cond delay="40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1" grpId="0" animBg="1"/>
          <p:bldP spid="12" grpId="0" animBg="1"/>
          <p:bldP spid="14" grpId="0" animBg="1"/>
          <p:bldP spid="15" grpId="0" animBg="1"/>
          <p:bldP spid="24" grpId="0" animBg="1"/>
          <p:bldP spid="2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900" fill="hold"/>
                                            <p:tgtEl>
                                              <p:spTgt spid="9"/>
                                            </p:tgtEl>
                                            <p:attrNameLst>
                                              <p:attrName>ppt_x</p:attrName>
                                            </p:attrNameLst>
                                          </p:cBhvr>
                                          <p:tavLst>
                                            <p:tav tm="0">
                                              <p:val>
                                                <p:strVal val="#ppt_x"/>
                                              </p:val>
                                            </p:tav>
                                            <p:tav tm="100000">
                                              <p:val>
                                                <p:strVal val="#ppt_x"/>
                                              </p:val>
                                            </p:tav>
                                          </p:tavLst>
                                        </p:anim>
                                        <p:anim calcmode="lin" valueType="num">
                                          <p:cBhvr additive="base">
                                            <p:cTn id="8" dur="9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900" fill="hold"/>
                                            <p:tgtEl>
                                              <p:spTgt spid="10"/>
                                            </p:tgtEl>
                                            <p:attrNameLst>
                                              <p:attrName>ppt_x</p:attrName>
                                            </p:attrNameLst>
                                          </p:cBhvr>
                                          <p:tavLst>
                                            <p:tav tm="0">
                                              <p:val>
                                                <p:strVal val="#ppt_x"/>
                                              </p:val>
                                            </p:tav>
                                            <p:tav tm="100000">
                                              <p:val>
                                                <p:strVal val="#ppt_x"/>
                                              </p:val>
                                            </p:tav>
                                          </p:tavLst>
                                        </p:anim>
                                        <p:anim calcmode="lin" valueType="num">
                                          <p:cBhvr additive="base">
                                            <p:cTn id="12" dur="9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900" fill="hold"/>
                                            <p:tgtEl>
                                              <p:spTgt spid="12"/>
                                            </p:tgtEl>
                                            <p:attrNameLst>
                                              <p:attrName>ppt_x</p:attrName>
                                            </p:attrNameLst>
                                          </p:cBhvr>
                                          <p:tavLst>
                                            <p:tav tm="0">
                                              <p:val>
                                                <p:strVal val="#ppt_x"/>
                                              </p:val>
                                            </p:tav>
                                            <p:tav tm="100000">
                                              <p:val>
                                                <p:strVal val="#ppt_x"/>
                                              </p:val>
                                            </p:tav>
                                          </p:tavLst>
                                        </p:anim>
                                        <p:anim calcmode="lin" valueType="num">
                                          <p:cBhvr additive="base">
                                            <p:cTn id="16" dur="9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900" fill="hold"/>
                                            <p:tgtEl>
                                              <p:spTgt spid="11"/>
                                            </p:tgtEl>
                                            <p:attrNameLst>
                                              <p:attrName>ppt_x</p:attrName>
                                            </p:attrNameLst>
                                          </p:cBhvr>
                                          <p:tavLst>
                                            <p:tav tm="0">
                                              <p:val>
                                                <p:strVal val="#ppt_x"/>
                                              </p:val>
                                            </p:tav>
                                            <p:tav tm="100000">
                                              <p:val>
                                                <p:strVal val="#ppt_x"/>
                                              </p:val>
                                            </p:tav>
                                          </p:tavLst>
                                        </p:anim>
                                        <p:anim calcmode="lin" valueType="num">
                                          <p:cBhvr additive="base">
                                            <p:cTn id="20" dur="9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4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4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4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2" presetClass="entr" presetSubtype="1"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900" fill="hold"/>
                                            <p:tgtEl>
                                              <p:spTgt spid="26"/>
                                            </p:tgtEl>
                                            <p:attrNameLst>
                                              <p:attrName>ppt_x</p:attrName>
                                            </p:attrNameLst>
                                          </p:cBhvr>
                                          <p:tavLst>
                                            <p:tav tm="0">
                                              <p:val>
                                                <p:strVal val="#ppt_x"/>
                                              </p:val>
                                            </p:tav>
                                            <p:tav tm="100000">
                                              <p:val>
                                                <p:strVal val="#ppt_x"/>
                                              </p:val>
                                            </p:tav>
                                          </p:tavLst>
                                        </p:anim>
                                        <p:anim calcmode="lin" valueType="num">
                                          <p:cBhvr additive="base">
                                            <p:cTn id="36" dur="900" fill="hold"/>
                                            <p:tgtEl>
                                              <p:spTgt spid="26"/>
                                            </p:tgtEl>
                                            <p:attrNameLst>
                                              <p:attrName>ppt_y</p:attrName>
                                            </p:attrNameLst>
                                          </p:cBhvr>
                                          <p:tavLst>
                                            <p:tav tm="0">
                                              <p:val>
                                                <p:strVal val="0-#ppt_h/2"/>
                                              </p:val>
                                            </p:tav>
                                            <p:tav tm="100000">
                                              <p:val>
                                                <p:strVal val="#ppt_y"/>
                                              </p:val>
                                            </p:tav>
                                          </p:tavLst>
                                        </p:anim>
                                      </p:childTnLst>
                                    </p:cTn>
                                  </p:par>
                                  <p:par>
                                    <p:cTn id="37" presetID="10" presetClass="entr" presetSubtype="0" fill="hold" grpId="0" nodeType="withEffect">
                                      <p:stCondLst>
                                        <p:cond delay="40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1" grpId="0" animBg="1"/>
          <p:bldP spid="12" grpId="0" animBg="1"/>
          <p:bldP spid="14" grpId="0" animBg="1"/>
          <p:bldP spid="15" grpId="0" animBg="1"/>
          <p:bldP spid="24" grpId="0" animBg="1"/>
          <p:bldP spid="26"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4FD897F6-5452-C23F-17E5-03674755A35B}"/>
              </a:ext>
            </a:extLst>
          </p:cNvPr>
          <p:cNvSpPr txBox="1">
            <a:spLocks/>
          </p:cNvSpPr>
          <p:nvPr/>
        </p:nvSpPr>
        <p:spPr>
          <a:xfrm>
            <a:off x="323851" y="166687"/>
            <a:ext cx="9172575" cy="4699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2000" b="1" dirty="0">
                <a:solidFill>
                  <a:schemeClr val="tx1">
                    <a:lumMod val="65000"/>
                    <a:lumOff val="35000"/>
                  </a:schemeClr>
                </a:solidFill>
                <a:latin typeface="Century Gothic" panose="020B0502020202020204" pitchFamily="34" charset="0"/>
                <a:cs typeface="Arial" panose="020B0604020202020204" pitchFamily="34" charset="0"/>
              </a:rPr>
              <a:t>RSSH Modules and interventions</a:t>
            </a:r>
            <a:endParaRPr lang="en-US" sz="3600" b="1" dirty="0">
              <a:solidFill>
                <a:srgbClr val="C00000"/>
              </a:solidFill>
              <a:latin typeface="Century Gothic" panose="020B0502020202020204" pitchFamily="34" charset="0"/>
              <a:cs typeface="Arial" panose="020B0604020202020204" pitchFamily="34" charset="0"/>
            </a:endParaRPr>
          </a:p>
        </p:txBody>
      </p:sp>
      <p:graphicFrame>
        <p:nvGraphicFramePr>
          <p:cNvPr id="2" name="Table 12">
            <a:extLst>
              <a:ext uri="{FF2B5EF4-FFF2-40B4-BE49-F238E27FC236}">
                <a16:creationId xmlns:a16="http://schemas.microsoft.com/office/drawing/2014/main" id="{68050B5D-4674-1684-33C6-80FB8ACC5C31}"/>
              </a:ext>
            </a:extLst>
          </p:cNvPr>
          <p:cNvGraphicFramePr>
            <a:graphicFrameLocks/>
          </p:cNvGraphicFramePr>
          <p:nvPr>
            <p:extLst>
              <p:ext uri="{D42A27DB-BD31-4B8C-83A1-F6EECF244321}">
                <p14:modId xmlns:p14="http://schemas.microsoft.com/office/powerpoint/2010/main" val="4019467955"/>
              </p:ext>
            </p:extLst>
          </p:nvPr>
        </p:nvGraphicFramePr>
        <p:xfrm>
          <a:off x="435260" y="902288"/>
          <a:ext cx="11038654" cy="5430520"/>
        </p:xfrm>
        <a:graphic>
          <a:graphicData uri="http://schemas.openxmlformats.org/drawingml/2006/table">
            <a:tbl>
              <a:tblPr firstRow="1" bandRow="1">
                <a:tableStyleId>{9D7B26C5-4107-4FEC-AEDC-1716B250A1EF}</a:tableStyleId>
              </a:tblPr>
              <a:tblGrid>
                <a:gridCol w="3047679">
                  <a:extLst>
                    <a:ext uri="{9D8B030D-6E8A-4147-A177-3AD203B41FA5}">
                      <a16:colId xmlns:a16="http://schemas.microsoft.com/office/drawing/2014/main" val="1530422181"/>
                    </a:ext>
                  </a:extLst>
                </a:gridCol>
                <a:gridCol w="7990975">
                  <a:extLst>
                    <a:ext uri="{9D8B030D-6E8A-4147-A177-3AD203B41FA5}">
                      <a16:colId xmlns:a16="http://schemas.microsoft.com/office/drawing/2014/main" val="4094749014"/>
                    </a:ext>
                  </a:extLst>
                </a:gridCol>
              </a:tblGrid>
              <a:tr h="370840">
                <a:tc>
                  <a:txBody>
                    <a:bodyPr/>
                    <a:lstStyle/>
                    <a:p>
                      <a:r>
                        <a:rPr lang="en-US"/>
                        <a:t>Modules</a:t>
                      </a:r>
                    </a:p>
                  </a:txBody>
                  <a:tcPr/>
                </a:tc>
                <a:tc>
                  <a:txBody>
                    <a:bodyPr/>
                    <a:lstStyle/>
                    <a:p>
                      <a:r>
                        <a:rPr lang="en-US" dirty="0"/>
                        <a:t>Interventions</a:t>
                      </a:r>
                    </a:p>
                  </a:txBody>
                  <a:tcPr/>
                </a:tc>
                <a:extLst>
                  <a:ext uri="{0D108BD9-81ED-4DB2-BD59-A6C34878D82A}">
                    <a16:rowId xmlns:a16="http://schemas.microsoft.com/office/drawing/2014/main" val="3851528368"/>
                  </a:ext>
                </a:extLst>
              </a:tr>
              <a:tr h="5989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effectLst/>
                          <a:latin typeface="+mn-lt"/>
                          <a:ea typeface="+mn-ea"/>
                          <a:cs typeface="+mn-cs"/>
                        </a:rPr>
                        <a:t>RSSH: Health sector planning and governance for integrated people-centered services </a:t>
                      </a:r>
                      <a:endParaRPr lang="en-US" sz="1400" dirty="0"/>
                    </a:p>
                  </a:txBody>
                  <a:tcPr/>
                </a:tc>
                <a:tc>
                  <a:txBody>
                    <a:bodyPr/>
                    <a:lstStyle/>
                    <a:p>
                      <a:r>
                        <a:rPr lang="en-US" sz="1400" dirty="0"/>
                        <a:t>Health sector planning and governance for integrated people centered services</a:t>
                      </a:r>
                    </a:p>
                    <a:p>
                      <a:r>
                        <a:rPr lang="en-US" sz="1400" kern="1200" dirty="0">
                          <a:solidFill>
                            <a:schemeClr val="tx1"/>
                          </a:solidFill>
                          <a:effectLst/>
                          <a:latin typeface="+mn-lt"/>
                          <a:ea typeface="+mn-ea"/>
                          <a:cs typeface="+mn-cs"/>
                        </a:rPr>
                        <a:t>Integration/coordination across disease programs and at service delivery level</a:t>
                      </a:r>
                    </a:p>
                    <a:p>
                      <a:r>
                        <a:rPr lang="en-US" sz="1400" kern="1200" dirty="0">
                          <a:solidFill>
                            <a:schemeClr val="tx1"/>
                          </a:solidFill>
                          <a:effectLst/>
                          <a:latin typeface="+mn-lt"/>
                          <a:ea typeface="+mn-ea"/>
                          <a:cs typeface="+mn-cs"/>
                        </a:rPr>
                        <a:t>Supporting private sector engagement</a:t>
                      </a:r>
                    </a:p>
                    <a:p>
                      <a:r>
                        <a:rPr lang="en-US" sz="1400" kern="1200" dirty="0">
                          <a:solidFill>
                            <a:schemeClr val="tx1"/>
                          </a:solidFill>
                          <a:effectLst/>
                          <a:latin typeface="+mn-lt"/>
                          <a:ea typeface="+mn-ea"/>
                          <a:cs typeface="+mn-cs"/>
                        </a:rPr>
                        <a:t>  </a:t>
                      </a:r>
                    </a:p>
                  </a:txBody>
                  <a:tcPr/>
                </a:tc>
                <a:extLst>
                  <a:ext uri="{0D108BD9-81ED-4DB2-BD59-A6C34878D82A}">
                    <a16:rowId xmlns:a16="http://schemas.microsoft.com/office/drawing/2014/main" val="1662564799"/>
                  </a:ext>
                </a:extLst>
              </a:tr>
              <a:tr h="482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RSSH: Community systems strengthening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accent1"/>
                          </a:solidFill>
                          <a:effectLst/>
                          <a:latin typeface="+mn-lt"/>
                          <a:ea typeface="+mn-ea"/>
                          <a:cs typeface="+mn-cs"/>
                        </a:rPr>
                        <a:t>Community-led monitoring</a:t>
                      </a:r>
                    </a:p>
                    <a:p>
                      <a:r>
                        <a:rPr lang="en-US" sz="1400" kern="1200" dirty="0">
                          <a:solidFill>
                            <a:schemeClr val="accent1"/>
                          </a:solidFill>
                          <a:effectLst/>
                          <a:latin typeface="+mn-lt"/>
                          <a:ea typeface="+mn-ea"/>
                          <a:cs typeface="+mn-cs"/>
                        </a:rPr>
                        <a:t>Community-led research and advocacy</a:t>
                      </a:r>
                    </a:p>
                    <a:p>
                      <a:r>
                        <a:rPr lang="en-US" sz="1400" kern="1200" dirty="0">
                          <a:solidFill>
                            <a:schemeClr val="tx1"/>
                          </a:solidFill>
                          <a:effectLst/>
                          <a:latin typeface="+mn-lt"/>
                          <a:ea typeface="+mn-ea"/>
                          <a:cs typeface="+mn-cs"/>
                        </a:rPr>
                        <a:t>Community engagement, linkages and coordination</a:t>
                      </a:r>
                    </a:p>
                    <a:p>
                      <a:r>
                        <a:rPr lang="en-US" sz="1400" kern="1200" dirty="0">
                          <a:solidFill>
                            <a:schemeClr val="tx1"/>
                          </a:solidFill>
                          <a:effectLst/>
                          <a:latin typeface="+mn-lt"/>
                          <a:ea typeface="+mn-ea"/>
                          <a:cs typeface="+mn-cs"/>
                        </a:rPr>
                        <a:t>Capacity building and leadership development</a:t>
                      </a:r>
                    </a:p>
                  </a:txBody>
                  <a:tcPr/>
                </a:tc>
                <a:extLst>
                  <a:ext uri="{0D108BD9-81ED-4DB2-BD59-A6C34878D82A}">
                    <a16:rowId xmlns:a16="http://schemas.microsoft.com/office/drawing/2014/main" val="89890830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RSSH: Health Financing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p>
                  </a:txBody>
                  <a:tcPr/>
                </a:tc>
                <a:tc>
                  <a:txBody>
                    <a:bodyPr/>
                    <a:lstStyle/>
                    <a:p>
                      <a:pPr marL="0" algn="l" defTabSz="914400" rtl="0" eaLnBrk="1" latinLnBrk="0" hangingPunct="1"/>
                      <a:r>
                        <a:rPr lang="en-US" sz="1400" kern="1200" dirty="0">
                          <a:solidFill>
                            <a:schemeClr val="tx1"/>
                          </a:solidFill>
                          <a:effectLst/>
                          <a:latin typeface="+mn-lt"/>
                          <a:ea typeface="+mn-ea"/>
                          <a:cs typeface="+mn-cs"/>
                        </a:rPr>
                        <a:t>Health financing strategies and planning</a:t>
                      </a:r>
                    </a:p>
                    <a:p>
                      <a:pPr marL="0" algn="l" defTabSz="914400" rtl="0" eaLnBrk="1" latinLnBrk="0" hangingPunct="1"/>
                      <a:r>
                        <a:rPr lang="en-US" sz="1400" kern="1200" dirty="0">
                          <a:solidFill>
                            <a:schemeClr val="tx1"/>
                          </a:solidFill>
                          <a:effectLst/>
                          <a:latin typeface="+mn-lt"/>
                          <a:ea typeface="+mn-ea"/>
                          <a:cs typeface="+mn-cs"/>
                        </a:rPr>
                        <a:t>Public financial management systems</a:t>
                      </a:r>
                    </a:p>
                    <a:p>
                      <a:pPr marL="0" algn="l" defTabSz="914400" rtl="0" eaLnBrk="1" latinLnBrk="0" hangingPunct="1"/>
                      <a:r>
                        <a:rPr lang="en-US" sz="1400" kern="1200" dirty="0">
                          <a:solidFill>
                            <a:schemeClr val="tx1"/>
                          </a:solidFill>
                          <a:effectLst/>
                          <a:latin typeface="+mn-lt"/>
                          <a:ea typeface="+mn-ea"/>
                          <a:cs typeface="+mn-cs"/>
                        </a:rPr>
                        <a:t>Routine financial management systems</a:t>
                      </a:r>
                    </a:p>
                    <a:p>
                      <a:pPr marL="0" algn="l" defTabSz="914400" rtl="0" eaLnBrk="1" latinLnBrk="0" hangingPunct="1"/>
                      <a:r>
                        <a:rPr lang="en-US" sz="1400" kern="1200" dirty="0">
                          <a:solidFill>
                            <a:schemeClr val="accent1"/>
                          </a:solidFill>
                          <a:effectLst/>
                          <a:latin typeface="+mn-lt"/>
                          <a:ea typeface="+mn-ea"/>
                          <a:cs typeface="+mn-cs"/>
                        </a:rPr>
                        <a:t>Community led advocacy and monitoring of domestic resource mobilization</a:t>
                      </a:r>
                    </a:p>
                    <a:p>
                      <a:pPr marL="0" algn="l" defTabSz="914400" rtl="0" eaLnBrk="1" latinLnBrk="0" hangingPunct="1"/>
                      <a:r>
                        <a:rPr lang="en-US" sz="1400" kern="1200" dirty="0">
                          <a:solidFill>
                            <a:schemeClr val="accent1"/>
                          </a:solidFill>
                          <a:effectLst/>
                          <a:latin typeface="+mn-lt"/>
                          <a:ea typeface="+mn-ea"/>
                          <a:cs typeface="+mn-cs"/>
                        </a:rPr>
                        <a:t>Social Contracting</a:t>
                      </a:r>
                    </a:p>
                    <a:p>
                      <a:pPr marL="0" algn="l" defTabSz="914400" rtl="0" eaLnBrk="1" latinLnBrk="0" hangingPunct="1"/>
                      <a:r>
                        <a:rPr lang="en-US" sz="1400" kern="1200" dirty="0">
                          <a:solidFill>
                            <a:schemeClr val="tx1"/>
                          </a:solidFill>
                          <a:effectLst/>
                          <a:latin typeface="+mn-lt"/>
                          <a:ea typeface="+mn-ea"/>
                          <a:cs typeface="+mn-cs"/>
                        </a:rPr>
                        <a:t>Health financing data and analytics </a:t>
                      </a:r>
                    </a:p>
                    <a:p>
                      <a:pPr marL="0" algn="l" defTabSz="914400" rtl="0" eaLnBrk="1" latinLnBrk="0" hangingPunct="1"/>
                      <a:r>
                        <a:rPr lang="en-US" sz="1400" kern="1200" dirty="0">
                          <a:solidFill>
                            <a:schemeClr val="tx1"/>
                          </a:solidFill>
                          <a:effectLst/>
                          <a:latin typeface="+mn-lt"/>
                          <a:ea typeface="+mn-ea"/>
                          <a:cs typeface="+mn-cs"/>
                        </a:rPr>
                        <a:t>Blended Financing Arrangements</a:t>
                      </a:r>
                    </a:p>
                  </a:txBody>
                  <a:tcPr/>
                </a:tc>
                <a:extLst>
                  <a:ext uri="{0D108BD9-81ED-4DB2-BD59-A6C34878D82A}">
                    <a16:rowId xmlns:a16="http://schemas.microsoft.com/office/drawing/2014/main" val="32710124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t>RSSH: Health Products </a:t>
                      </a:r>
                      <a:r>
                        <a:rPr lang="en-US" sz="1400" b="1">
                          <a:solidFill>
                            <a:schemeClr val="tx1"/>
                          </a:solidFill>
                        </a:rPr>
                        <a:t>Management Systems</a:t>
                      </a:r>
                      <a:endParaRPr lang="en-US" sz="1400" b="1"/>
                    </a:p>
                  </a:txBody>
                  <a:tcPr/>
                </a:tc>
                <a:tc>
                  <a:txBody>
                    <a:bodyPr/>
                    <a:lstStyle/>
                    <a:p>
                      <a:r>
                        <a:rPr lang="en-US" sz="1400" kern="1200" dirty="0">
                          <a:solidFill>
                            <a:schemeClr val="tx1"/>
                          </a:solidFill>
                          <a:effectLst/>
                          <a:latin typeface="+mn-lt"/>
                          <a:ea typeface="+mn-ea"/>
                          <a:cs typeface="+mn-cs"/>
                        </a:rPr>
                        <a:t>Policy, strategy, governance</a:t>
                      </a:r>
                    </a:p>
                    <a:p>
                      <a:r>
                        <a:rPr lang="en-US" sz="1400" kern="1200" dirty="0">
                          <a:solidFill>
                            <a:schemeClr val="tx1"/>
                          </a:solidFill>
                          <a:effectLst/>
                          <a:latin typeface="+mn-lt"/>
                          <a:ea typeface="+mn-ea"/>
                          <a:cs typeface="+mn-cs"/>
                        </a:rPr>
                        <a:t>Storage and distribution capacity, design &amp; operations</a:t>
                      </a:r>
                    </a:p>
                    <a:p>
                      <a:r>
                        <a:rPr lang="en-US" sz="1400" kern="1200" dirty="0">
                          <a:solidFill>
                            <a:schemeClr val="tx1"/>
                          </a:solidFill>
                          <a:effectLst/>
                          <a:latin typeface="+mn-lt"/>
                          <a:ea typeface="+mn-ea"/>
                          <a:cs typeface="+mn-cs"/>
                        </a:rPr>
                        <a:t>Planning and procurement capacity </a:t>
                      </a:r>
                    </a:p>
                    <a:p>
                      <a:r>
                        <a:rPr lang="en-US" sz="1400" kern="1200" dirty="0">
                          <a:solidFill>
                            <a:schemeClr val="tx1"/>
                          </a:solidFill>
                          <a:effectLst/>
                          <a:latin typeface="+mn-lt"/>
                          <a:ea typeface="+mn-ea"/>
                          <a:cs typeface="+mn-cs"/>
                        </a:rPr>
                        <a:t>Regulatory/quality assurance support </a:t>
                      </a:r>
                    </a:p>
                    <a:p>
                      <a:r>
                        <a:rPr lang="en-US" sz="1400" kern="1200" dirty="0">
                          <a:solidFill>
                            <a:schemeClr val="tx1"/>
                          </a:solidFill>
                          <a:effectLst/>
                          <a:latin typeface="+mn-lt"/>
                          <a:ea typeface="+mn-ea"/>
                          <a:cs typeface="+mn-cs"/>
                        </a:rPr>
                        <a:t>Avoidance, reduction and management of health care waste</a:t>
                      </a:r>
                    </a:p>
                    <a:p>
                      <a:r>
                        <a:rPr lang="en-US" sz="1400" kern="1200" dirty="0">
                          <a:solidFill>
                            <a:schemeClr val="tx1"/>
                          </a:solidFill>
                          <a:effectLst/>
                          <a:latin typeface="+mn-lt"/>
                          <a:ea typeface="+mn-ea"/>
                          <a:cs typeface="+mn-cs"/>
                        </a:rPr>
                        <a:t>Supply chain information systems</a:t>
                      </a:r>
                    </a:p>
                    <a:p>
                      <a:r>
                        <a:rPr lang="en-US" sz="1400" kern="1200" dirty="0">
                          <a:solidFill>
                            <a:schemeClr val="tx1"/>
                          </a:solidFill>
                          <a:effectLst/>
                          <a:latin typeface="+mn-lt"/>
                          <a:ea typeface="+mn-ea"/>
                          <a:cs typeface="+mn-cs"/>
                        </a:rPr>
                        <a:t>Augmenting national supply chain system with outsourcing</a:t>
                      </a:r>
                    </a:p>
                  </a:txBody>
                  <a:tcPr/>
                </a:tc>
                <a:extLst>
                  <a:ext uri="{0D108BD9-81ED-4DB2-BD59-A6C34878D82A}">
                    <a16:rowId xmlns:a16="http://schemas.microsoft.com/office/drawing/2014/main" val="3780126653"/>
                  </a:ext>
                </a:extLst>
              </a:tr>
            </a:tbl>
          </a:graphicData>
        </a:graphic>
      </p:graphicFrame>
    </p:spTree>
    <p:extLst>
      <p:ext uri="{BB962C8B-B14F-4D97-AF65-F5344CB8AC3E}">
        <p14:creationId xmlns:p14="http://schemas.microsoft.com/office/powerpoint/2010/main" val="872149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4FD897F6-5452-C23F-17E5-03674755A35B}"/>
              </a:ext>
            </a:extLst>
          </p:cNvPr>
          <p:cNvSpPr txBox="1">
            <a:spLocks/>
          </p:cNvSpPr>
          <p:nvPr/>
        </p:nvSpPr>
        <p:spPr>
          <a:xfrm>
            <a:off x="323851" y="166687"/>
            <a:ext cx="9172575" cy="4699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2000" b="1" dirty="0">
                <a:solidFill>
                  <a:schemeClr val="tx1">
                    <a:lumMod val="65000"/>
                    <a:lumOff val="35000"/>
                  </a:schemeClr>
                </a:solidFill>
                <a:latin typeface="Century Gothic" panose="020B0502020202020204" pitchFamily="34" charset="0"/>
                <a:cs typeface="Arial" panose="020B0604020202020204" pitchFamily="34" charset="0"/>
              </a:rPr>
              <a:t>RSSH Modules and interventions</a:t>
            </a:r>
            <a:endParaRPr lang="en-US" sz="3600" b="1" dirty="0">
              <a:solidFill>
                <a:srgbClr val="C00000"/>
              </a:solidFill>
              <a:latin typeface="Century Gothic" panose="020B0502020202020204" pitchFamily="34" charset="0"/>
              <a:cs typeface="Arial" panose="020B0604020202020204" pitchFamily="34" charset="0"/>
            </a:endParaRPr>
          </a:p>
        </p:txBody>
      </p:sp>
      <p:graphicFrame>
        <p:nvGraphicFramePr>
          <p:cNvPr id="3" name="Table 12">
            <a:extLst>
              <a:ext uri="{FF2B5EF4-FFF2-40B4-BE49-F238E27FC236}">
                <a16:creationId xmlns:a16="http://schemas.microsoft.com/office/drawing/2014/main" id="{2A0F432E-3FBD-EBDF-9FA5-E222635E5059}"/>
              </a:ext>
            </a:extLst>
          </p:cNvPr>
          <p:cNvGraphicFramePr>
            <a:graphicFrameLocks/>
          </p:cNvGraphicFramePr>
          <p:nvPr>
            <p:extLst>
              <p:ext uri="{D42A27DB-BD31-4B8C-83A1-F6EECF244321}">
                <p14:modId xmlns:p14="http://schemas.microsoft.com/office/powerpoint/2010/main" val="2235863433"/>
              </p:ext>
            </p:extLst>
          </p:nvPr>
        </p:nvGraphicFramePr>
        <p:xfrm>
          <a:off x="444785" y="1152913"/>
          <a:ext cx="11038654" cy="4391022"/>
        </p:xfrm>
        <a:graphic>
          <a:graphicData uri="http://schemas.openxmlformats.org/drawingml/2006/table">
            <a:tbl>
              <a:tblPr firstRow="1" bandRow="1">
                <a:tableStyleId>{9D7B26C5-4107-4FEC-AEDC-1716B250A1EF}</a:tableStyleId>
              </a:tblPr>
              <a:tblGrid>
                <a:gridCol w="3705975">
                  <a:extLst>
                    <a:ext uri="{9D8B030D-6E8A-4147-A177-3AD203B41FA5}">
                      <a16:colId xmlns:a16="http://schemas.microsoft.com/office/drawing/2014/main" val="1530422181"/>
                    </a:ext>
                  </a:extLst>
                </a:gridCol>
                <a:gridCol w="7332679">
                  <a:extLst>
                    <a:ext uri="{9D8B030D-6E8A-4147-A177-3AD203B41FA5}">
                      <a16:colId xmlns:a16="http://schemas.microsoft.com/office/drawing/2014/main" val="4094749014"/>
                    </a:ext>
                  </a:extLst>
                </a:gridCol>
              </a:tblGrid>
              <a:tr h="367662">
                <a:tc>
                  <a:txBody>
                    <a:bodyPr/>
                    <a:lstStyle/>
                    <a:p>
                      <a:r>
                        <a:rPr lang="en-US" dirty="0"/>
                        <a:t>Modules</a:t>
                      </a:r>
                    </a:p>
                  </a:txBody>
                  <a:tcPr/>
                </a:tc>
                <a:tc>
                  <a:txBody>
                    <a:bodyPr/>
                    <a:lstStyle/>
                    <a:p>
                      <a:r>
                        <a:rPr lang="en-US"/>
                        <a:t>Interventions</a:t>
                      </a:r>
                    </a:p>
                  </a:txBody>
                  <a:tcPr/>
                </a:tc>
                <a:extLst>
                  <a:ext uri="{0D108BD9-81ED-4DB2-BD59-A6C34878D82A}">
                    <a16:rowId xmlns:a16="http://schemas.microsoft.com/office/drawing/2014/main" val="3851528368"/>
                  </a:ext>
                </a:extLst>
              </a:tr>
              <a:tr h="17711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chemeClr val="tx1"/>
                          </a:solidFill>
                          <a:effectLst/>
                          <a:latin typeface="+mn-lt"/>
                          <a:ea typeface="+mn-ea"/>
                          <a:cs typeface="+mn-cs"/>
                        </a:rPr>
                        <a:t>RSSH/PP: Human resources for health and quality of care</a:t>
                      </a:r>
                    </a:p>
                  </a:txBody>
                  <a:tcPr/>
                </a:tc>
                <a:tc>
                  <a:txBody>
                    <a:bodyPr/>
                    <a:lstStyle/>
                    <a:p>
                      <a:pPr marL="0" algn="l" defTabSz="914400" rtl="0" eaLnBrk="1" latinLnBrk="0" hangingPunct="1"/>
                      <a:r>
                        <a:rPr lang="en-US" sz="1400" dirty="0"/>
                        <a:t>HRH planning, management and governance including for community health workers (CHWs) </a:t>
                      </a:r>
                      <a:endParaRPr lang="en-US" sz="1400" kern="1200" dirty="0">
                        <a:solidFill>
                          <a:schemeClr val="tx1"/>
                        </a:solidFill>
                        <a:effectLst/>
                        <a:latin typeface="+mn-lt"/>
                        <a:ea typeface="+mn-ea"/>
                        <a:cs typeface="+mn-cs"/>
                      </a:endParaRPr>
                    </a:p>
                    <a:p>
                      <a:pPr marL="0" algn="l" defTabSz="914400" rtl="0" eaLnBrk="1" latinLnBrk="0" hangingPunct="1"/>
                      <a:r>
                        <a:rPr lang="en-US" sz="1400" kern="1200" dirty="0">
                          <a:solidFill>
                            <a:schemeClr val="tx1"/>
                          </a:solidFill>
                          <a:effectLst/>
                          <a:latin typeface="+mn-lt"/>
                          <a:ea typeface="+mn-ea"/>
                          <a:cs typeface="+mn-cs"/>
                        </a:rPr>
                        <a:t>Education and production of new health workers (excluding CHWs)</a:t>
                      </a:r>
                    </a:p>
                    <a:p>
                      <a:pPr marL="0" algn="l" defTabSz="914400" rtl="0" eaLnBrk="1" latinLnBrk="0" hangingPunct="1"/>
                      <a:r>
                        <a:rPr lang="en-US" sz="1400" kern="1200" dirty="0">
                          <a:solidFill>
                            <a:schemeClr val="tx1"/>
                          </a:solidFill>
                          <a:effectLst/>
                          <a:latin typeface="+mn-lt"/>
                          <a:ea typeface="+mn-ea"/>
                          <a:cs typeface="+mn-cs"/>
                        </a:rPr>
                        <a:t>Remuneration &amp; deployment of existing/new staff (excluding CHWs)</a:t>
                      </a:r>
                    </a:p>
                    <a:p>
                      <a:pPr marL="0" algn="l" defTabSz="914400" rtl="0" eaLnBrk="1" latinLnBrk="0" hangingPunct="1"/>
                      <a:r>
                        <a:rPr lang="en-US" sz="1400" kern="1200" dirty="0">
                          <a:solidFill>
                            <a:schemeClr val="tx1"/>
                          </a:solidFill>
                          <a:effectLst/>
                          <a:latin typeface="+mn-lt"/>
                          <a:ea typeface="+mn-ea"/>
                          <a:cs typeface="+mn-cs"/>
                        </a:rPr>
                        <a:t>In-service training (excluding CHWs)</a:t>
                      </a:r>
                    </a:p>
                    <a:p>
                      <a:pPr marL="0" algn="l" defTabSz="914400" rtl="0" eaLnBrk="1" latinLnBrk="0" hangingPunct="1"/>
                      <a:r>
                        <a:rPr lang="en-US" sz="1400" kern="1200" dirty="0">
                          <a:solidFill>
                            <a:schemeClr val="tx1"/>
                          </a:solidFill>
                          <a:effectLst/>
                          <a:latin typeface="+mn-lt"/>
                          <a:ea typeface="+mn-ea"/>
                          <a:cs typeface="+mn-cs"/>
                        </a:rPr>
                        <a:t>Integrated supportive supervision for health workers (excluding CHWs)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Quality improvement and capacity building for quality of care</a:t>
                      </a:r>
                      <a:endParaRPr lang="en-US" sz="1400" kern="1200" dirty="0">
                        <a:solidFill>
                          <a:schemeClr val="tx1"/>
                        </a:solidFill>
                        <a:effectLst/>
                        <a:latin typeface="+mn-lt"/>
                        <a:ea typeface="+mn-ea"/>
                        <a:cs typeface="+mn-cs"/>
                      </a:endParaRPr>
                    </a:p>
                    <a:p>
                      <a:pPr marL="0" algn="l" defTabSz="914400" rtl="0" eaLnBrk="1" latinLnBrk="0" hangingPunct="1"/>
                      <a:r>
                        <a:rPr lang="en-US" sz="1400" kern="1200" dirty="0">
                          <a:solidFill>
                            <a:schemeClr val="accent1"/>
                          </a:solidFill>
                          <a:effectLst/>
                          <a:latin typeface="+mn-lt"/>
                          <a:ea typeface="+mn-ea"/>
                          <a:cs typeface="+mn-cs"/>
                        </a:rPr>
                        <a:t>Community health workers: selection, pre-service training and certification</a:t>
                      </a:r>
                    </a:p>
                    <a:p>
                      <a:pPr marL="0" algn="l" defTabSz="914400" rtl="0" eaLnBrk="1" latinLnBrk="0" hangingPunct="1"/>
                      <a:r>
                        <a:rPr lang="en-US" sz="1400" kern="1200" dirty="0">
                          <a:solidFill>
                            <a:schemeClr val="accent1"/>
                          </a:solidFill>
                          <a:effectLst/>
                          <a:latin typeface="+mn-lt"/>
                          <a:ea typeface="+mn-ea"/>
                          <a:cs typeface="+mn-cs"/>
                        </a:rPr>
                        <a:t>Community health workers: contracting, remuneration and retention</a:t>
                      </a:r>
                    </a:p>
                    <a:p>
                      <a:pPr marL="0" algn="l" defTabSz="914400" rtl="0" eaLnBrk="1" latinLnBrk="0" hangingPunct="1"/>
                      <a:r>
                        <a:rPr lang="en-US" sz="1400" kern="1200" dirty="0">
                          <a:solidFill>
                            <a:schemeClr val="accent1"/>
                          </a:solidFill>
                          <a:effectLst/>
                          <a:latin typeface="+mn-lt"/>
                          <a:ea typeface="+mn-ea"/>
                          <a:cs typeface="+mn-cs"/>
                        </a:rPr>
                        <a:t>Community health workers: In-service training</a:t>
                      </a:r>
                    </a:p>
                    <a:p>
                      <a:pPr marL="0" algn="l" defTabSz="914400" rtl="0" eaLnBrk="1" latinLnBrk="0" hangingPunct="1"/>
                      <a:r>
                        <a:rPr lang="en-US" sz="1400" kern="1200" dirty="0">
                          <a:solidFill>
                            <a:schemeClr val="accent1"/>
                          </a:solidFill>
                          <a:effectLst/>
                          <a:latin typeface="+mn-lt"/>
                          <a:ea typeface="+mn-ea"/>
                          <a:cs typeface="+mn-cs"/>
                        </a:rPr>
                        <a:t>Community health workers: Integrated supportive supervision</a:t>
                      </a:r>
                    </a:p>
                  </a:txBody>
                  <a:tcPr/>
                </a:tc>
                <a:extLst>
                  <a:ext uri="{0D108BD9-81ED-4DB2-BD59-A6C34878D82A}">
                    <a16:rowId xmlns:a16="http://schemas.microsoft.com/office/drawing/2014/main" val="1182289631"/>
                  </a:ext>
                </a:extLst>
              </a:tr>
              <a:tr h="17711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RSSH/PP: Laboratory systems</a:t>
                      </a:r>
                      <a:endParaRPr lang="en-US" sz="1400" b="1"/>
                    </a:p>
                    <a:p>
                      <a:endParaRPr lang="en-US" sz="1400"/>
                    </a:p>
                  </a:txBody>
                  <a:tcPr/>
                </a:tc>
                <a:tc>
                  <a:txBody>
                    <a:bodyPr/>
                    <a:lstStyle/>
                    <a:p>
                      <a:r>
                        <a:rPr lang="en-US" sz="1400" kern="1200" dirty="0">
                          <a:solidFill>
                            <a:schemeClr val="tx1"/>
                          </a:solidFill>
                          <a:effectLst/>
                          <a:latin typeface="+mn-lt"/>
                          <a:ea typeface="+mn-ea"/>
                          <a:cs typeface="+mn-cs"/>
                        </a:rPr>
                        <a:t>National laboratory governance and management structures </a:t>
                      </a:r>
                    </a:p>
                    <a:p>
                      <a:r>
                        <a:rPr lang="en-US" sz="1400" kern="1200" dirty="0">
                          <a:solidFill>
                            <a:schemeClr val="tx1"/>
                          </a:solidFill>
                          <a:effectLst/>
                          <a:latin typeface="+mn-lt"/>
                          <a:ea typeface="+mn-ea"/>
                          <a:cs typeface="+mn-cs"/>
                        </a:rPr>
                        <a:t>Quality management systems and accreditation </a:t>
                      </a:r>
                    </a:p>
                    <a:p>
                      <a:r>
                        <a:rPr lang="en-US" sz="1400" kern="1200" dirty="0">
                          <a:solidFill>
                            <a:schemeClr val="tx1"/>
                          </a:solidFill>
                          <a:effectLst/>
                          <a:latin typeface="+mn-lt"/>
                          <a:ea typeface="+mn-ea"/>
                          <a:cs typeface="+mn-cs"/>
                        </a:rPr>
                        <a:t>Laboratory Information systems </a:t>
                      </a:r>
                    </a:p>
                    <a:p>
                      <a:r>
                        <a:rPr lang="en-US" sz="1400" kern="1200" dirty="0">
                          <a:solidFill>
                            <a:schemeClr val="tx1"/>
                          </a:solidFill>
                          <a:effectLst/>
                          <a:latin typeface="+mn-lt"/>
                          <a:ea typeface="+mn-ea"/>
                          <a:cs typeface="+mn-cs"/>
                        </a:rPr>
                        <a:t>Network optimization and geospatial analysis </a:t>
                      </a:r>
                    </a:p>
                    <a:p>
                      <a:r>
                        <a:rPr lang="en-US" sz="1400" kern="1200" dirty="0">
                          <a:solidFill>
                            <a:schemeClr val="tx1"/>
                          </a:solidFill>
                          <a:effectLst/>
                          <a:latin typeface="+mn-lt"/>
                          <a:ea typeface="+mn-ea"/>
                          <a:cs typeface="+mn-cs"/>
                        </a:rPr>
                        <a:t>Laboratory based surveillance</a:t>
                      </a:r>
                    </a:p>
                    <a:p>
                      <a:r>
                        <a:rPr lang="en-US" sz="1400" kern="1200" dirty="0">
                          <a:solidFill>
                            <a:schemeClr val="tx1"/>
                          </a:solidFill>
                          <a:effectLst/>
                          <a:latin typeface="+mn-lt"/>
                          <a:ea typeface="+mn-ea"/>
                          <a:cs typeface="+mn-cs"/>
                        </a:rPr>
                        <a:t>Laboratory supply chain systems</a:t>
                      </a:r>
                    </a:p>
                    <a:p>
                      <a:r>
                        <a:rPr lang="en-US" sz="1400" kern="1200" dirty="0">
                          <a:solidFill>
                            <a:schemeClr val="tx1"/>
                          </a:solidFill>
                          <a:effectLst/>
                          <a:latin typeface="+mn-lt"/>
                          <a:ea typeface="+mn-ea"/>
                          <a:cs typeface="+mn-cs"/>
                        </a:rPr>
                        <a:t>Specimen referral and transport system </a:t>
                      </a:r>
                    </a:p>
                    <a:p>
                      <a:r>
                        <a:rPr lang="en-US" sz="1400" kern="1200" dirty="0">
                          <a:solidFill>
                            <a:schemeClr val="tx1"/>
                          </a:solidFill>
                          <a:effectLst/>
                          <a:latin typeface="+mn-lt"/>
                          <a:ea typeface="+mn-ea"/>
                          <a:cs typeface="+mn-cs"/>
                        </a:rPr>
                        <a:t>Biosafety and biosecurity, infrastructure and equipment management</a:t>
                      </a:r>
                    </a:p>
                  </a:txBody>
                  <a:tcPr/>
                </a:tc>
                <a:extLst>
                  <a:ext uri="{0D108BD9-81ED-4DB2-BD59-A6C34878D82A}">
                    <a16:rowId xmlns:a16="http://schemas.microsoft.com/office/drawing/2014/main" val="1175451838"/>
                  </a:ext>
                </a:extLst>
              </a:tr>
            </a:tbl>
          </a:graphicData>
        </a:graphic>
      </p:graphicFrame>
    </p:spTree>
    <p:extLst>
      <p:ext uri="{BB962C8B-B14F-4D97-AF65-F5344CB8AC3E}">
        <p14:creationId xmlns:p14="http://schemas.microsoft.com/office/powerpoint/2010/main" val="3111782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5EAAD9-D080-146A-A371-A41E68728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sp>
        <p:nvSpPr>
          <p:cNvPr id="6" name="Rectangle 5">
            <a:extLst>
              <a:ext uri="{FF2B5EF4-FFF2-40B4-BE49-F238E27FC236}">
                <a16:creationId xmlns:a16="http://schemas.microsoft.com/office/drawing/2014/main" id="{D3F0AEB2-E738-0C52-E0BB-932D253F10AD}"/>
              </a:ext>
            </a:extLst>
          </p:cNvPr>
          <p:cNvSpPr/>
          <p:nvPr/>
        </p:nvSpPr>
        <p:spPr>
          <a:xfrm>
            <a:off x="-1" y="1338470"/>
            <a:ext cx="8441635" cy="37768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6EA0A61A-B889-8062-8377-138007142510}"/>
              </a:ext>
            </a:extLst>
          </p:cNvPr>
          <p:cNvSpPr txBox="1"/>
          <p:nvPr/>
        </p:nvSpPr>
        <p:spPr>
          <a:xfrm>
            <a:off x="965200" y="2116195"/>
            <a:ext cx="6261100" cy="1569660"/>
          </a:xfrm>
          <a:prstGeom prst="rect">
            <a:avLst/>
          </a:prstGeom>
          <a:noFill/>
        </p:spPr>
        <p:txBody>
          <a:bodyPr wrap="square">
            <a:spAutoFit/>
          </a:bodyPr>
          <a:lstStyle/>
          <a:p>
            <a:pPr marL="502920" lvl="1" indent="0">
              <a:buClr>
                <a:srgbClr val="FF0000"/>
              </a:buClr>
              <a:buNone/>
            </a:pPr>
            <a:r>
              <a:rPr lang="en-US" sz="3200" b="1" dirty="0">
                <a:solidFill>
                  <a:schemeClr val="bg1"/>
                </a:solidFill>
                <a:latin typeface="Century Gothic" panose="020B0502020202020204" pitchFamily="34" charset="0"/>
              </a:rPr>
              <a:t>II. Strategic opportunities to engage in key areas relating to:</a:t>
            </a:r>
          </a:p>
        </p:txBody>
      </p:sp>
      <p:sp>
        <p:nvSpPr>
          <p:cNvPr id="4" name="TextBox 3">
            <a:extLst>
              <a:ext uri="{FF2B5EF4-FFF2-40B4-BE49-F238E27FC236}">
                <a16:creationId xmlns:a16="http://schemas.microsoft.com/office/drawing/2014/main" id="{2B3B2808-8041-02A6-B356-930FD2CA9B24}"/>
              </a:ext>
            </a:extLst>
          </p:cNvPr>
          <p:cNvSpPr txBox="1"/>
          <p:nvPr/>
        </p:nvSpPr>
        <p:spPr>
          <a:xfrm>
            <a:off x="989551" y="3844870"/>
            <a:ext cx="6096000" cy="923330"/>
          </a:xfrm>
          <a:prstGeom prst="rect">
            <a:avLst/>
          </a:prstGeom>
          <a:noFill/>
        </p:spPr>
        <p:txBody>
          <a:bodyPr wrap="square">
            <a:spAutoFit/>
          </a:bodyPr>
          <a:lstStyle/>
          <a:p>
            <a:pPr marL="502920" lvl="1" indent="0">
              <a:buClr>
                <a:srgbClr val="FF0000"/>
              </a:buClr>
              <a:buNone/>
            </a:pPr>
            <a:r>
              <a:rPr lang="en-GB" sz="1800" b="1" dirty="0">
                <a:solidFill>
                  <a:schemeClr val="bg1"/>
                </a:solidFill>
                <a:latin typeface="Century Gothic" panose="020B0502020202020204" pitchFamily="34" charset="0"/>
              </a:rPr>
              <a:t>A. HIV</a:t>
            </a:r>
          </a:p>
          <a:p>
            <a:pPr marL="502920" lvl="1" indent="0">
              <a:buClr>
                <a:srgbClr val="FF0000"/>
              </a:buClr>
              <a:buNone/>
            </a:pPr>
            <a:r>
              <a:rPr lang="en-GB" sz="1800" b="1" dirty="0">
                <a:solidFill>
                  <a:schemeClr val="bg1"/>
                </a:solidFill>
                <a:latin typeface="Century Gothic" panose="020B0502020202020204" pitchFamily="34" charset="0"/>
              </a:rPr>
              <a:t>B. Health Systems</a:t>
            </a:r>
          </a:p>
          <a:p>
            <a:pPr marL="502920" lvl="1" indent="0">
              <a:buClr>
                <a:srgbClr val="FF0000"/>
              </a:buClr>
              <a:buNone/>
            </a:pPr>
            <a:r>
              <a:rPr lang="en-GB" b="1" dirty="0">
                <a:solidFill>
                  <a:schemeClr val="bg1"/>
                </a:solidFill>
                <a:latin typeface="Century Gothic" panose="020B0502020202020204" pitchFamily="34" charset="0"/>
              </a:rPr>
              <a:t>C. Community Leadership</a:t>
            </a:r>
            <a:endParaRPr lang="en-GB" sz="1800" b="1" dirty="0">
              <a:solidFill>
                <a:schemeClr val="bg1"/>
              </a:solidFill>
              <a:latin typeface="Century Gothic" panose="020B0502020202020204" pitchFamily="34" charset="0"/>
            </a:endParaRPr>
          </a:p>
        </p:txBody>
      </p:sp>
      <p:pic>
        <p:nvPicPr>
          <p:cNvPr id="8" name="Picture 7">
            <a:extLst>
              <a:ext uri="{FF2B5EF4-FFF2-40B4-BE49-F238E27FC236}">
                <a16:creationId xmlns:a16="http://schemas.microsoft.com/office/drawing/2014/main" id="{F9D28DD4-518C-2A83-CCA8-6061DA5C64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9" name="Rectangle 8">
            <a:extLst>
              <a:ext uri="{FF2B5EF4-FFF2-40B4-BE49-F238E27FC236}">
                <a16:creationId xmlns:a16="http://schemas.microsoft.com/office/drawing/2014/main" id="{C776670B-9095-1359-CFC0-632E355B49E0}"/>
              </a:ext>
            </a:extLst>
          </p:cNvPr>
          <p:cNvSpPr/>
          <p:nvPr/>
        </p:nvSpPr>
        <p:spPr>
          <a:xfrm>
            <a:off x="0" y="1200584"/>
            <a:ext cx="8441635" cy="152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404552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223563" y="2002562"/>
            <a:ext cx="3892826" cy="2852876"/>
          </a:xfrm>
        </p:spPr>
        <p:txBody>
          <a:bodyPr>
            <a:normAutofit/>
          </a:bodyPr>
          <a:lstStyle/>
          <a:p>
            <a:r>
              <a:rPr lang="en-US" sz="2400" b="1" dirty="0">
                <a:solidFill>
                  <a:schemeClr val="bg1"/>
                </a:solidFill>
                <a:latin typeface="Century Gothic" panose="020B0502020202020204" pitchFamily="34" charset="0"/>
              </a:rPr>
              <a:t>Key changes / new emphasis provide opportunities for engagement on HIV …</a:t>
            </a:r>
            <a:endParaRPr lang="en-ZA" sz="3600" b="1" dirty="0">
              <a:solidFill>
                <a:schemeClr val="bg1"/>
              </a:solidFill>
              <a:latin typeface="Century Gothic" panose="020B0502020202020204" pitchFamily="34" charset="0"/>
            </a:endParaRP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pic>
        <p:nvPicPr>
          <p:cNvPr id="3" name="Picture 2">
            <a:hlinkClick r:id="rId4"/>
            <a:extLst>
              <a:ext uri="{FF2B5EF4-FFF2-40B4-BE49-F238E27FC236}">
                <a16:creationId xmlns:a16="http://schemas.microsoft.com/office/drawing/2014/main" id="{041F4A93-50B4-6C5D-8418-F4C0DE8E2949}"/>
              </a:ext>
            </a:extLst>
          </p:cNvPr>
          <p:cNvPicPr>
            <a:picLocks noChangeAspect="1"/>
          </p:cNvPicPr>
          <p:nvPr/>
        </p:nvPicPr>
        <p:blipFill rotWithShape="1">
          <a:blip r:embed="rId5"/>
          <a:srcRect l="8401"/>
          <a:stretch/>
        </p:blipFill>
        <p:spPr>
          <a:xfrm>
            <a:off x="9928992" y="2205327"/>
            <a:ext cx="2081492" cy="2506266"/>
          </a:xfrm>
          <a:prstGeom prst="rect">
            <a:avLst/>
          </a:prstGeom>
          <a:solidFill>
            <a:srgbClr val="FFFFFF">
              <a:shade val="85000"/>
            </a:srgbClr>
          </a:solidFill>
          <a:ln w="381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Content Placeholder 2">
            <a:extLst>
              <a:ext uri="{FF2B5EF4-FFF2-40B4-BE49-F238E27FC236}">
                <a16:creationId xmlns:a16="http://schemas.microsoft.com/office/drawing/2014/main" id="{44B4A7BF-53FA-F158-414C-DA04550B0209}"/>
              </a:ext>
            </a:extLst>
          </p:cNvPr>
          <p:cNvSpPr txBox="1">
            <a:spLocks/>
          </p:cNvSpPr>
          <p:nvPr/>
        </p:nvSpPr>
        <p:spPr>
          <a:xfrm>
            <a:off x="10018622" y="5431066"/>
            <a:ext cx="1895929" cy="2649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chemeClr val="bg1"/>
                </a:solidFill>
                <a:latin typeface="Century Gothic" panose="020B0502020202020204" pitchFamily="34" charset="0"/>
              </a:rPr>
              <a:t>Click to download!</a:t>
            </a:r>
          </a:p>
        </p:txBody>
      </p:sp>
      <p:sp>
        <p:nvSpPr>
          <p:cNvPr id="15" name="Content Placeholder 3">
            <a:extLst>
              <a:ext uri="{FF2B5EF4-FFF2-40B4-BE49-F238E27FC236}">
                <a16:creationId xmlns:a16="http://schemas.microsoft.com/office/drawing/2014/main" id="{0E33E396-6F08-8703-1754-C8BFDFD106E5}"/>
              </a:ext>
            </a:extLst>
          </p:cNvPr>
          <p:cNvSpPr txBox="1">
            <a:spLocks/>
          </p:cNvSpPr>
          <p:nvPr/>
        </p:nvSpPr>
        <p:spPr>
          <a:xfrm>
            <a:off x="4339952" y="1676816"/>
            <a:ext cx="5489784" cy="433336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spcAft>
                <a:spcPts val="600"/>
              </a:spcAft>
              <a:buClr>
                <a:schemeClr val="accent6">
                  <a:lumMod val="75000"/>
                </a:schemeClr>
              </a:buClr>
            </a:pPr>
            <a:r>
              <a:rPr lang="en-US" sz="1400" b="1" dirty="0">
                <a:solidFill>
                  <a:schemeClr val="tx1">
                    <a:lumMod val="65000"/>
                    <a:lumOff val="35000"/>
                  </a:schemeClr>
                </a:solidFill>
              </a:rPr>
              <a:t>Stronger focus on HIV prevention -</a:t>
            </a:r>
            <a:r>
              <a:rPr lang="en-US" sz="1400" dirty="0">
                <a:solidFill>
                  <a:schemeClr val="tx1">
                    <a:lumMod val="65000"/>
                    <a:lumOff val="35000"/>
                  </a:schemeClr>
                </a:solidFill>
              </a:rPr>
              <a:t> differentiated for scale,     expanding coverage and improving quality</a:t>
            </a:r>
          </a:p>
          <a:p>
            <a:pPr marL="171450" indent="-171450">
              <a:spcAft>
                <a:spcPts val="600"/>
              </a:spcAft>
              <a:buClr>
                <a:schemeClr val="accent6">
                  <a:lumMod val="75000"/>
                </a:schemeClr>
              </a:buClr>
            </a:pPr>
            <a:r>
              <a:rPr lang="en-US" sz="1400" b="1" dirty="0">
                <a:solidFill>
                  <a:schemeClr val="tx1">
                    <a:lumMod val="65000"/>
                    <a:lumOff val="35000"/>
                  </a:schemeClr>
                </a:solidFill>
              </a:rPr>
              <a:t>Integration of SRH/STI and HIV services</a:t>
            </a:r>
          </a:p>
          <a:p>
            <a:pPr marL="171450" indent="-171450">
              <a:spcAft>
                <a:spcPts val="600"/>
              </a:spcAft>
              <a:buClr>
                <a:schemeClr val="accent6">
                  <a:lumMod val="75000"/>
                </a:schemeClr>
              </a:buClr>
            </a:pPr>
            <a:r>
              <a:rPr lang="en-US" sz="1400" b="1" dirty="0">
                <a:solidFill>
                  <a:schemeClr val="tx1">
                    <a:lumMod val="65000"/>
                    <a:lumOff val="35000"/>
                  </a:schemeClr>
                </a:solidFill>
              </a:rPr>
              <a:t>Strengthened platforms for delivery </a:t>
            </a:r>
            <a:r>
              <a:rPr lang="en-US" sz="1400" dirty="0">
                <a:solidFill>
                  <a:schemeClr val="tx1">
                    <a:lumMod val="65000"/>
                    <a:lumOff val="35000"/>
                  </a:schemeClr>
                </a:solidFill>
              </a:rPr>
              <a:t>to expand options (</a:t>
            </a:r>
            <a:r>
              <a:rPr lang="en-US" sz="1400" dirty="0" err="1">
                <a:solidFill>
                  <a:schemeClr val="tx1">
                    <a:lumMod val="65000"/>
                    <a:lumOff val="35000"/>
                  </a:schemeClr>
                </a:solidFill>
              </a:rPr>
              <a:t>PrEP</a:t>
            </a:r>
            <a:r>
              <a:rPr lang="en-US" sz="1400" dirty="0">
                <a:solidFill>
                  <a:schemeClr val="tx1">
                    <a:lumMod val="65000"/>
                    <a:lumOff val="35000"/>
                  </a:schemeClr>
                </a:solidFill>
              </a:rPr>
              <a:t>, condoms, DPV rings) AND ways of delivering services (community-led, virtual, pharmacy etc.)</a:t>
            </a:r>
          </a:p>
          <a:p>
            <a:pPr marL="171450" indent="-171450">
              <a:spcAft>
                <a:spcPts val="600"/>
              </a:spcAft>
              <a:buClr>
                <a:schemeClr val="accent6">
                  <a:lumMod val="75000"/>
                </a:schemeClr>
              </a:buClr>
            </a:pPr>
            <a:r>
              <a:rPr lang="en-GB" sz="1400" b="1" dirty="0">
                <a:solidFill>
                  <a:schemeClr val="tx1">
                    <a:lumMod val="65000"/>
                    <a:lumOff val="35000"/>
                  </a:schemeClr>
                </a:solidFill>
                <a:latin typeface="Century Gothic" panose="020B0502020202020204" pitchFamily="34" charset="0"/>
                <a:ea typeface="Arial" panose="020B0604020202020204" pitchFamily="34" charset="0"/>
                <a:cs typeface="Arial" panose="020B0604020202020204" pitchFamily="34" charset="0"/>
              </a:rPr>
              <a:t>Prioritise people living with HIV across their life-course and populations with the highest risk and vulnerability to HIV</a:t>
            </a:r>
            <a:endParaRPr lang="en-US" sz="1400" dirty="0">
              <a:solidFill>
                <a:schemeClr val="tx1">
                  <a:lumMod val="65000"/>
                  <a:lumOff val="35000"/>
                </a:schemeClr>
              </a:solidFill>
              <a:latin typeface="Century Gothic" panose="020B0502020202020204" pitchFamily="34" charset="0"/>
            </a:endParaRPr>
          </a:p>
          <a:p>
            <a:pPr marL="171450" indent="-171450">
              <a:spcAft>
                <a:spcPts val="600"/>
              </a:spcAft>
              <a:buClr>
                <a:schemeClr val="accent6">
                  <a:lumMod val="75000"/>
                </a:schemeClr>
              </a:buClr>
            </a:pPr>
            <a:r>
              <a:rPr lang="en-US" sz="1400" dirty="0">
                <a:solidFill>
                  <a:schemeClr val="tx1">
                    <a:lumMod val="65000"/>
                    <a:lumOff val="35000"/>
                  </a:schemeClr>
                </a:solidFill>
              </a:rPr>
              <a:t>Greater emphasis on data for decision-making, incl. community participatory needs assessment and community-led monitoring</a:t>
            </a:r>
          </a:p>
          <a:p>
            <a:pPr marL="171450" indent="-171450">
              <a:spcAft>
                <a:spcPts val="600"/>
              </a:spcAft>
              <a:buClr>
                <a:schemeClr val="accent6">
                  <a:lumMod val="75000"/>
                </a:schemeClr>
              </a:buClr>
            </a:pPr>
            <a:r>
              <a:rPr lang="en-US" sz="1400" dirty="0">
                <a:solidFill>
                  <a:schemeClr val="tx1">
                    <a:lumMod val="65000"/>
                    <a:lumOff val="35000"/>
                  </a:schemeClr>
                </a:solidFill>
              </a:rPr>
              <a:t>Move away from “behavioral interventions” to health communication and demand creation</a:t>
            </a:r>
          </a:p>
          <a:p>
            <a:pPr marL="171450" indent="-171450">
              <a:spcAft>
                <a:spcPts val="600"/>
              </a:spcAft>
              <a:buClr>
                <a:schemeClr val="accent6">
                  <a:lumMod val="75000"/>
                </a:schemeClr>
              </a:buClr>
            </a:pPr>
            <a:r>
              <a:rPr lang="en-US" sz="1400" dirty="0">
                <a:solidFill>
                  <a:schemeClr val="tx1">
                    <a:lumMod val="65000"/>
                    <a:lumOff val="35000"/>
                  </a:schemeClr>
                </a:solidFill>
              </a:rPr>
              <a:t>Addressing </a:t>
            </a:r>
            <a:r>
              <a:rPr lang="en-US" sz="1400" dirty="0" err="1">
                <a:solidFill>
                  <a:schemeClr val="tx1">
                    <a:lumMod val="65000"/>
                    <a:lumOff val="35000"/>
                  </a:schemeClr>
                </a:solidFill>
              </a:rPr>
              <a:t>chemsex</a:t>
            </a:r>
            <a:endParaRPr lang="en-GB" sz="1800" dirty="0">
              <a:solidFill>
                <a:schemeClr val="tx1">
                  <a:lumMod val="65000"/>
                  <a:lumOff val="35000"/>
                </a:schemeClr>
              </a:solidFill>
            </a:endParaRPr>
          </a:p>
        </p:txBody>
      </p:sp>
      <p:sp>
        <p:nvSpPr>
          <p:cNvPr id="16" name="Content Placeholder 2">
            <a:extLst>
              <a:ext uri="{FF2B5EF4-FFF2-40B4-BE49-F238E27FC236}">
                <a16:creationId xmlns:a16="http://schemas.microsoft.com/office/drawing/2014/main" id="{1C481322-8562-736C-BE14-A93C084E7627}"/>
              </a:ext>
            </a:extLst>
          </p:cNvPr>
          <p:cNvSpPr>
            <a:spLocks noGrp="1"/>
          </p:cNvSpPr>
          <p:nvPr>
            <p:ph sz="half" idx="1"/>
          </p:nvPr>
        </p:nvSpPr>
        <p:spPr>
          <a:xfrm>
            <a:off x="4429582" y="5842936"/>
            <a:ext cx="5489784" cy="951242"/>
          </a:xfrm>
        </p:spPr>
        <p:txBody>
          <a:bodyPr>
            <a:normAutofit/>
          </a:bodyPr>
          <a:lstStyle/>
          <a:p>
            <a:pPr marL="0" indent="0">
              <a:buNone/>
            </a:pPr>
            <a:r>
              <a:rPr lang="en-US" sz="1400" dirty="0">
                <a:solidFill>
                  <a:schemeClr val="tx1">
                    <a:lumMod val="65000"/>
                    <a:lumOff val="35000"/>
                  </a:schemeClr>
                </a:solidFill>
              </a:rPr>
              <a:t>Continued emphasis on community-led, community-based </a:t>
            </a:r>
            <a:r>
              <a:rPr lang="en-US" sz="1400" dirty="0" err="1">
                <a:solidFill>
                  <a:schemeClr val="tx1">
                    <a:lumMod val="65000"/>
                    <a:lumOff val="35000"/>
                  </a:schemeClr>
                </a:solidFill>
              </a:rPr>
              <a:t>programmes</a:t>
            </a:r>
            <a:r>
              <a:rPr lang="en-US" sz="1400" dirty="0">
                <a:solidFill>
                  <a:schemeClr val="tx1">
                    <a:lumMod val="65000"/>
                    <a:lumOff val="35000"/>
                  </a:schemeClr>
                </a:solidFill>
              </a:rPr>
              <a:t>, addressing human rights- and gender-related barriers to services and Community System strengthening</a:t>
            </a:r>
          </a:p>
        </p:txBody>
      </p:sp>
    </p:spTree>
    <p:extLst>
      <p:ext uri="{BB962C8B-B14F-4D97-AF65-F5344CB8AC3E}">
        <p14:creationId xmlns:p14="http://schemas.microsoft.com/office/powerpoint/2010/main" val="3891148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439463" y="2002562"/>
            <a:ext cx="3892826" cy="2852876"/>
          </a:xfrm>
        </p:spPr>
        <p:txBody>
          <a:bodyPr>
            <a:normAutofit/>
          </a:bodyPr>
          <a:lstStyle/>
          <a:p>
            <a:r>
              <a:rPr lang="en-US" sz="3600" b="1" dirty="0">
                <a:solidFill>
                  <a:schemeClr val="bg1"/>
                </a:solidFill>
                <a:latin typeface="Century Gothic" panose="020B0502020202020204" pitchFamily="34" charset="0"/>
              </a:rPr>
              <a:t>… and system strengthening</a:t>
            </a:r>
            <a:endParaRPr lang="en-ZA" sz="4800" b="1" dirty="0">
              <a:solidFill>
                <a:schemeClr val="bg1"/>
              </a:solidFill>
              <a:latin typeface="Century Gothic" panose="020B0502020202020204" pitchFamily="34" charset="0"/>
            </a:endParaRP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12" name="Content Placeholder 2">
            <a:extLst>
              <a:ext uri="{FF2B5EF4-FFF2-40B4-BE49-F238E27FC236}">
                <a16:creationId xmlns:a16="http://schemas.microsoft.com/office/drawing/2014/main" id="{44B4A7BF-53FA-F158-414C-DA04550B0209}"/>
              </a:ext>
            </a:extLst>
          </p:cNvPr>
          <p:cNvSpPr txBox="1">
            <a:spLocks/>
          </p:cNvSpPr>
          <p:nvPr/>
        </p:nvSpPr>
        <p:spPr>
          <a:xfrm>
            <a:off x="10018622" y="5431066"/>
            <a:ext cx="1895929" cy="2649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chemeClr val="bg1"/>
                </a:solidFill>
                <a:latin typeface="Century Gothic" panose="020B0502020202020204" pitchFamily="34" charset="0"/>
              </a:rPr>
              <a:t>Click to download!</a:t>
            </a:r>
          </a:p>
        </p:txBody>
      </p:sp>
      <p:sp>
        <p:nvSpPr>
          <p:cNvPr id="9" name="Content Placeholder 3">
            <a:extLst>
              <a:ext uri="{FF2B5EF4-FFF2-40B4-BE49-F238E27FC236}">
                <a16:creationId xmlns:a16="http://schemas.microsoft.com/office/drawing/2014/main" id="{31C985C7-74F7-0A95-CA0F-9F8C6B8F3FBF}"/>
              </a:ext>
            </a:extLst>
          </p:cNvPr>
          <p:cNvSpPr txBox="1">
            <a:spLocks/>
          </p:cNvSpPr>
          <p:nvPr/>
        </p:nvSpPr>
        <p:spPr>
          <a:xfrm>
            <a:off x="4384767" y="1604440"/>
            <a:ext cx="5489784" cy="433336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6">
                  <a:lumMod val="75000"/>
                </a:schemeClr>
              </a:buClr>
              <a:buFont typeface="Wingdings" panose="05000000000000000000" pitchFamily="2" charset="2"/>
              <a:buChar char="§"/>
            </a:pPr>
            <a:r>
              <a:rPr lang="en-US" sz="1400" b="1" dirty="0"/>
              <a:t>Community-led programming </a:t>
            </a:r>
            <a:r>
              <a:rPr lang="en-US" sz="1400" dirty="0"/>
              <a:t>is essential to achieve objectives</a:t>
            </a:r>
          </a:p>
          <a:p>
            <a:pPr>
              <a:buClr>
                <a:schemeClr val="accent6">
                  <a:lumMod val="75000"/>
                </a:schemeClr>
              </a:buClr>
              <a:buFont typeface="Wingdings" panose="05000000000000000000" pitchFamily="2" charset="2"/>
              <a:buChar char="§"/>
            </a:pPr>
            <a:r>
              <a:rPr lang="en-US" sz="1400" b="1" dirty="0"/>
              <a:t>Integrate community health strategies </a:t>
            </a:r>
            <a:r>
              <a:rPr lang="en-US" sz="1400" dirty="0"/>
              <a:t>as part of national disease response</a:t>
            </a:r>
          </a:p>
          <a:p>
            <a:pPr>
              <a:buClr>
                <a:schemeClr val="accent6">
                  <a:lumMod val="75000"/>
                </a:schemeClr>
              </a:buClr>
              <a:buFont typeface="Wingdings" panose="05000000000000000000" pitchFamily="2" charset="2"/>
              <a:buChar char="§"/>
            </a:pPr>
            <a:r>
              <a:rPr lang="en-US" sz="1400" b="1" dirty="0"/>
              <a:t>Support policy advocacy, reform and innovative sustainability mechanisms </a:t>
            </a:r>
            <a:r>
              <a:rPr lang="en-US" sz="1400" dirty="0"/>
              <a:t>to enable community-led groups and networks to provide peer-led services, particularly where key populations face substantial barriers to accessing services</a:t>
            </a:r>
          </a:p>
          <a:p>
            <a:pPr>
              <a:buClr>
                <a:schemeClr val="accent6">
                  <a:lumMod val="75000"/>
                </a:schemeClr>
              </a:buClr>
              <a:buFont typeface="Wingdings" panose="05000000000000000000" pitchFamily="2" charset="2"/>
              <a:buChar char="§"/>
            </a:pPr>
            <a:r>
              <a:rPr lang="en-US" sz="1400" b="1" dirty="0"/>
              <a:t>Scale and integrate CHW </a:t>
            </a:r>
            <a:r>
              <a:rPr lang="en-US" sz="1400" b="1" dirty="0" err="1"/>
              <a:t>programmes</a:t>
            </a:r>
            <a:r>
              <a:rPr lang="en-US" sz="1400" b="1" dirty="0"/>
              <a:t> </a:t>
            </a:r>
            <a:endParaRPr lang="en-US" sz="1400" dirty="0"/>
          </a:p>
          <a:p>
            <a:pPr>
              <a:buClr>
                <a:schemeClr val="accent6">
                  <a:lumMod val="75000"/>
                </a:schemeClr>
              </a:buClr>
              <a:buFont typeface="Wingdings" panose="05000000000000000000" pitchFamily="2" charset="2"/>
              <a:buChar char="§"/>
            </a:pPr>
            <a:r>
              <a:rPr lang="en-US" sz="1400" dirty="0"/>
              <a:t>Make interventions more people-centered with explicit emphasis on </a:t>
            </a:r>
            <a:r>
              <a:rPr lang="en-US" sz="1400" b="1" dirty="0"/>
              <a:t>community-led</a:t>
            </a:r>
            <a:r>
              <a:rPr lang="en-US" sz="1400" dirty="0"/>
              <a:t> initiatives, strengthen community engagement, linkages and coordination; capacity building and leadership development</a:t>
            </a:r>
          </a:p>
          <a:p>
            <a:pPr>
              <a:buClr>
                <a:schemeClr val="accent6">
                  <a:lumMod val="75000"/>
                </a:schemeClr>
              </a:buClr>
              <a:buFont typeface="Wingdings" panose="05000000000000000000" pitchFamily="2" charset="2"/>
              <a:buChar char="§"/>
            </a:pPr>
            <a:r>
              <a:rPr lang="en-US" sz="1400" b="1" dirty="0"/>
              <a:t>More tailored activities </a:t>
            </a:r>
            <a:r>
              <a:rPr lang="en-US" sz="1400" dirty="0"/>
              <a:t>including: differentiated capacity building; support for legal registration and safe operations of community-led </a:t>
            </a:r>
            <a:r>
              <a:rPr lang="en-US" sz="1400" dirty="0" err="1"/>
              <a:t>organisations</a:t>
            </a:r>
            <a:r>
              <a:rPr lang="en-US" sz="1400" dirty="0"/>
              <a:t>; emphasis on </a:t>
            </a:r>
            <a:r>
              <a:rPr lang="en-US" sz="1400" dirty="0" err="1"/>
              <a:t>institutionalising</a:t>
            </a:r>
            <a:r>
              <a:rPr lang="en-US" sz="1400" dirty="0"/>
              <a:t> CLM data/feedback for data driven decision making</a:t>
            </a:r>
          </a:p>
        </p:txBody>
      </p:sp>
      <p:pic>
        <p:nvPicPr>
          <p:cNvPr id="10" name="Picture 9">
            <a:extLst>
              <a:ext uri="{FF2B5EF4-FFF2-40B4-BE49-F238E27FC236}">
                <a16:creationId xmlns:a16="http://schemas.microsoft.com/office/drawing/2014/main" id="{F3950B28-0BC4-061E-CB78-B1A381B1985D}"/>
              </a:ext>
            </a:extLst>
          </p:cNvPr>
          <p:cNvPicPr>
            <a:picLocks noChangeAspect="1"/>
          </p:cNvPicPr>
          <p:nvPr/>
        </p:nvPicPr>
        <p:blipFill>
          <a:blip r:embed="rId4"/>
          <a:stretch>
            <a:fillRect/>
          </a:stretch>
        </p:blipFill>
        <p:spPr>
          <a:xfrm>
            <a:off x="9921706" y="2159461"/>
            <a:ext cx="1992845" cy="2539077"/>
          </a:xfrm>
          <a:prstGeom prst="rect">
            <a:avLst/>
          </a:prstGeom>
          <a:ln w="38100">
            <a:solidFill>
              <a:schemeClr val="bg1">
                <a:lumMod val="65000"/>
              </a:schemeClr>
            </a:solidFill>
          </a:ln>
        </p:spPr>
      </p:pic>
    </p:spTree>
    <p:extLst>
      <p:ext uri="{BB962C8B-B14F-4D97-AF65-F5344CB8AC3E}">
        <p14:creationId xmlns:p14="http://schemas.microsoft.com/office/powerpoint/2010/main" val="2412795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439463" y="2002562"/>
            <a:ext cx="3892826" cy="2852876"/>
          </a:xfrm>
        </p:spPr>
        <p:txBody>
          <a:bodyPr>
            <a:normAutofit fontScale="90000"/>
          </a:bodyPr>
          <a:lstStyle/>
          <a:p>
            <a:r>
              <a:rPr lang="en-US" sz="3600" b="1" dirty="0">
                <a:solidFill>
                  <a:schemeClr val="bg1"/>
                </a:solidFill>
                <a:latin typeface="Century Gothic" panose="020B0502020202020204" pitchFamily="34" charset="0"/>
              </a:rPr>
              <a:t>Emphasis on community-led monitoring and data for decision-making</a:t>
            </a:r>
            <a:endParaRPr lang="en-ZA" sz="4800" b="1" dirty="0">
              <a:solidFill>
                <a:schemeClr val="bg1"/>
              </a:solidFill>
              <a:latin typeface="Century Gothic" panose="020B0502020202020204" pitchFamily="34" charset="0"/>
            </a:endParaRP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12" name="Content Placeholder 2">
            <a:extLst>
              <a:ext uri="{FF2B5EF4-FFF2-40B4-BE49-F238E27FC236}">
                <a16:creationId xmlns:a16="http://schemas.microsoft.com/office/drawing/2014/main" id="{44B4A7BF-53FA-F158-414C-DA04550B0209}"/>
              </a:ext>
            </a:extLst>
          </p:cNvPr>
          <p:cNvSpPr txBox="1">
            <a:spLocks/>
          </p:cNvSpPr>
          <p:nvPr/>
        </p:nvSpPr>
        <p:spPr>
          <a:xfrm>
            <a:off x="10018622" y="5431066"/>
            <a:ext cx="1895929" cy="2649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chemeClr val="bg1"/>
                </a:solidFill>
                <a:latin typeface="Century Gothic" panose="020B0502020202020204" pitchFamily="34" charset="0"/>
              </a:rPr>
              <a:t>Click to download!</a:t>
            </a:r>
          </a:p>
        </p:txBody>
      </p:sp>
      <p:sp>
        <p:nvSpPr>
          <p:cNvPr id="3" name="Content Placeholder 3">
            <a:extLst>
              <a:ext uri="{FF2B5EF4-FFF2-40B4-BE49-F238E27FC236}">
                <a16:creationId xmlns:a16="http://schemas.microsoft.com/office/drawing/2014/main" id="{CC2EB0A0-1F59-D57C-49B0-2E38D8F74A0E}"/>
              </a:ext>
            </a:extLst>
          </p:cNvPr>
          <p:cNvSpPr txBox="1">
            <a:spLocks/>
          </p:cNvSpPr>
          <p:nvPr/>
        </p:nvSpPr>
        <p:spPr>
          <a:xfrm>
            <a:off x="4463317" y="1490140"/>
            <a:ext cx="6040200" cy="527439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dirty="0">
                <a:solidFill>
                  <a:srgbClr val="000000"/>
                </a:solidFill>
              </a:rPr>
              <a:t>Activities</a:t>
            </a:r>
            <a:r>
              <a:rPr lang="en-US" sz="1400" dirty="0">
                <a:solidFill>
                  <a:srgbClr val="000000"/>
                </a:solidFill>
              </a:rPr>
              <a:t> </a:t>
            </a:r>
            <a:r>
              <a:rPr lang="en-US" sz="1400" dirty="0"/>
              <a:t>led and implemented by local community-led </a:t>
            </a:r>
            <a:r>
              <a:rPr lang="en-US" sz="1400" dirty="0" err="1"/>
              <a:t>organisations</a:t>
            </a:r>
            <a:r>
              <a:rPr lang="en-US" sz="1400" dirty="0"/>
              <a:t> to improve accessibility, acceptability, affordability, quality and impact of health services.   For example: </a:t>
            </a:r>
          </a:p>
          <a:p>
            <a:pPr>
              <a:buClr>
                <a:schemeClr val="accent2"/>
              </a:buClr>
              <a:buFont typeface="Wingdings" panose="05000000000000000000" pitchFamily="2" charset="2"/>
              <a:buChar char="§"/>
            </a:pPr>
            <a:endParaRPr lang="en-US" sz="1400" dirty="0"/>
          </a:p>
          <a:p>
            <a:pPr>
              <a:buClr>
                <a:schemeClr val="accent2"/>
              </a:buClr>
              <a:buFont typeface="Wingdings" panose="05000000000000000000" pitchFamily="2" charset="2"/>
              <a:buChar char="§"/>
            </a:pPr>
            <a:r>
              <a:rPr lang="en-US" sz="1400" dirty="0"/>
              <a:t>Development of </a:t>
            </a:r>
            <a:r>
              <a:rPr lang="en-US" sz="1400" b="1" dirty="0">
                <a:solidFill>
                  <a:schemeClr val="accent6">
                    <a:lumMod val="75000"/>
                  </a:schemeClr>
                </a:solidFill>
              </a:rPr>
              <a:t>national community-led monitoring frameworks </a:t>
            </a:r>
            <a:r>
              <a:rPr lang="en-US" sz="1400" dirty="0"/>
              <a:t>and strategies for public health facilities, private facilities and in community-based settings (e.g., observatories, alert systems, scorecards etc.) </a:t>
            </a:r>
          </a:p>
          <a:p>
            <a:pPr>
              <a:buClr>
                <a:schemeClr val="accent2"/>
              </a:buClr>
              <a:buFont typeface="Wingdings" panose="05000000000000000000" pitchFamily="2" charset="2"/>
              <a:buChar char="§"/>
            </a:pPr>
            <a:r>
              <a:rPr lang="en-US" sz="1400" b="1" dirty="0">
                <a:solidFill>
                  <a:schemeClr val="accent1"/>
                </a:solidFill>
              </a:rPr>
              <a:t>Community-led monitoring </a:t>
            </a:r>
            <a:r>
              <a:rPr lang="en-US" sz="1400" dirty="0"/>
              <a:t>of barriers to accessing services. </a:t>
            </a:r>
          </a:p>
          <a:p>
            <a:pPr>
              <a:buClr>
                <a:schemeClr val="accent2"/>
              </a:buClr>
              <a:buFont typeface="Wingdings" panose="05000000000000000000" pitchFamily="2" charset="2"/>
              <a:buChar char="§"/>
            </a:pPr>
            <a:r>
              <a:rPr lang="en-US" sz="1400" b="1" dirty="0">
                <a:solidFill>
                  <a:schemeClr val="accent1"/>
                </a:solidFill>
              </a:rPr>
              <a:t>Piloting new community-led monitoring mechanisms </a:t>
            </a:r>
            <a:r>
              <a:rPr lang="en-US" sz="1400" dirty="0"/>
              <a:t>and programs for learning and improvement. </a:t>
            </a:r>
          </a:p>
          <a:p>
            <a:pPr>
              <a:buClr>
                <a:schemeClr val="accent2"/>
              </a:buClr>
              <a:buFont typeface="Wingdings" panose="05000000000000000000" pitchFamily="2" charset="2"/>
              <a:buChar char="§"/>
            </a:pPr>
            <a:r>
              <a:rPr lang="en-US" sz="1400" dirty="0"/>
              <a:t>Tools and equipment including </a:t>
            </a:r>
            <a:r>
              <a:rPr lang="en-US" sz="1400" b="1" dirty="0">
                <a:solidFill>
                  <a:schemeClr val="accent1"/>
                </a:solidFill>
              </a:rPr>
              <a:t>appropriate technologies for data management and storage</a:t>
            </a:r>
            <a:r>
              <a:rPr lang="en-US" sz="1400" dirty="0">
                <a:solidFill>
                  <a:srgbClr val="000000"/>
                </a:solidFill>
              </a:rPr>
              <a:t>. </a:t>
            </a:r>
          </a:p>
          <a:p>
            <a:pPr>
              <a:buClr>
                <a:schemeClr val="accent2"/>
              </a:buClr>
              <a:buFont typeface="Wingdings" panose="05000000000000000000" pitchFamily="2" charset="2"/>
              <a:buChar char="§"/>
            </a:pPr>
            <a:r>
              <a:rPr lang="en-US" sz="1400" b="1" dirty="0">
                <a:solidFill>
                  <a:schemeClr val="accent6">
                    <a:lumMod val="75000"/>
                  </a:schemeClr>
                </a:solidFill>
              </a:rPr>
              <a:t>Technical support and training</a:t>
            </a:r>
            <a:r>
              <a:rPr lang="en-US" sz="1400" dirty="0">
                <a:solidFill>
                  <a:srgbClr val="000000"/>
                </a:solidFill>
              </a:rPr>
              <a:t>: </a:t>
            </a:r>
            <a:r>
              <a:rPr lang="en-US" sz="1400" dirty="0"/>
              <a:t>e.g. development of data collection tools, data cleaning and analysis, using community data to inform decision-making and advocacy, informed consent, ethics approval, etc. </a:t>
            </a:r>
          </a:p>
          <a:p>
            <a:pPr>
              <a:buClr>
                <a:schemeClr val="accent2"/>
              </a:buClr>
              <a:buFont typeface="Wingdings" panose="05000000000000000000" pitchFamily="2" charset="2"/>
              <a:buChar char="§"/>
            </a:pPr>
            <a:r>
              <a:rPr lang="en-US" sz="1400" dirty="0"/>
              <a:t>Presentation and discussion of community-led monitoring data and recommendations </a:t>
            </a:r>
            <a:r>
              <a:rPr lang="en-US" sz="1400" b="1" dirty="0">
                <a:solidFill>
                  <a:schemeClr val="accent1"/>
                </a:solidFill>
              </a:rPr>
              <a:t>in various governance structures, </a:t>
            </a:r>
            <a:r>
              <a:rPr lang="en-US" sz="1400" dirty="0"/>
              <a:t>oversight mechanisms and other decision-making fora. </a:t>
            </a:r>
          </a:p>
        </p:txBody>
      </p:sp>
    </p:spTree>
    <p:extLst>
      <p:ext uri="{BB962C8B-B14F-4D97-AF65-F5344CB8AC3E}">
        <p14:creationId xmlns:p14="http://schemas.microsoft.com/office/powerpoint/2010/main" val="2734476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4FD897F6-5452-C23F-17E5-03674755A35B}"/>
              </a:ext>
            </a:extLst>
          </p:cNvPr>
          <p:cNvSpPr txBox="1">
            <a:spLocks/>
          </p:cNvSpPr>
          <p:nvPr/>
        </p:nvSpPr>
        <p:spPr>
          <a:xfrm>
            <a:off x="323851" y="382587"/>
            <a:ext cx="9172575" cy="4699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2000" b="1" dirty="0">
                <a:solidFill>
                  <a:schemeClr val="tx1">
                    <a:lumMod val="65000"/>
                    <a:lumOff val="35000"/>
                  </a:schemeClr>
                </a:solidFill>
                <a:latin typeface="Century Gothic" panose="020B0502020202020204" pitchFamily="34" charset="0"/>
                <a:cs typeface="Arial" panose="020B0604020202020204" pitchFamily="34" charset="0"/>
              </a:rPr>
              <a:t>Guidance on service delivery arrangements</a:t>
            </a:r>
            <a:endParaRPr lang="en-US" sz="3600" b="1" dirty="0">
              <a:solidFill>
                <a:srgbClr val="C00000"/>
              </a:solidFill>
              <a:latin typeface="Century Gothic" panose="020B0502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508D5B3-3009-54D3-0640-F44CA5A702F9}"/>
              </a:ext>
            </a:extLst>
          </p:cNvPr>
          <p:cNvSpPr txBox="1"/>
          <p:nvPr/>
        </p:nvSpPr>
        <p:spPr>
          <a:xfrm>
            <a:off x="323851" y="878279"/>
            <a:ext cx="9029700" cy="338554"/>
          </a:xfrm>
          <a:prstGeom prst="rect">
            <a:avLst/>
          </a:prstGeom>
          <a:noFill/>
        </p:spPr>
        <p:txBody>
          <a:bodyPr wrap="square">
            <a:spAutoFit/>
          </a:bodyPr>
          <a:lstStyle/>
          <a:p>
            <a:pPr algn="l"/>
            <a:r>
              <a:rPr lang="en-US" sz="1600" b="1" dirty="0">
                <a:solidFill>
                  <a:schemeClr val="tx1">
                    <a:lumMod val="65000"/>
                    <a:lumOff val="35000"/>
                  </a:schemeClr>
                </a:solidFill>
              </a:rPr>
              <a:t>CLOs/CBOs are well placed to deliver </a:t>
            </a:r>
            <a:r>
              <a:rPr lang="en-US" sz="1600" dirty="0">
                <a:solidFill>
                  <a:schemeClr val="tx1">
                    <a:lumMod val="65000"/>
                    <a:lumOff val="35000"/>
                  </a:schemeClr>
                </a:solidFill>
              </a:rPr>
              <a:t>the following services in the </a:t>
            </a:r>
            <a:r>
              <a:rPr lang="en-US" sz="1600" b="1" dirty="0">
                <a:solidFill>
                  <a:schemeClr val="tx1">
                    <a:lumMod val="65000"/>
                    <a:lumOff val="35000"/>
                  </a:schemeClr>
                </a:solidFill>
              </a:rPr>
              <a:t>HIV-specific </a:t>
            </a:r>
            <a:r>
              <a:rPr lang="en-US" sz="1600" dirty="0" err="1">
                <a:solidFill>
                  <a:schemeClr val="tx1">
                    <a:lumMod val="65000"/>
                    <a:lumOff val="35000"/>
                  </a:schemeClr>
                </a:solidFill>
              </a:rPr>
              <a:t>programmes</a:t>
            </a:r>
            <a:r>
              <a:rPr lang="en-US" sz="1600" dirty="0">
                <a:solidFill>
                  <a:schemeClr val="tx1">
                    <a:lumMod val="65000"/>
                    <a:lumOff val="35000"/>
                  </a:schemeClr>
                </a:solidFill>
              </a:rPr>
              <a:t>:</a:t>
            </a:r>
          </a:p>
        </p:txBody>
      </p:sp>
      <p:graphicFrame>
        <p:nvGraphicFramePr>
          <p:cNvPr id="4" name="Table 7">
            <a:extLst>
              <a:ext uri="{FF2B5EF4-FFF2-40B4-BE49-F238E27FC236}">
                <a16:creationId xmlns:a16="http://schemas.microsoft.com/office/drawing/2014/main" id="{ADE68DAD-DA7E-D362-8988-3913DA60B9C7}"/>
              </a:ext>
            </a:extLst>
          </p:cNvPr>
          <p:cNvGraphicFramePr>
            <a:graphicFrameLocks noGrp="1"/>
          </p:cNvGraphicFramePr>
          <p:nvPr>
            <p:extLst>
              <p:ext uri="{D42A27DB-BD31-4B8C-83A1-F6EECF244321}">
                <p14:modId xmlns:p14="http://schemas.microsoft.com/office/powerpoint/2010/main" val="2366867127"/>
              </p:ext>
            </p:extLst>
          </p:nvPr>
        </p:nvGraphicFramePr>
        <p:xfrm>
          <a:off x="371474" y="1612651"/>
          <a:ext cx="11078404" cy="4030158"/>
        </p:xfrm>
        <a:graphic>
          <a:graphicData uri="http://schemas.openxmlformats.org/drawingml/2006/table">
            <a:tbl>
              <a:tblPr firstRow="1" bandRow="1">
                <a:tableStyleId>{7DF18680-E054-41AD-8BC1-D1AEF772440D}</a:tableStyleId>
              </a:tblPr>
              <a:tblGrid>
                <a:gridCol w="2391604">
                  <a:extLst>
                    <a:ext uri="{9D8B030D-6E8A-4147-A177-3AD203B41FA5}">
                      <a16:colId xmlns:a16="http://schemas.microsoft.com/office/drawing/2014/main" val="574578484"/>
                    </a:ext>
                  </a:extLst>
                </a:gridCol>
                <a:gridCol w="8686800">
                  <a:extLst>
                    <a:ext uri="{9D8B030D-6E8A-4147-A177-3AD203B41FA5}">
                      <a16:colId xmlns:a16="http://schemas.microsoft.com/office/drawing/2014/main" val="2623238647"/>
                    </a:ext>
                  </a:extLst>
                </a:gridCol>
              </a:tblGrid>
              <a:tr h="341889">
                <a:tc gridSpan="2">
                  <a:txBody>
                    <a:bodyPr/>
                    <a:lstStyle/>
                    <a:p>
                      <a:r>
                        <a:rPr lang="en-US" sz="1300" b="1" dirty="0">
                          <a:solidFill>
                            <a:schemeClr val="tx1">
                              <a:lumMod val="50000"/>
                            </a:schemeClr>
                          </a:solidFill>
                        </a:rPr>
                        <a:t>HIV</a:t>
                      </a:r>
                    </a:p>
                  </a:txBody>
                  <a:tcPr/>
                </a:tc>
                <a:tc hMerge="1">
                  <a:txBody>
                    <a:bodyPr/>
                    <a:lstStyle/>
                    <a:p>
                      <a:endParaRPr lang="en-US"/>
                    </a:p>
                  </a:txBody>
                  <a:tcPr/>
                </a:tc>
                <a:extLst>
                  <a:ext uri="{0D108BD9-81ED-4DB2-BD59-A6C34878D82A}">
                    <a16:rowId xmlns:a16="http://schemas.microsoft.com/office/drawing/2014/main" val="1850773380"/>
                  </a:ext>
                </a:extLst>
              </a:tr>
              <a:tr h="639573">
                <a:tc>
                  <a:txBody>
                    <a:bodyPr/>
                    <a:lstStyle/>
                    <a:p>
                      <a:r>
                        <a:rPr lang="en-US" sz="1200" dirty="0"/>
                        <a:t>Prevention</a:t>
                      </a:r>
                    </a:p>
                  </a:txBody>
                  <a:tcPr/>
                </a:tc>
                <a:tc>
                  <a:txBody>
                    <a:bodyPr/>
                    <a:lstStyle/>
                    <a:p>
                      <a:r>
                        <a:rPr lang="en-US" sz="1200" dirty="0"/>
                        <a:t>Delivery of commodities, behavioral interventions, services for KPs, incl. harm reduction and peer-based services, integration of HIV into SRHR services</a:t>
                      </a:r>
                    </a:p>
                  </a:txBody>
                  <a:tcPr/>
                </a:tc>
                <a:extLst>
                  <a:ext uri="{0D108BD9-81ED-4DB2-BD59-A6C34878D82A}">
                    <a16:rowId xmlns:a16="http://schemas.microsoft.com/office/drawing/2014/main" val="3801895511"/>
                  </a:ext>
                </a:extLst>
              </a:tr>
              <a:tr h="467848">
                <a:tc>
                  <a:txBody>
                    <a:bodyPr/>
                    <a:lstStyle/>
                    <a:p>
                      <a:r>
                        <a:rPr lang="en-US" sz="1200"/>
                        <a:t>Testing</a:t>
                      </a:r>
                    </a:p>
                  </a:txBody>
                  <a:tcPr/>
                </a:tc>
                <a:tc>
                  <a:txBody>
                    <a:bodyPr/>
                    <a:lstStyle/>
                    <a:p>
                      <a:r>
                        <a:rPr lang="en-US" sz="1200" dirty="0"/>
                        <a:t>Community-based testing, counselling, peer support (e.g. home testing), linkage</a:t>
                      </a:r>
                    </a:p>
                  </a:txBody>
                  <a:tcPr/>
                </a:tc>
                <a:extLst>
                  <a:ext uri="{0D108BD9-81ED-4DB2-BD59-A6C34878D82A}">
                    <a16:rowId xmlns:a16="http://schemas.microsoft.com/office/drawing/2014/main" val="1464150424"/>
                  </a:ext>
                </a:extLst>
              </a:tr>
              <a:tr h="467848">
                <a:tc>
                  <a:txBody>
                    <a:bodyPr/>
                    <a:lstStyle/>
                    <a:p>
                      <a:r>
                        <a:rPr lang="en-US" sz="1200"/>
                        <a:t>Treatment</a:t>
                      </a:r>
                    </a:p>
                  </a:txBody>
                  <a:tcPr/>
                </a:tc>
                <a:tc>
                  <a:txBody>
                    <a:bodyPr/>
                    <a:lstStyle/>
                    <a:p>
                      <a:r>
                        <a:rPr lang="en-US" sz="1200" dirty="0"/>
                        <a:t>Education/literacy, peer navigation, adherence support, loss-to-follow up </a:t>
                      </a:r>
                    </a:p>
                  </a:txBody>
                  <a:tcPr/>
                </a:tc>
                <a:extLst>
                  <a:ext uri="{0D108BD9-81ED-4DB2-BD59-A6C34878D82A}">
                    <a16:rowId xmlns:a16="http://schemas.microsoft.com/office/drawing/2014/main" val="2536271771"/>
                  </a:ext>
                </a:extLst>
              </a:tr>
              <a:tr h="498681">
                <a:tc>
                  <a:txBody>
                    <a:bodyPr/>
                    <a:lstStyle/>
                    <a:p>
                      <a:r>
                        <a:rPr lang="en-US" sz="1200"/>
                        <a:t>Demand creation</a:t>
                      </a:r>
                    </a:p>
                  </a:txBody>
                  <a:tcPr/>
                </a:tc>
                <a:tc>
                  <a:txBody>
                    <a:bodyPr/>
                    <a:lstStyle/>
                    <a:p>
                      <a:r>
                        <a:rPr lang="en-US" sz="1200" dirty="0"/>
                        <a:t>Awareness raising, demand generation, address gender norms</a:t>
                      </a:r>
                    </a:p>
                  </a:txBody>
                  <a:tcPr/>
                </a:tc>
                <a:extLst>
                  <a:ext uri="{0D108BD9-81ED-4DB2-BD59-A6C34878D82A}">
                    <a16:rowId xmlns:a16="http://schemas.microsoft.com/office/drawing/2014/main" val="2000841812"/>
                  </a:ext>
                </a:extLst>
              </a:tr>
              <a:tr h="498681">
                <a:tc>
                  <a:txBody>
                    <a:bodyPr/>
                    <a:lstStyle/>
                    <a:p>
                      <a:r>
                        <a:rPr lang="en-US" sz="1200"/>
                        <a:t>Care and support</a:t>
                      </a:r>
                    </a:p>
                  </a:txBody>
                  <a:tcPr/>
                </a:tc>
                <a:tc>
                  <a:txBody>
                    <a:bodyPr/>
                    <a:lstStyle/>
                    <a:p>
                      <a:r>
                        <a:rPr lang="en-US" sz="1200" dirty="0"/>
                        <a:t>Psychosocial support, care for families, economic empowerment</a:t>
                      </a:r>
                    </a:p>
                  </a:txBody>
                  <a:tcPr/>
                </a:tc>
                <a:extLst>
                  <a:ext uri="{0D108BD9-81ED-4DB2-BD59-A6C34878D82A}">
                    <a16:rowId xmlns:a16="http://schemas.microsoft.com/office/drawing/2014/main" val="3483703689"/>
                  </a:ext>
                </a:extLst>
              </a:tr>
              <a:tr h="647790">
                <a:tc>
                  <a:txBody>
                    <a:bodyPr/>
                    <a:lstStyle/>
                    <a:p>
                      <a:r>
                        <a:rPr lang="en-US" sz="1200"/>
                        <a:t>Rights and legal services</a:t>
                      </a:r>
                    </a:p>
                  </a:txBody>
                  <a:tcPr/>
                </a:tc>
                <a:tc>
                  <a:txBody>
                    <a:bodyPr/>
                    <a:lstStyle/>
                    <a:p>
                      <a:r>
                        <a:rPr lang="en-US" sz="1200" dirty="0"/>
                        <a:t>Stigma reduction programs, GBV prevention and response, paralegal services, legal and human rights literacy</a:t>
                      </a:r>
                    </a:p>
                  </a:txBody>
                  <a:tcPr/>
                </a:tc>
                <a:extLst>
                  <a:ext uri="{0D108BD9-81ED-4DB2-BD59-A6C34878D82A}">
                    <a16:rowId xmlns:a16="http://schemas.microsoft.com/office/drawing/2014/main" val="2006785608"/>
                  </a:ext>
                </a:extLst>
              </a:tr>
              <a:tr h="467848">
                <a:tc>
                  <a:txBody>
                    <a:bodyPr/>
                    <a:lstStyle/>
                    <a:p>
                      <a:r>
                        <a:rPr lang="en-US" sz="1200" err="1"/>
                        <a:t>Sensitisation</a:t>
                      </a:r>
                      <a:endParaRPr lang="en-US" sz="1200"/>
                    </a:p>
                  </a:txBody>
                  <a:tcPr/>
                </a:tc>
                <a:tc>
                  <a:txBody>
                    <a:bodyPr/>
                    <a:lstStyle/>
                    <a:p>
                      <a:r>
                        <a:rPr lang="en-US" sz="1200" dirty="0"/>
                        <a:t>Healthcare personnel, lawmakers, law enforcement officials</a:t>
                      </a:r>
                    </a:p>
                  </a:txBody>
                  <a:tcPr/>
                </a:tc>
                <a:extLst>
                  <a:ext uri="{0D108BD9-81ED-4DB2-BD59-A6C34878D82A}">
                    <a16:rowId xmlns:a16="http://schemas.microsoft.com/office/drawing/2014/main" val="386395659"/>
                  </a:ext>
                </a:extLst>
              </a:tr>
            </a:tbl>
          </a:graphicData>
        </a:graphic>
      </p:graphicFrame>
      <p:sp>
        <p:nvSpPr>
          <p:cNvPr id="29" name="TextBox 28">
            <a:extLst>
              <a:ext uri="{FF2B5EF4-FFF2-40B4-BE49-F238E27FC236}">
                <a16:creationId xmlns:a16="http://schemas.microsoft.com/office/drawing/2014/main" id="{1E2EB349-FF6C-44CA-14C5-8AE61BD11C1B}"/>
              </a:ext>
            </a:extLst>
          </p:cNvPr>
          <p:cNvSpPr txBox="1"/>
          <p:nvPr/>
        </p:nvSpPr>
        <p:spPr>
          <a:xfrm>
            <a:off x="2815552" y="5853961"/>
            <a:ext cx="7682948" cy="369332"/>
          </a:xfrm>
          <a:prstGeom prst="rect">
            <a:avLst/>
          </a:prstGeom>
          <a:noFill/>
        </p:spPr>
        <p:txBody>
          <a:bodyPr wrap="square" lIns="0" tIns="0" rIns="0" bIns="0" rtlCol="0">
            <a:spAutoFit/>
          </a:bodyPr>
          <a:lstStyle/>
          <a:p>
            <a:pPr algn="l"/>
            <a:r>
              <a:rPr lang="en-US" sz="1200" i="1" dirty="0"/>
              <a:t>*</a:t>
            </a:r>
            <a:r>
              <a:rPr lang="en-US" sz="1200" i="1" dirty="0">
                <a:solidFill>
                  <a:schemeClr val="tx1">
                    <a:lumMod val="65000"/>
                    <a:lumOff val="35000"/>
                  </a:schemeClr>
                </a:solidFill>
              </a:rPr>
              <a:t>Note - other pillars of community responses, incl. activities related to advocacy, participation in accountability, CLMs, participatory community research and community resource </a:t>
            </a:r>
            <a:r>
              <a:rPr lang="en-US" sz="1200" i="1" dirty="0" err="1">
                <a:solidFill>
                  <a:schemeClr val="tx1">
                    <a:lumMod val="65000"/>
                    <a:lumOff val="35000"/>
                  </a:schemeClr>
                </a:solidFill>
              </a:rPr>
              <a:t>mobilisation</a:t>
            </a:r>
            <a:r>
              <a:rPr lang="en-US" sz="1200" i="1" dirty="0">
                <a:solidFill>
                  <a:schemeClr val="tx1">
                    <a:lumMod val="65000"/>
                    <a:lumOff val="35000"/>
                  </a:schemeClr>
                </a:solidFill>
              </a:rPr>
              <a:t> – should all be community-led</a:t>
            </a:r>
          </a:p>
        </p:txBody>
      </p:sp>
    </p:spTree>
    <p:extLst>
      <p:ext uri="{BB962C8B-B14F-4D97-AF65-F5344CB8AC3E}">
        <p14:creationId xmlns:p14="http://schemas.microsoft.com/office/powerpoint/2010/main" val="69131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5EAAD9-D080-146A-A371-A41E68728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sp>
        <p:nvSpPr>
          <p:cNvPr id="6" name="Rectangle 5">
            <a:extLst>
              <a:ext uri="{FF2B5EF4-FFF2-40B4-BE49-F238E27FC236}">
                <a16:creationId xmlns:a16="http://schemas.microsoft.com/office/drawing/2014/main" id="{D3F0AEB2-E738-0C52-E0BB-932D253F10AD}"/>
              </a:ext>
            </a:extLst>
          </p:cNvPr>
          <p:cNvSpPr/>
          <p:nvPr/>
        </p:nvSpPr>
        <p:spPr>
          <a:xfrm>
            <a:off x="-1" y="1338470"/>
            <a:ext cx="8441635" cy="37768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6EA0A61A-B889-8062-8377-138007142510}"/>
              </a:ext>
            </a:extLst>
          </p:cNvPr>
          <p:cNvSpPr txBox="1"/>
          <p:nvPr/>
        </p:nvSpPr>
        <p:spPr>
          <a:xfrm>
            <a:off x="965200" y="2116195"/>
            <a:ext cx="6261100" cy="1077218"/>
          </a:xfrm>
          <a:prstGeom prst="rect">
            <a:avLst/>
          </a:prstGeom>
          <a:noFill/>
        </p:spPr>
        <p:txBody>
          <a:bodyPr wrap="square">
            <a:spAutoFit/>
          </a:bodyPr>
          <a:lstStyle/>
          <a:p>
            <a:pPr marL="502920" lvl="1" indent="0">
              <a:buClr>
                <a:srgbClr val="FF0000"/>
              </a:buClr>
              <a:buNone/>
            </a:pPr>
            <a:r>
              <a:rPr lang="en-US" sz="3200" b="1" dirty="0">
                <a:solidFill>
                  <a:schemeClr val="bg1"/>
                </a:solidFill>
                <a:latin typeface="Century Gothic" panose="020B0502020202020204" pitchFamily="34" charset="0"/>
              </a:rPr>
              <a:t>III. Minimum expectations for community engagement</a:t>
            </a:r>
          </a:p>
        </p:txBody>
      </p:sp>
      <p:sp>
        <p:nvSpPr>
          <p:cNvPr id="4" name="TextBox 3">
            <a:extLst>
              <a:ext uri="{FF2B5EF4-FFF2-40B4-BE49-F238E27FC236}">
                <a16:creationId xmlns:a16="http://schemas.microsoft.com/office/drawing/2014/main" id="{2B3B2808-8041-02A6-B356-930FD2CA9B24}"/>
              </a:ext>
            </a:extLst>
          </p:cNvPr>
          <p:cNvSpPr txBox="1"/>
          <p:nvPr/>
        </p:nvSpPr>
        <p:spPr>
          <a:xfrm>
            <a:off x="965200" y="3508044"/>
            <a:ext cx="6096000" cy="646331"/>
          </a:xfrm>
          <a:prstGeom prst="rect">
            <a:avLst/>
          </a:prstGeom>
          <a:noFill/>
        </p:spPr>
        <p:txBody>
          <a:bodyPr wrap="square">
            <a:spAutoFit/>
          </a:bodyPr>
          <a:lstStyle/>
          <a:p>
            <a:pPr marL="502920" lvl="1" indent="0">
              <a:buClr>
                <a:srgbClr val="FF0000"/>
              </a:buClr>
              <a:buNone/>
            </a:pPr>
            <a:r>
              <a:rPr lang="en-GB" sz="1800" b="1" dirty="0">
                <a:solidFill>
                  <a:schemeClr val="bg1"/>
                </a:solidFill>
                <a:latin typeface="Century Gothic" panose="020B0502020202020204" pitchFamily="34" charset="0"/>
              </a:rPr>
              <a:t>A. </a:t>
            </a:r>
            <a:r>
              <a:rPr lang="en-GB" b="1" dirty="0">
                <a:solidFill>
                  <a:schemeClr val="bg1"/>
                </a:solidFill>
                <a:latin typeface="Century Gothic" panose="020B0502020202020204" pitchFamily="34" charset="0"/>
              </a:rPr>
              <a:t>The Global Fund context</a:t>
            </a:r>
            <a:endParaRPr lang="en-GB" sz="1800" b="1" dirty="0">
              <a:solidFill>
                <a:schemeClr val="bg1"/>
              </a:solidFill>
              <a:latin typeface="Century Gothic" panose="020B0502020202020204" pitchFamily="34" charset="0"/>
            </a:endParaRPr>
          </a:p>
          <a:p>
            <a:pPr marL="502920" lvl="1" indent="0">
              <a:buClr>
                <a:srgbClr val="FF0000"/>
              </a:buClr>
              <a:buNone/>
            </a:pPr>
            <a:r>
              <a:rPr lang="en-GB" sz="1800" b="1" dirty="0">
                <a:solidFill>
                  <a:schemeClr val="bg1"/>
                </a:solidFill>
                <a:latin typeface="Century Gothic" panose="020B0502020202020204" pitchFamily="34" charset="0"/>
              </a:rPr>
              <a:t>B. Minimum expectations</a:t>
            </a:r>
          </a:p>
        </p:txBody>
      </p:sp>
      <p:pic>
        <p:nvPicPr>
          <p:cNvPr id="8" name="Picture 7">
            <a:extLst>
              <a:ext uri="{FF2B5EF4-FFF2-40B4-BE49-F238E27FC236}">
                <a16:creationId xmlns:a16="http://schemas.microsoft.com/office/drawing/2014/main" id="{F9D28DD4-518C-2A83-CCA8-6061DA5C64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9" name="Rectangle 8">
            <a:extLst>
              <a:ext uri="{FF2B5EF4-FFF2-40B4-BE49-F238E27FC236}">
                <a16:creationId xmlns:a16="http://schemas.microsoft.com/office/drawing/2014/main" id="{C776670B-9095-1359-CFC0-632E355B49E0}"/>
              </a:ext>
            </a:extLst>
          </p:cNvPr>
          <p:cNvSpPr/>
          <p:nvPr/>
        </p:nvSpPr>
        <p:spPr>
          <a:xfrm>
            <a:off x="0" y="1200584"/>
            <a:ext cx="8441635" cy="152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74631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439463" y="2002562"/>
            <a:ext cx="3892826" cy="2852876"/>
          </a:xfrm>
        </p:spPr>
        <p:txBody>
          <a:bodyPr>
            <a:normAutofit/>
          </a:bodyPr>
          <a:lstStyle/>
          <a:p>
            <a:r>
              <a:rPr lang="en-US" sz="2800" b="1" dirty="0">
                <a:solidFill>
                  <a:schemeClr val="tx1">
                    <a:lumMod val="65000"/>
                    <a:lumOff val="35000"/>
                  </a:schemeClr>
                </a:solidFill>
                <a:latin typeface="Century Gothic" panose="020B0502020202020204" pitchFamily="34" charset="0"/>
              </a:rPr>
              <a:t>Community Engagement in the Global Fund context</a:t>
            </a:r>
            <a:endParaRPr lang="en-ZA" sz="4800" b="1" dirty="0">
              <a:solidFill>
                <a:schemeClr val="tx1">
                  <a:lumMod val="65000"/>
                  <a:lumOff val="35000"/>
                </a:schemeClr>
              </a:solidFill>
              <a:latin typeface="Century Gothic" panose="020B0502020202020204" pitchFamily="34" charset="0"/>
            </a:endParaRP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12" name="Content Placeholder 2">
            <a:extLst>
              <a:ext uri="{FF2B5EF4-FFF2-40B4-BE49-F238E27FC236}">
                <a16:creationId xmlns:a16="http://schemas.microsoft.com/office/drawing/2014/main" id="{44B4A7BF-53FA-F158-414C-DA04550B0209}"/>
              </a:ext>
            </a:extLst>
          </p:cNvPr>
          <p:cNvSpPr txBox="1">
            <a:spLocks/>
          </p:cNvSpPr>
          <p:nvPr/>
        </p:nvSpPr>
        <p:spPr>
          <a:xfrm>
            <a:off x="10018622" y="5431066"/>
            <a:ext cx="1895929" cy="2649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chemeClr val="bg1"/>
                </a:solidFill>
                <a:latin typeface="Century Gothic" panose="020B0502020202020204" pitchFamily="34" charset="0"/>
              </a:rPr>
              <a:t>Click to download!</a:t>
            </a:r>
          </a:p>
        </p:txBody>
      </p:sp>
      <p:sp>
        <p:nvSpPr>
          <p:cNvPr id="4" name="Content Placeholder 3">
            <a:extLst>
              <a:ext uri="{FF2B5EF4-FFF2-40B4-BE49-F238E27FC236}">
                <a16:creationId xmlns:a16="http://schemas.microsoft.com/office/drawing/2014/main" id="{7A22E5A4-73F3-3DF1-0000-97ECFA89423F}"/>
              </a:ext>
            </a:extLst>
          </p:cNvPr>
          <p:cNvSpPr txBox="1">
            <a:spLocks/>
          </p:cNvSpPr>
          <p:nvPr/>
        </p:nvSpPr>
        <p:spPr>
          <a:xfrm>
            <a:off x="4332289" y="1820340"/>
            <a:ext cx="6040200" cy="527439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
                <a:schemeClr val="accent2"/>
              </a:buClr>
              <a:buFont typeface="Wingdings" panose="05000000000000000000" pitchFamily="2" charset="2"/>
              <a:buChar char="§"/>
            </a:pPr>
            <a:r>
              <a:rPr lang="en-US" sz="1600" dirty="0">
                <a:solidFill>
                  <a:schemeClr val="tx1">
                    <a:lumMod val="65000"/>
                    <a:lumOff val="35000"/>
                  </a:schemeClr>
                </a:solidFill>
                <a:ea typeface="Calibri" panose="020F0502020204030204" pitchFamily="34" charset="0"/>
                <a:cs typeface="Arial" panose="020B0604020202020204" pitchFamily="34" charset="0"/>
              </a:rPr>
              <a:t>The </a:t>
            </a:r>
            <a:r>
              <a:rPr lang="en-US" sz="1600" b="1" dirty="0">
                <a:solidFill>
                  <a:schemeClr val="tx1">
                    <a:lumMod val="65000"/>
                    <a:lumOff val="35000"/>
                  </a:schemeClr>
                </a:solidFill>
                <a:ea typeface="Calibri" panose="020F0502020204030204" pitchFamily="34" charset="0"/>
                <a:cs typeface="Arial" panose="020B0604020202020204" pitchFamily="34" charset="0"/>
              </a:rPr>
              <a:t>leadership of communities </a:t>
            </a:r>
            <a:r>
              <a:rPr lang="en-US" sz="1600" dirty="0">
                <a:solidFill>
                  <a:schemeClr val="tx1">
                    <a:lumMod val="65000"/>
                    <a:lumOff val="35000"/>
                  </a:schemeClr>
                </a:solidFill>
                <a:ea typeface="Calibri" panose="020F0502020204030204" pitchFamily="34" charset="0"/>
                <a:cs typeface="Arial" panose="020B0604020202020204" pitchFamily="34" charset="0"/>
              </a:rPr>
              <a:t>living with and most affected by the three diseases is central to the Global Fund. Communities playing a central role in its governance at country and global levels,                as implementors, in accountability, and as advocates for its mission. </a:t>
            </a:r>
          </a:p>
          <a:p>
            <a:pPr>
              <a:spcBef>
                <a:spcPts val="0"/>
              </a:spcBef>
              <a:buClr>
                <a:schemeClr val="accent2"/>
              </a:buClr>
              <a:buFont typeface="Wingdings" panose="05000000000000000000" pitchFamily="2" charset="2"/>
              <a:buChar char="§"/>
            </a:pPr>
            <a:endParaRPr lang="en-US" sz="1600" dirty="0">
              <a:solidFill>
                <a:schemeClr val="tx1">
                  <a:lumMod val="65000"/>
                  <a:lumOff val="35000"/>
                </a:schemeClr>
              </a:solidFill>
              <a:ea typeface="Calibri" panose="020F0502020204030204" pitchFamily="34" charset="0"/>
              <a:cs typeface="Arial" panose="020B0604020202020204" pitchFamily="34" charset="0"/>
            </a:endParaRPr>
          </a:p>
          <a:p>
            <a:pPr>
              <a:spcBef>
                <a:spcPts val="0"/>
              </a:spcBef>
              <a:buClr>
                <a:schemeClr val="accent2"/>
              </a:buClr>
              <a:buFont typeface="Wingdings" panose="05000000000000000000" pitchFamily="2" charset="2"/>
              <a:buChar char="§"/>
            </a:pPr>
            <a:r>
              <a:rPr lang="en-US" sz="1600" b="1" dirty="0">
                <a:solidFill>
                  <a:schemeClr val="tx1">
                    <a:lumMod val="65000"/>
                    <a:lumOff val="35000"/>
                  </a:schemeClr>
                </a:solidFill>
                <a:ea typeface="Calibri" panose="020F0502020204030204" pitchFamily="34" charset="0"/>
              </a:rPr>
              <a:t>Extensive evidence on the importance of community engagement </a:t>
            </a:r>
            <a:r>
              <a:rPr lang="en-US" sz="1600" dirty="0">
                <a:solidFill>
                  <a:schemeClr val="tx1">
                    <a:lumMod val="65000"/>
                    <a:lumOff val="35000"/>
                  </a:schemeClr>
                </a:solidFill>
                <a:ea typeface="Calibri" panose="020F0502020204030204" pitchFamily="34" charset="0"/>
              </a:rPr>
              <a:t>and the connection between communities engaged in decisions that impact on their lives, </a:t>
            </a:r>
            <a:r>
              <a:rPr lang="en-US" sz="1600" b="1" dirty="0">
                <a:solidFill>
                  <a:schemeClr val="tx1">
                    <a:lumMod val="65000"/>
                    <a:lumOff val="35000"/>
                  </a:schemeClr>
                </a:solidFill>
                <a:ea typeface="Calibri" panose="020F0502020204030204" pitchFamily="34" charset="0"/>
              </a:rPr>
              <a:t>trust </a:t>
            </a:r>
            <a:r>
              <a:rPr lang="en-US" sz="1600" dirty="0">
                <a:solidFill>
                  <a:schemeClr val="tx1">
                    <a:lumMod val="65000"/>
                    <a:lumOff val="35000"/>
                  </a:schemeClr>
                </a:solidFill>
                <a:ea typeface="Calibri" panose="020F0502020204030204" pitchFamily="34" charset="0"/>
              </a:rPr>
              <a:t>between communities and other actors in health responses, and the effectiveness of </a:t>
            </a:r>
            <a:r>
              <a:rPr lang="en-US" sz="1600" b="1" dirty="0">
                <a:solidFill>
                  <a:schemeClr val="tx1">
                    <a:lumMod val="65000"/>
                    <a:lumOff val="35000"/>
                  </a:schemeClr>
                </a:solidFill>
                <a:ea typeface="Calibri" panose="020F0502020204030204" pitchFamily="34" charset="0"/>
              </a:rPr>
              <a:t>interventions, programs and systems that are responsive to actual and changing needs</a:t>
            </a:r>
            <a:r>
              <a:rPr lang="en-US" sz="1600" dirty="0">
                <a:solidFill>
                  <a:schemeClr val="tx1">
                    <a:lumMod val="65000"/>
                    <a:lumOff val="35000"/>
                  </a:schemeClr>
                </a:solidFill>
                <a:ea typeface="Calibri" panose="020F0502020204030204" pitchFamily="34" charset="0"/>
              </a:rPr>
              <a:t>. </a:t>
            </a:r>
          </a:p>
          <a:p>
            <a:pPr>
              <a:spcBef>
                <a:spcPts val="0"/>
              </a:spcBef>
              <a:buClr>
                <a:schemeClr val="accent2"/>
              </a:buClr>
              <a:buFont typeface="Wingdings" panose="05000000000000000000" pitchFamily="2" charset="2"/>
              <a:buChar char="§"/>
            </a:pPr>
            <a:endParaRPr lang="en-US" sz="1600" dirty="0">
              <a:solidFill>
                <a:schemeClr val="tx1">
                  <a:lumMod val="65000"/>
                  <a:lumOff val="35000"/>
                </a:schemeClr>
              </a:solidFill>
              <a:ea typeface="Calibri" panose="020F0502020204030204" pitchFamily="34" charset="0"/>
              <a:cs typeface="Arial" panose="020B0604020202020204" pitchFamily="34" charset="0"/>
            </a:endParaRPr>
          </a:p>
          <a:p>
            <a:pPr>
              <a:spcBef>
                <a:spcPts val="0"/>
              </a:spcBef>
              <a:buClr>
                <a:schemeClr val="accent2"/>
              </a:buClr>
              <a:buFont typeface="Wingdings" panose="05000000000000000000" pitchFamily="2" charset="2"/>
              <a:buChar char="§"/>
              <a:defRPr/>
            </a:pPr>
            <a:r>
              <a:rPr lang="en-US" sz="1600" dirty="0">
                <a:solidFill>
                  <a:schemeClr val="tx1">
                    <a:lumMod val="65000"/>
                    <a:lumOff val="35000"/>
                  </a:schemeClr>
                </a:solidFill>
                <a:ea typeface="Calibri" panose="020F0502020204030204" pitchFamily="34" charset="0"/>
                <a:cs typeface="Arial" panose="020B0604020202020204" pitchFamily="34" charset="0"/>
              </a:rPr>
              <a:t>T</a:t>
            </a:r>
            <a:r>
              <a:rPr lang="en-US" sz="1600" dirty="0">
                <a:solidFill>
                  <a:schemeClr val="tx1">
                    <a:lumMod val="65000"/>
                    <a:lumOff val="35000"/>
                  </a:schemeClr>
                </a:solidFill>
              </a:rPr>
              <a:t>he Global Fund’s goals and mission outlined in the Global Fund Strategy 2023-2028 commits to: “</a:t>
            </a:r>
            <a:r>
              <a:rPr lang="en-US" sz="1600" b="1" i="1" dirty="0">
                <a:solidFill>
                  <a:schemeClr val="tx1">
                    <a:lumMod val="65000"/>
                    <a:lumOff val="35000"/>
                  </a:schemeClr>
                </a:solidFill>
              </a:rPr>
              <a:t>a stronger role and voice for communities living with and affected by the diseases, reinforcing this unique strength of the Global Fund and tackling barriers to effective participation and leadership, to put the most affected communities at the center of everything we do</a:t>
            </a:r>
            <a:r>
              <a:rPr lang="en-US" sz="1600" dirty="0">
                <a:solidFill>
                  <a:schemeClr val="tx1">
                    <a:lumMod val="65000"/>
                    <a:lumOff val="35000"/>
                  </a:schemeClr>
                </a:solidFill>
              </a:rPr>
              <a:t>.”</a:t>
            </a:r>
          </a:p>
        </p:txBody>
      </p:sp>
    </p:spTree>
    <p:extLst>
      <p:ext uri="{BB962C8B-B14F-4D97-AF65-F5344CB8AC3E}">
        <p14:creationId xmlns:p14="http://schemas.microsoft.com/office/powerpoint/2010/main" val="2996536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439463" y="2002562"/>
            <a:ext cx="3892826" cy="2852876"/>
          </a:xfrm>
        </p:spPr>
        <p:txBody>
          <a:bodyPr>
            <a:normAutofit/>
          </a:bodyPr>
          <a:lstStyle/>
          <a:p>
            <a:r>
              <a:rPr lang="en-US" sz="3200" b="1" dirty="0">
                <a:solidFill>
                  <a:schemeClr val="tx1">
                    <a:lumMod val="65000"/>
                    <a:lumOff val="35000"/>
                  </a:schemeClr>
                </a:solidFill>
                <a:latin typeface="Century Gothic" panose="020B0502020202020204" pitchFamily="34" charset="0"/>
              </a:rPr>
              <a:t>Minimum Expectations for community engagement </a:t>
            </a:r>
            <a:endParaRPr lang="en-ZA" sz="6600" b="1" dirty="0">
              <a:solidFill>
                <a:schemeClr val="tx1">
                  <a:lumMod val="65000"/>
                  <a:lumOff val="35000"/>
                </a:schemeClr>
              </a:solidFill>
              <a:latin typeface="Century Gothic" panose="020B0502020202020204" pitchFamily="34" charset="0"/>
            </a:endParaRP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12" name="Content Placeholder 2">
            <a:extLst>
              <a:ext uri="{FF2B5EF4-FFF2-40B4-BE49-F238E27FC236}">
                <a16:creationId xmlns:a16="http://schemas.microsoft.com/office/drawing/2014/main" id="{44B4A7BF-53FA-F158-414C-DA04550B0209}"/>
              </a:ext>
            </a:extLst>
          </p:cNvPr>
          <p:cNvSpPr txBox="1">
            <a:spLocks/>
          </p:cNvSpPr>
          <p:nvPr/>
        </p:nvSpPr>
        <p:spPr>
          <a:xfrm>
            <a:off x="10018622" y="5431066"/>
            <a:ext cx="1895929" cy="2649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chemeClr val="bg1"/>
                </a:solidFill>
                <a:latin typeface="Century Gothic" panose="020B0502020202020204" pitchFamily="34" charset="0"/>
              </a:rPr>
              <a:t>Click to download!</a:t>
            </a:r>
          </a:p>
        </p:txBody>
      </p:sp>
      <p:sp>
        <p:nvSpPr>
          <p:cNvPr id="3" name="Content Placeholder 3">
            <a:extLst>
              <a:ext uri="{FF2B5EF4-FFF2-40B4-BE49-F238E27FC236}">
                <a16:creationId xmlns:a16="http://schemas.microsoft.com/office/drawing/2014/main" id="{90201931-26AE-2DA7-CE07-F5BCE87303E8}"/>
              </a:ext>
            </a:extLst>
          </p:cNvPr>
          <p:cNvSpPr txBox="1">
            <a:spLocks/>
          </p:cNvSpPr>
          <p:nvPr/>
        </p:nvSpPr>
        <p:spPr>
          <a:xfrm>
            <a:off x="4680159" y="1695236"/>
            <a:ext cx="6040200" cy="527439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n-US" sz="1600" dirty="0">
                <a:solidFill>
                  <a:schemeClr val="tx1">
                    <a:lumMod val="65000"/>
                    <a:lumOff val="35000"/>
                  </a:schemeClr>
                </a:solidFill>
              </a:rPr>
              <a:t>The minimum expectations for community engagement across            the full grant cycle are: </a:t>
            </a:r>
          </a:p>
          <a:p>
            <a:pPr marL="285750" indent="-285750">
              <a:lnSpc>
                <a:spcPct val="100000"/>
              </a:lnSpc>
              <a:spcBef>
                <a:spcPts val="0"/>
              </a:spcBef>
              <a:defRPr/>
            </a:pPr>
            <a:endParaRPr lang="en-US" sz="1600" dirty="0">
              <a:solidFill>
                <a:srgbClr val="404040">
                  <a:lumMod val="50000"/>
                </a:srgbClr>
              </a:solidFill>
            </a:endParaRPr>
          </a:p>
          <a:p>
            <a:pPr marL="524850" lvl="2" indent="-342900">
              <a:spcBef>
                <a:spcPts val="0"/>
              </a:spcBef>
              <a:buFont typeface="+mj-lt"/>
              <a:buAutoNum type="arabicPeriod"/>
            </a:pPr>
            <a:r>
              <a:rPr lang="en-US" sz="1600" b="1" dirty="0">
                <a:solidFill>
                  <a:schemeClr val="accent2"/>
                </a:solidFill>
                <a:ea typeface="Times New Roman" panose="02020603050405020304" pitchFamily="18" charset="0"/>
              </a:rPr>
              <a:t>Funding Request and Allocation Letter:  </a:t>
            </a:r>
            <a:r>
              <a:rPr lang="en-US" sz="1600" dirty="0">
                <a:solidFill>
                  <a:schemeClr val="tx1">
                    <a:lumMod val="65000"/>
                    <a:lumOff val="35000"/>
                  </a:schemeClr>
                </a:solidFill>
                <a:ea typeface="Times New Roman" panose="02020603050405020304" pitchFamily="18" charset="0"/>
              </a:rPr>
              <a:t>A transparent and inclusive consultation process with populations most impacted by the three diseases during funding request leading to the development of an “Annex of Funding Priorities of Civil Society and Communities Most Affected by HIV, TB and Malaria</a:t>
            </a:r>
            <a:r>
              <a:rPr lang="en-US" sz="1600" dirty="0">
                <a:ea typeface="Times New Roman" panose="02020603050405020304" pitchFamily="18" charset="0"/>
              </a:rPr>
              <a:t>”</a:t>
            </a:r>
          </a:p>
          <a:p>
            <a:pPr marL="524850" lvl="2" indent="-342900">
              <a:spcBef>
                <a:spcPts val="0"/>
              </a:spcBef>
              <a:buFont typeface="+mj-lt"/>
              <a:buAutoNum type="arabicPeriod"/>
            </a:pPr>
            <a:endParaRPr lang="en-US" sz="1600" dirty="0">
              <a:ea typeface="Times New Roman" panose="02020603050405020304" pitchFamily="18" charset="0"/>
            </a:endParaRPr>
          </a:p>
          <a:p>
            <a:pPr marL="524850" lvl="2" indent="-342900">
              <a:spcBef>
                <a:spcPts val="0"/>
              </a:spcBef>
              <a:buFont typeface="+mj-lt"/>
              <a:buAutoNum type="arabicPeriod"/>
            </a:pPr>
            <a:r>
              <a:rPr lang="en-US" sz="1600" b="1" dirty="0">
                <a:solidFill>
                  <a:schemeClr val="accent2"/>
                </a:solidFill>
                <a:ea typeface="Times New Roman" panose="02020603050405020304" pitchFamily="18" charset="0"/>
              </a:rPr>
              <a:t>Grant Making: </a:t>
            </a:r>
            <a:r>
              <a:rPr lang="en-US" sz="1600" dirty="0">
                <a:solidFill>
                  <a:schemeClr val="tx1">
                    <a:lumMod val="65000"/>
                    <a:lumOff val="35000"/>
                  </a:schemeClr>
                </a:solidFill>
                <a:ea typeface="Times New Roman" panose="02020603050405020304" pitchFamily="18" charset="0"/>
              </a:rPr>
              <a:t>Community and civil society representatives on the CCM have timely access to information on status of grant negotiations and changes to the grant to support their involvement in oversight </a:t>
            </a:r>
          </a:p>
          <a:p>
            <a:pPr marL="524850" lvl="2" indent="-342900">
              <a:spcBef>
                <a:spcPts val="0"/>
              </a:spcBef>
              <a:buFont typeface="+mj-lt"/>
              <a:buAutoNum type="arabicPeriod"/>
            </a:pPr>
            <a:endParaRPr lang="en-US" sz="1600" dirty="0">
              <a:ea typeface="Times New Roman" panose="02020603050405020304" pitchFamily="18" charset="0"/>
            </a:endParaRPr>
          </a:p>
          <a:p>
            <a:pPr marL="524850" lvl="2" indent="-342900">
              <a:spcBef>
                <a:spcPts val="0"/>
              </a:spcBef>
              <a:buFont typeface="+mj-lt"/>
              <a:buAutoNum type="arabicPeriod"/>
            </a:pPr>
            <a:r>
              <a:rPr lang="en-US" sz="1600" b="1" dirty="0">
                <a:solidFill>
                  <a:schemeClr val="accent2"/>
                </a:solidFill>
              </a:rPr>
              <a:t>Grant Implementation: </a:t>
            </a:r>
            <a:r>
              <a:rPr lang="en-US" sz="1600" dirty="0">
                <a:solidFill>
                  <a:schemeClr val="tx1">
                    <a:lumMod val="65000"/>
                    <a:lumOff val="35000"/>
                  </a:schemeClr>
                </a:solidFill>
                <a:ea typeface="Times New Roman" panose="02020603050405020304" pitchFamily="18" charset="0"/>
              </a:rPr>
              <a:t>Community and civil society representatives on the CCM have timely access to information on program implementation </a:t>
            </a:r>
            <a:endParaRPr lang="en-US" sz="1600" dirty="0">
              <a:solidFill>
                <a:schemeClr val="tx1">
                  <a:lumMod val="65000"/>
                  <a:lumOff val="35000"/>
                </a:schemeClr>
              </a:solidFill>
            </a:endParaRPr>
          </a:p>
        </p:txBody>
      </p:sp>
    </p:spTree>
    <p:extLst>
      <p:ext uri="{BB962C8B-B14F-4D97-AF65-F5344CB8AC3E}">
        <p14:creationId xmlns:p14="http://schemas.microsoft.com/office/powerpoint/2010/main" val="4198088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5EAAD9-D080-146A-A371-A41E68728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sp>
        <p:nvSpPr>
          <p:cNvPr id="6" name="Rectangle 5">
            <a:extLst>
              <a:ext uri="{FF2B5EF4-FFF2-40B4-BE49-F238E27FC236}">
                <a16:creationId xmlns:a16="http://schemas.microsoft.com/office/drawing/2014/main" id="{D3F0AEB2-E738-0C52-E0BB-932D253F10AD}"/>
              </a:ext>
            </a:extLst>
          </p:cNvPr>
          <p:cNvSpPr/>
          <p:nvPr/>
        </p:nvSpPr>
        <p:spPr>
          <a:xfrm>
            <a:off x="-1" y="1338470"/>
            <a:ext cx="8441635" cy="37768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6EA0A61A-B889-8062-8377-138007142510}"/>
              </a:ext>
            </a:extLst>
          </p:cNvPr>
          <p:cNvSpPr txBox="1"/>
          <p:nvPr/>
        </p:nvSpPr>
        <p:spPr>
          <a:xfrm>
            <a:off x="965200" y="2349742"/>
            <a:ext cx="6261100" cy="584775"/>
          </a:xfrm>
          <a:prstGeom prst="rect">
            <a:avLst/>
          </a:prstGeom>
          <a:noFill/>
        </p:spPr>
        <p:txBody>
          <a:bodyPr wrap="square">
            <a:spAutoFit/>
          </a:bodyPr>
          <a:lstStyle/>
          <a:p>
            <a:pPr marL="502920" lvl="1" indent="0">
              <a:buClr>
                <a:srgbClr val="FF0000"/>
              </a:buClr>
              <a:buNone/>
            </a:pPr>
            <a:r>
              <a:rPr lang="en-US" sz="3200" b="1" dirty="0">
                <a:solidFill>
                  <a:schemeClr val="bg1"/>
                </a:solidFill>
                <a:latin typeface="Century Gothic" panose="020B0502020202020204" pitchFamily="34" charset="0"/>
              </a:rPr>
              <a:t>IV. Gender Equality</a:t>
            </a:r>
          </a:p>
        </p:txBody>
      </p:sp>
      <p:sp>
        <p:nvSpPr>
          <p:cNvPr id="4" name="TextBox 3">
            <a:extLst>
              <a:ext uri="{FF2B5EF4-FFF2-40B4-BE49-F238E27FC236}">
                <a16:creationId xmlns:a16="http://schemas.microsoft.com/office/drawing/2014/main" id="{2B3B2808-8041-02A6-B356-930FD2CA9B24}"/>
              </a:ext>
            </a:extLst>
          </p:cNvPr>
          <p:cNvSpPr txBox="1"/>
          <p:nvPr/>
        </p:nvSpPr>
        <p:spPr>
          <a:xfrm>
            <a:off x="965200" y="3508044"/>
            <a:ext cx="6096000" cy="369332"/>
          </a:xfrm>
          <a:prstGeom prst="rect">
            <a:avLst/>
          </a:prstGeom>
          <a:noFill/>
        </p:spPr>
        <p:txBody>
          <a:bodyPr wrap="square">
            <a:spAutoFit/>
          </a:bodyPr>
          <a:lstStyle/>
          <a:p>
            <a:pPr marL="502920" lvl="1" indent="0">
              <a:buClr>
                <a:srgbClr val="FF0000"/>
              </a:buClr>
              <a:buNone/>
            </a:pPr>
            <a:r>
              <a:rPr lang="en-GB" sz="1800" b="1" dirty="0">
                <a:solidFill>
                  <a:schemeClr val="bg1"/>
                </a:solidFill>
                <a:latin typeface="Century Gothic" panose="020B0502020202020204" pitchFamily="34" charset="0"/>
              </a:rPr>
              <a:t>A. </a:t>
            </a:r>
            <a:r>
              <a:rPr lang="en-GB" b="1" dirty="0">
                <a:solidFill>
                  <a:schemeClr val="bg1"/>
                </a:solidFill>
                <a:latin typeface="Century Gothic" panose="020B0502020202020204" pitchFamily="34" charset="0"/>
              </a:rPr>
              <a:t>The Global Fund strategy</a:t>
            </a:r>
            <a:endParaRPr lang="en-GB" sz="1800" b="1" dirty="0">
              <a:solidFill>
                <a:schemeClr val="bg1"/>
              </a:solidFill>
              <a:latin typeface="Century Gothic" panose="020B0502020202020204" pitchFamily="34" charset="0"/>
            </a:endParaRPr>
          </a:p>
        </p:txBody>
      </p:sp>
      <p:pic>
        <p:nvPicPr>
          <p:cNvPr id="8" name="Picture 7">
            <a:extLst>
              <a:ext uri="{FF2B5EF4-FFF2-40B4-BE49-F238E27FC236}">
                <a16:creationId xmlns:a16="http://schemas.microsoft.com/office/drawing/2014/main" id="{F9D28DD4-518C-2A83-CCA8-6061DA5C64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9" name="Rectangle 8">
            <a:extLst>
              <a:ext uri="{FF2B5EF4-FFF2-40B4-BE49-F238E27FC236}">
                <a16:creationId xmlns:a16="http://schemas.microsoft.com/office/drawing/2014/main" id="{C776670B-9095-1359-CFC0-632E355B49E0}"/>
              </a:ext>
            </a:extLst>
          </p:cNvPr>
          <p:cNvSpPr/>
          <p:nvPr/>
        </p:nvSpPr>
        <p:spPr>
          <a:xfrm>
            <a:off x="0" y="1186070"/>
            <a:ext cx="8441635" cy="152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588369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37108DE-606A-71EF-35C3-73026F645844}"/>
              </a:ext>
            </a:extLst>
          </p:cNvPr>
          <p:cNvSpPr txBox="1">
            <a:spLocks/>
          </p:cNvSpPr>
          <p:nvPr/>
        </p:nvSpPr>
        <p:spPr>
          <a:xfrm>
            <a:off x="332729" y="290214"/>
            <a:ext cx="9172575" cy="4699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defRPr/>
            </a:pPr>
            <a:r>
              <a:rPr kumimoji="0" lang="en-US" sz="2000" b="1" i="0"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rPr>
              <a:t>Gender </a:t>
            </a:r>
            <a:r>
              <a:rPr lang="en-US" sz="2000" b="1" dirty="0">
                <a:solidFill>
                  <a:schemeClr val="tx1">
                    <a:lumMod val="65000"/>
                    <a:lumOff val="35000"/>
                  </a:schemeClr>
                </a:solidFill>
                <a:latin typeface="Century Gothic" panose="020B0502020202020204" pitchFamily="34" charset="0"/>
              </a:rPr>
              <a:t>equality - Action from the Global Fund</a:t>
            </a:r>
          </a:p>
        </p:txBody>
      </p:sp>
      <p:cxnSp>
        <p:nvCxnSpPr>
          <p:cNvPr id="4" name="Straight Connector 3">
            <a:extLst>
              <a:ext uri="{FF2B5EF4-FFF2-40B4-BE49-F238E27FC236}">
                <a16:creationId xmlns:a16="http://schemas.microsoft.com/office/drawing/2014/main" id="{A0A6CBCA-6325-FAD2-24C6-F6EA53FE21D3}"/>
              </a:ext>
            </a:extLst>
          </p:cNvPr>
          <p:cNvCxnSpPr>
            <a:cxnSpLocks/>
            <a:stCxn id="9" idx="2"/>
          </p:cNvCxnSpPr>
          <p:nvPr/>
        </p:nvCxnSpPr>
        <p:spPr>
          <a:xfrm>
            <a:off x="1005728" y="4051704"/>
            <a:ext cx="0" cy="182008"/>
          </a:xfrm>
          <a:prstGeom prst="line">
            <a:avLst/>
          </a:prstGeom>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D83DDCBA-5682-DCA3-DF88-C061F7F98DAD}"/>
              </a:ext>
            </a:extLst>
          </p:cNvPr>
          <p:cNvSpPr txBox="1"/>
          <p:nvPr/>
        </p:nvSpPr>
        <p:spPr>
          <a:xfrm>
            <a:off x="1996435" y="1189425"/>
            <a:ext cx="1447848" cy="2308324"/>
          </a:xfrm>
          <a:prstGeom prst="rect">
            <a:avLst/>
          </a:prstGeom>
          <a:noFill/>
          <a:ln w="28575">
            <a:solidFill>
              <a:schemeClr val="accent4"/>
            </a:solidFill>
          </a:ln>
        </p:spPr>
        <p:txBody>
          <a:bodyPr wrap="square" rtlCol="0">
            <a:spAutoFit/>
          </a:bodyPr>
          <a:lstStyle/>
          <a:p>
            <a:pPr algn="ctr">
              <a:defRPr/>
            </a:pPr>
            <a:r>
              <a:rPr kumimoji="0" lang="en-US" sz="1200" b="1" i="0" u="none" strike="noStrike" kern="1200" cap="none" spc="0" normalizeH="0" baseline="0" noProof="0" dirty="0">
                <a:ln>
                  <a:noFill/>
                </a:ln>
                <a:solidFill>
                  <a:schemeClr val="tx1">
                    <a:lumMod val="65000"/>
                    <a:lumOff val="35000"/>
                  </a:schemeClr>
                </a:solidFill>
                <a:effectLst/>
                <a:uLnTx/>
                <a:uFillTx/>
                <a:ea typeface="+mn-ea"/>
                <a:cs typeface="+mn-cs"/>
              </a:rPr>
              <a:t>NEW gender assessment tools: </a:t>
            </a:r>
            <a:r>
              <a:rPr lang="en-US" sz="1200" dirty="0">
                <a:solidFill>
                  <a:schemeClr val="tx1">
                    <a:lumMod val="65000"/>
                    <a:lumOff val="35000"/>
                  </a:schemeClr>
                </a:solidFill>
              </a:rPr>
              <a:t>applicants provided examples of tools to help complete and use gender assessments. Gender assessments will be submitted alongside funding request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8" name="TextBox 7">
            <a:extLst>
              <a:ext uri="{FF2B5EF4-FFF2-40B4-BE49-F238E27FC236}">
                <a16:creationId xmlns:a16="http://schemas.microsoft.com/office/drawing/2014/main" id="{CB1C9000-3255-C4AF-B173-5E16791C3E9C}"/>
              </a:ext>
            </a:extLst>
          </p:cNvPr>
          <p:cNvSpPr txBox="1"/>
          <p:nvPr/>
        </p:nvSpPr>
        <p:spPr>
          <a:xfrm>
            <a:off x="3650666" y="1189382"/>
            <a:ext cx="1645413" cy="1569660"/>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lumMod val="65000"/>
                    <a:lumOff val="35000"/>
                  </a:schemeClr>
                </a:solidFill>
                <a:effectLst/>
                <a:uLnTx/>
                <a:uFillTx/>
                <a:ea typeface="+mn-ea"/>
                <a:cs typeface="+mn-cs"/>
              </a:rPr>
              <a:t>NEW</a:t>
            </a:r>
            <a:r>
              <a:rPr kumimoji="0" lang="en-US" sz="1200" b="0" i="0" u="none" strike="noStrike" kern="1200" cap="none" spc="0" normalizeH="0" baseline="0" noProof="0" dirty="0">
                <a:ln>
                  <a:noFill/>
                </a:ln>
                <a:solidFill>
                  <a:schemeClr val="tx1">
                    <a:lumMod val="65000"/>
                    <a:lumOff val="35000"/>
                  </a:schemeClr>
                </a:solidFill>
                <a:effectLst/>
                <a:uLnTx/>
                <a:uFillTx/>
                <a:ea typeface="+mn-ea"/>
                <a:cs typeface="+mn-cs"/>
              </a:rPr>
              <a:t> </a:t>
            </a:r>
            <a:r>
              <a:rPr kumimoji="0" lang="en-US" sz="1200" b="1" i="0" u="none" strike="noStrike" kern="1200" cap="none" spc="0" normalizeH="0" baseline="0" noProof="0" dirty="0">
                <a:ln>
                  <a:noFill/>
                </a:ln>
                <a:solidFill>
                  <a:schemeClr val="tx1">
                    <a:lumMod val="65000"/>
                    <a:lumOff val="35000"/>
                  </a:schemeClr>
                </a:solidFill>
                <a:effectLst/>
                <a:uLnTx/>
                <a:uFillTx/>
                <a:ea typeface="+mn-ea"/>
                <a:cs typeface="+mn-cs"/>
              </a:rPr>
              <a:t>Gender Equality Marker</a:t>
            </a:r>
            <a:r>
              <a:rPr lang="en-US" sz="1200" dirty="0">
                <a:solidFill>
                  <a:schemeClr val="tx1">
                    <a:lumMod val="65000"/>
                    <a:lumOff val="35000"/>
                  </a:schemeClr>
                </a:solidFill>
              </a:rPr>
              <a:t>. All funding requests scored against gender-equality criteria relating to program design, implementation and evaluation </a:t>
            </a:r>
            <a:endParaRPr kumimoji="0" lang="en-US" sz="1200" b="0" i="0" u="none" strike="noStrike" kern="1200" cap="none" spc="0" normalizeH="0" baseline="0" noProof="0" dirty="0">
              <a:ln>
                <a:noFill/>
              </a:ln>
              <a:solidFill>
                <a:schemeClr val="tx1">
                  <a:lumMod val="65000"/>
                  <a:lumOff val="35000"/>
                </a:schemeClr>
              </a:solidFill>
              <a:effectLst/>
              <a:uLnTx/>
              <a:uFillTx/>
              <a:ea typeface="+mn-ea"/>
              <a:cs typeface="+mn-cs"/>
            </a:endParaRPr>
          </a:p>
        </p:txBody>
      </p:sp>
      <p:sp>
        <p:nvSpPr>
          <p:cNvPr id="9" name="TextBox 8">
            <a:extLst>
              <a:ext uri="{FF2B5EF4-FFF2-40B4-BE49-F238E27FC236}">
                <a16:creationId xmlns:a16="http://schemas.microsoft.com/office/drawing/2014/main" id="{03680D9E-F4CA-E260-AD05-1FD24046EDA1}"/>
              </a:ext>
            </a:extLst>
          </p:cNvPr>
          <p:cNvSpPr txBox="1"/>
          <p:nvPr/>
        </p:nvSpPr>
        <p:spPr>
          <a:xfrm>
            <a:off x="229056" y="1189382"/>
            <a:ext cx="1553344" cy="2862322"/>
          </a:xfrm>
          <a:prstGeom prst="rect">
            <a:avLst/>
          </a:prstGeom>
          <a:solidFill>
            <a:schemeClr val="bg1"/>
          </a:solidFill>
          <a:ln w="28575">
            <a:solidFill>
              <a:schemeClr val="accent4"/>
            </a:solidFill>
          </a:ln>
        </p:spPr>
        <p:txBody>
          <a:bodyPr wrap="square" rtlCol="0">
            <a:spAutoFit/>
          </a:bodyPr>
          <a:lstStyle/>
          <a:p>
            <a:pPr algn="ctr">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STRENGTHENED funding request requirements: </a:t>
            </a:r>
            <a:r>
              <a:rPr kumimoji="0" lang="en-US" sz="1200" i="0" strike="noStrike" kern="1200" cap="none" spc="0" normalizeH="0" baseline="0" noProof="0" dirty="0">
                <a:ln>
                  <a:noFill/>
                </a:ln>
                <a:solidFill>
                  <a:schemeClr val="tx1">
                    <a:lumMod val="65000"/>
                    <a:lumOff val="35000"/>
                  </a:schemeClr>
                </a:solidFill>
                <a:effectLst/>
                <a:uLnTx/>
                <a:uFillTx/>
                <a:ea typeface="+mn-ea"/>
                <a:cs typeface="+mn-cs"/>
              </a:rPr>
              <a:t>applicants</a:t>
            </a:r>
            <a:r>
              <a:rPr lang="en-US" sz="1200" dirty="0">
                <a:solidFill>
                  <a:schemeClr val="tx1">
                    <a:lumMod val="65000"/>
                    <a:lumOff val="35000"/>
                  </a:schemeClr>
                </a:solidFill>
              </a:rPr>
              <a:t> required to demonstrate in greater detail how they have identified gender-related barriers, why they exist, how they impact on health outcomes, and how they are addressed in the funding request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 name="Arrow: Chevron 9">
            <a:extLst>
              <a:ext uri="{FF2B5EF4-FFF2-40B4-BE49-F238E27FC236}">
                <a16:creationId xmlns:a16="http://schemas.microsoft.com/office/drawing/2014/main" id="{2089B1C4-2C28-2D5E-B367-E6AEA30475CE}"/>
              </a:ext>
            </a:extLst>
          </p:cNvPr>
          <p:cNvSpPr/>
          <p:nvPr/>
        </p:nvSpPr>
        <p:spPr>
          <a:xfrm>
            <a:off x="7898722" y="4425542"/>
            <a:ext cx="4087152" cy="282339"/>
          </a:xfrm>
          <a:prstGeom prst="chevron">
            <a:avLst>
              <a:gd name="adj" fmla="val 46728"/>
            </a:avLst>
          </a:prstGeom>
          <a:solidFill>
            <a:srgbClr val="CC00FF"/>
          </a:solidFill>
          <a:ln>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Black"/>
                <a:ea typeface="+mn-ea"/>
                <a:cs typeface="+mn-cs"/>
              </a:rPr>
              <a:t>Grant implementation</a:t>
            </a:r>
          </a:p>
        </p:txBody>
      </p:sp>
      <p:grpSp>
        <p:nvGrpSpPr>
          <p:cNvPr id="12" name="Group 11">
            <a:extLst>
              <a:ext uri="{FF2B5EF4-FFF2-40B4-BE49-F238E27FC236}">
                <a16:creationId xmlns:a16="http://schemas.microsoft.com/office/drawing/2014/main" id="{95B3A332-CF53-A87F-2D45-2DF804B63D85}"/>
              </a:ext>
            </a:extLst>
          </p:cNvPr>
          <p:cNvGrpSpPr/>
          <p:nvPr/>
        </p:nvGrpSpPr>
        <p:grpSpPr>
          <a:xfrm>
            <a:off x="363076" y="4146252"/>
            <a:ext cx="11324145" cy="561629"/>
            <a:chOff x="347337" y="5428967"/>
            <a:chExt cx="11324145" cy="561629"/>
          </a:xfrm>
        </p:grpSpPr>
        <p:cxnSp>
          <p:nvCxnSpPr>
            <p:cNvPr id="13" name="Straight Connector 12">
              <a:extLst>
                <a:ext uri="{FF2B5EF4-FFF2-40B4-BE49-F238E27FC236}">
                  <a16:creationId xmlns:a16="http://schemas.microsoft.com/office/drawing/2014/main" id="{EEF43F58-DA1C-B4AE-3A96-5AC2BCE7B8B2}"/>
                </a:ext>
              </a:extLst>
            </p:cNvPr>
            <p:cNvCxnSpPr>
              <a:cxnSpLocks/>
            </p:cNvCxnSpPr>
            <p:nvPr/>
          </p:nvCxnSpPr>
          <p:spPr>
            <a:xfrm>
              <a:off x="347337" y="5556411"/>
              <a:ext cx="11324145" cy="266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Arrow: Pentagon 13">
              <a:extLst>
                <a:ext uri="{FF2B5EF4-FFF2-40B4-BE49-F238E27FC236}">
                  <a16:creationId xmlns:a16="http://schemas.microsoft.com/office/drawing/2014/main" id="{478FEE97-3658-5E5E-7C3F-AFC1D1472346}"/>
                </a:ext>
              </a:extLst>
            </p:cNvPr>
            <p:cNvSpPr/>
            <p:nvPr/>
          </p:nvSpPr>
          <p:spPr>
            <a:xfrm>
              <a:off x="347337" y="5708257"/>
              <a:ext cx="5585008" cy="282339"/>
            </a:xfrm>
            <a:prstGeom prst="homePlat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Black"/>
                  <a:ea typeface="+mn-ea"/>
                  <a:cs typeface="+mn-cs"/>
                </a:rPr>
                <a:t>	Funding Request</a:t>
              </a:r>
            </a:p>
          </p:txBody>
        </p:sp>
        <p:sp>
          <p:nvSpPr>
            <p:cNvPr id="15" name="Arrow: Chevron 14">
              <a:extLst>
                <a:ext uri="{FF2B5EF4-FFF2-40B4-BE49-F238E27FC236}">
                  <a16:creationId xmlns:a16="http://schemas.microsoft.com/office/drawing/2014/main" id="{DDF3F05B-1C63-CE37-EF4F-4A463A2B9518}"/>
                </a:ext>
              </a:extLst>
            </p:cNvPr>
            <p:cNvSpPr/>
            <p:nvPr/>
          </p:nvSpPr>
          <p:spPr>
            <a:xfrm>
              <a:off x="5836161" y="5708257"/>
              <a:ext cx="2127023" cy="282339"/>
            </a:xfrm>
            <a:prstGeom prst="chevron">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Black"/>
                  <a:ea typeface="+mn-ea"/>
                  <a:cs typeface="+mn-cs"/>
                </a:rPr>
                <a:t>Grant-making</a:t>
              </a:r>
            </a:p>
          </p:txBody>
        </p:sp>
        <p:sp>
          <p:nvSpPr>
            <p:cNvPr id="16" name="Oval 15">
              <a:extLst>
                <a:ext uri="{FF2B5EF4-FFF2-40B4-BE49-F238E27FC236}">
                  <a16:creationId xmlns:a16="http://schemas.microsoft.com/office/drawing/2014/main" id="{FDF346AC-C05D-C6FD-A1F3-9E56F41A7DFD}"/>
                </a:ext>
              </a:extLst>
            </p:cNvPr>
            <p:cNvSpPr/>
            <p:nvPr/>
          </p:nvSpPr>
          <p:spPr>
            <a:xfrm>
              <a:off x="893536" y="5428967"/>
              <a:ext cx="192905" cy="2078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17" name="TextBox 16">
            <a:extLst>
              <a:ext uri="{FF2B5EF4-FFF2-40B4-BE49-F238E27FC236}">
                <a16:creationId xmlns:a16="http://schemas.microsoft.com/office/drawing/2014/main" id="{EBEBF55F-5758-4DF7-B397-BCBA96118313}"/>
              </a:ext>
            </a:extLst>
          </p:cNvPr>
          <p:cNvSpPr txBox="1"/>
          <p:nvPr/>
        </p:nvSpPr>
        <p:spPr>
          <a:xfrm>
            <a:off x="10836521" y="1193545"/>
            <a:ext cx="1180617" cy="1015663"/>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NEW: </a:t>
            </a:r>
            <a:r>
              <a:rPr kumimoji="0" lang="en-US" sz="1200" b="0" i="0" strike="noStrike" kern="1200" cap="none" spc="0" normalizeH="0" baseline="0" noProof="0" dirty="0">
                <a:ln>
                  <a:noFill/>
                </a:ln>
                <a:solidFill>
                  <a:schemeClr val="tx1">
                    <a:lumMod val="65000"/>
                    <a:lumOff val="35000"/>
                  </a:schemeClr>
                </a:solidFill>
                <a:effectLst/>
                <a:uLnTx/>
                <a:uFillTx/>
                <a:ea typeface="+mn-ea"/>
                <a:cs typeface="+mn-cs"/>
              </a:rPr>
              <a:t>two gender-equality KPIs for assurance and accountability</a:t>
            </a:r>
          </a:p>
        </p:txBody>
      </p:sp>
      <p:sp>
        <p:nvSpPr>
          <p:cNvPr id="18" name="TextBox 17">
            <a:extLst>
              <a:ext uri="{FF2B5EF4-FFF2-40B4-BE49-F238E27FC236}">
                <a16:creationId xmlns:a16="http://schemas.microsoft.com/office/drawing/2014/main" id="{725D73CB-F7BB-3DE3-B177-ED4A39D77DCB}"/>
              </a:ext>
            </a:extLst>
          </p:cNvPr>
          <p:cNvSpPr txBox="1"/>
          <p:nvPr/>
        </p:nvSpPr>
        <p:spPr>
          <a:xfrm>
            <a:off x="7961935" y="1205459"/>
            <a:ext cx="1447843" cy="1384995"/>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STRENGTHENED</a:t>
            </a:r>
            <a:r>
              <a:rPr lang="en-US" sz="1200" dirty="0">
                <a:solidFill>
                  <a:schemeClr val="tx1">
                    <a:lumMod val="65000"/>
                    <a:lumOff val="35000"/>
                  </a:schemeClr>
                </a:solidFill>
              </a:rPr>
              <a:t> </a:t>
            </a:r>
            <a:r>
              <a:rPr lang="en-US" sz="1200" b="1" dirty="0">
                <a:solidFill>
                  <a:schemeClr val="tx1">
                    <a:lumMod val="65000"/>
                    <a:lumOff val="35000"/>
                  </a:schemeClr>
                </a:solidFill>
              </a:rPr>
              <a:t>gender risk management: </a:t>
            </a:r>
            <a:r>
              <a:rPr lang="en-US" sz="1200" dirty="0">
                <a:solidFill>
                  <a:schemeClr val="tx1">
                    <a:lumMod val="65000"/>
                    <a:lumOff val="35000"/>
                  </a:schemeClr>
                </a:solidFill>
              </a:rPr>
              <a:t>more comprehensive definitions, root causes and capacity assessment tool</a:t>
            </a:r>
            <a:endParaRPr kumimoji="0" lang="en-US" sz="1200" i="0" strike="noStrike" kern="1200" cap="none" spc="0" normalizeH="0" baseline="0" noProof="0" dirty="0">
              <a:ln>
                <a:noFill/>
              </a:ln>
              <a:solidFill>
                <a:schemeClr val="tx1">
                  <a:lumMod val="65000"/>
                  <a:lumOff val="35000"/>
                </a:schemeClr>
              </a:solidFill>
              <a:effectLst/>
              <a:uLnTx/>
              <a:uFillTx/>
              <a:ea typeface="+mn-ea"/>
              <a:cs typeface="+mn-cs"/>
            </a:endParaRPr>
          </a:p>
        </p:txBody>
      </p:sp>
      <p:sp>
        <p:nvSpPr>
          <p:cNvPr id="19" name="TextBox 18">
            <a:extLst>
              <a:ext uri="{FF2B5EF4-FFF2-40B4-BE49-F238E27FC236}">
                <a16:creationId xmlns:a16="http://schemas.microsoft.com/office/drawing/2014/main" id="{44BDA7A8-D882-5E17-4938-AD49DDC91C78}"/>
              </a:ext>
            </a:extLst>
          </p:cNvPr>
          <p:cNvSpPr txBox="1"/>
          <p:nvPr/>
        </p:nvSpPr>
        <p:spPr>
          <a:xfrm>
            <a:off x="6101736" y="1189382"/>
            <a:ext cx="1568751" cy="1938992"/>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STRENGTHENED community engagement</a:t>
            </a:r>
            <a:r>
              <a:rPr kumimoji="0" lang="en-US" sz="1200" i="0" strike="noStrike" kern="1200" cap="none" spc="0" normalizeH="0" baseline="0" noProof="0" dirty="0">
                <a:ln>
                  <a:noFill/>
                </a:ln>
                <a:solidFill>
                  <a:schemeClr val="tx1">
                    <a:lumMod val="65000"/>
                    <a:lumOff val="35000"/>
                  </a:schemeClr>
                </a:solidFill>
                <a:effectLst/>
                <a:uLnTx/>
                <a:uFillTx/>
                <a:ea typeface="+mn-ea"/>
                <a:cs typeface="+mn-cs"/>
              </a:rPr>
              <a:t>, including from women and gender-diverse communities</a:t>
            </a:r>
            <a:r>
              <a:rPr lang="en-US" sz="1200" dirty="0">
                <a:solidFill>
                  <a:schemeClr val="tx1">
                    <a:lumMod val="65000"/>
                    <a:lumOff val="35000"/>
                  </a:schemeClr>
                </a:solidFill>
              </a:rPr>
              <a:t>, through minimum expectations at three stages across grant lifecycle</a:t>
            </a:r>
            <a:endParaRPr kumimoji="0" lang="en-US" sz="1200" i="0" strike="noStrike" kern="1200" cap="none" spc="0" normalizeH="0" baseline="0" noProof="0" dirty="0">
              <a:ln>
                <a:noFill/>
              </a:ln>
              <a:solidFill>
                <a:schemeClr val="tx1">
                  <a:lumMod val="65000"/>
                  <a:lumOff val="35000"/>
                </a:schemeClr>
              </a:solidFill>
              <a:effectLst/>
              <a:uLnTx/>
              <a:uFillTx/>
              <a:ea typeface="+mn-ea"/>
              <a:cs typeface="+mn-cs"/>
            </a:endParaRPr>
          </a:p>
        </p:txBody>
      </p:sp>
      <p:sp>
        <p:nvSpPr>
          <p:cNvPr id="20" name="TextBox 19">
            <a:extLst>
              <a:ext uri="{FF2B5EF4-FFF2-40B4-BE49-F238E27FC236}">
                <a16:creationId xmlns:a16="http://schemas.microsoft.com/office/drawing/2014/main" id="{7637B402-7A8E-DFBE-C379-175C50E838EB}"/>
              </a:ext>
            </a:extLst>
          </p:cNvPr>
          <p:cNvSpPr txBox="1"/>
          <p:nvPr/>
        </p:nvSpPr>
        <p:spPr>
          <a:xfrm>
            <a:off x="10805256" y="5162626"/>
            <a:ext cx="1180617" cy="646331"/>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RETAINED: </a:t>
            </a:r>
            <a:r>
              <a:rPr kumimoji="0" lang="en-US" sz="1200" b="0" i="0" strike="noStrike" kern="1200" cap="none" spc="0" normalizeH="0" baseline="0" noProof="0" dirty="0">
                <a:ln>
                  <a:noFill/>
                </a:ln>
                <a:solidFill>
                  <a:schemeClr val="tx1">
                    <a:lumMod val="65000"/>
                    <a:lumOff val="35000"/>
                  </a:schemeClr>
                </a:solidFill>
                <a:effectLst/>
                <a:uLnTx/>
                <a:uFillTx/>
                <a:ea typeface="+mn-ea"/>
                <a:cs typeface="+mn-cs"/>
              </a:rPr>
              <a:t>KPI on data disaggregation</a:t>
            </a:r>
          </a:p>
        </p:txBody>
      </p:sp>
      <p:sp>
        <p:nvSpPr>
          <p:cNvPr id="21" name="TextBox 20">
            <a:extLst>
              <a:ext uri="{FF2B5EF4-FFF2-40B4-BE49-F238E27FC236}">
                <a16:creationId xmlns:a16="http://schemas.microsoft.com/office/drawing/2014/main" id="{76885BB8-792D-B57F-BB91-CE053FDB3726}"/>
              </a:ext>
            </a:extLst>
          </p:cNvPr>
          <p:cNvSpPr txBox="1"/>
          <p:nvPr/>
        </p:nvSpPr>
        <p:spPr>
          <a:xfrm>
            <a:off x="3677195" y="5160802"/>
            <a:ext cx="1324442" cy="830997"/>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RETAINED: </a:t>
            </a:r>
            <a:r>
              <a:rPr kumimoji="0" lang="en-US" sz="1200" b="0" i="0" strike="noStrike" kern="1200" cap="none" spc="0" normalizeH="0" baseline="0" noProof="0" dirty="0">
                <a:ln>
                  <a:noFill/>
                </a:ln>
                <a:solidFill>
                  <a:schemeClr val="tx1">
                    <a:lumMod val="65000"/>
                    <a:lumOff val="35000"/>
                  </a:schemeClr>
                </a:solidFill>
                <a:effectLst/>
                <a:uLnTx/>
                <a:uFillTx/>
                <a:ea typeface="+mn-ea"/>
                <a:cs typeface="+mn-cs"/>
              </a:rPr>
              <a:t>gender equality in TRP assessment criteria</a:t>
            </a:r>
          </a:p>
        </p:txBody>
      </p:sp>
      <p:sp>
        <p:nvSpPr>
          <p:cNvPr id="22" name="TextBox 21">
            <a:extLst>
              <a:ext uri="{FF2B5EF4-FFF2-40B4-BE49-F238E27FC236}">
                <a16:creationId xmlns:a16="http://schemas.microsoft.com/office/drawing/2014/main" id="{AD2F5108-EE10-7531-E930-0C89160767FE}"/>
              </a:ext>
            </a:extLst>
          </p:cNvPr>
          <p:cNvSpPr txBox="1"/>
          <p:nvPr/>
        </p:nvSpPr>
        <p:spPr>
          <a:xfrm>
            <a:off x="1997473" y="5152364"/>
            <a:ext cx="1357084" cy="830997"/>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RETAINED gender technical brief: </a:t>
            </a:r>
            <a:r>
              <a:rPr kumimoji="0" lang="en-US" sz="1200" i="0" strike="noStrike" kern="1200" cap="none" spc="0" normalizeH="0" baseline="0" noProof="0" dirty="0">
                <a:ln>
                  <a:noFill/>
                </a:ln>
                <a:solidFill>
                  <a:schemeClr val="tx1">
                    <a:lumMod val="65000"/>
                    <a:lumOff val="35000"/>
                  </a:schemeClr>
                </a:solidFill>
                <a:effectLst/>
                <a:uLnTx/>
                <a:uFillTx/>
                <a:ea typeface="+mn-ea"/>
                <a:cs typeface="+mn-cs"/>
              </a:rPr>
              <a:t>made more user-friendly</a:t>
            </a:r>
          </a:p>
        </p:txBody>
      </p:sp>
      <p:sp>
        <p:nvSpPr>
          <p:cNvPr id="23" name="TextBox 22">
            <a:extLst>
              <a:ext uri="{FF2B5EF4-FFF2-40B4-BE49-F238E27FC236}">
                <a16:creationId xmlns:a16="http://schemas.microsoft.com/office/drawing/2014/main" id="{C4F8FE79-C83C-0216-4C0A-FF04F5BEF214}"/>
              </a:ext>
            </a:extLst>
          </p:cNvPr>
          <p:cNvSpPr txBox="1"/>
          <p:nvPr/>
        </p:nvSpPr>
        <p:spPr>
          <a:xfrm>
            <a:off x="9263714" y="5152364"/>
            <a:ext cx="1437107" cy="830997"/>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RETAINED: </a:t>
            </a:r>
            <a:r>
              <a:rPr kumimoji="0" lang="en-US" sz="1200" b="0" i="0" strike="noStrike" kern="1200" cap="none" spc="0" normalizeH="0" baseline="0" noProof="0" dirty="0">
                <a:ln>
                  <a:noFill/>
                </a:ln>
                <a:solidFill>
                  <a:schemeClr val="tx1">
                    <a:lumMod val="65000"/>
                    <a:lumOff val="35000"/>
                  </a:schemeClr>
                </a:solidFill>
                <a:effectLst/>
                <a:uLnTx/>
                <a:uFillTx/>
                <a:ea typeface="+mn-ea"/>
                <a:cs typeface="+mn-cs"/>
              </a:rPr>
              <a:t>support uptake and use of community-based monitoring</a:t>
            </a:r>
          </a:p>
        </p:txBody>
      </p:sp>
      <p:sp>
        <p:nvSpPr>
          <p:cNvPr id="24" name="TextBox 23">
            <a:extLst>
              <a:ext uri="{FF2B5EF4-FFF2-40B4-BE49-F238E27FC236}">
                <a16:creationId xmlns:a16="http://schemas.microsoft.com/office/drawing/2014/main" id="{BE24628A-F8E4-310A-AAA5-E6C44C4DC216}"/>
              </a:ext>
            </a:extLst>
          </p:cNvPr>
          <p:cNvSpPr txBox="1"/>
          <p:nvPr/>
        </p:nvSpPr>
        <p:spPr>
          <a:xfrm>
            <a:off x="7670487" y="5163702"/>
            <a:ext cx="1437107" cy="1015663"/>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RETAINED: </a:t>
            </a:r>
            <a:r>
              <a:rPr lang="en-US" sz="1200" dirty="0">
                <a:solidFill>
                  <a:schemeClr val="tx1">
                    <a:lumMod val="65000"/>
                    <a:lumOff val="35000"/>
                  </a:schemeClr>
                </a:solidFill>
              </a:rPr>
              <a:t>provide/broker </a:t>
            </a:r>
            <a:r>
              <a:rPr kumimoji="0" lang="en-US" sz="1200" b="0" i="0" strike="noStrike" kern="1200" cap="none" spc="0" normalizeH="0" baseline="0" noProof="0" dirty="0">
                <a:ln>
                  <a:noFill/>
                </a:ln>
                <a:solidFill>
                  <a:schemeClr val="tx1">
                    <a:lumMod val="65000"/>
                    <a:lumOff val="35000"/>
                  </a:schemeClr>
                </a:solidFill>
                <a:effectLst/>
                <a:uLnTx/>
                <a:uFillTx/>
                <a:ea typeface="+mn-ea"/>
                <a:cs typeface="+mn-cs"/>
              </a:rPr>
              <a:t>quality TA, including through Strategic Initiatives</a:t>
            </a:r>
          </a:p>
        </p:txBody>
      </p:sp>
      <p:sp>
        <p:nvSpPr>
          <p:cNvPr id="25" name="TextBox 24">
            <a:extLst>
              <a:ext uri="{FF2B5EF4-FFF2-40B4-BE49-F238E27FC236}">
                <a16:creationId xmlns:a16="http://schemas.microsoft.com/office/drawing/2014/main" id="{645D8445-A725-86FF-D700-1642006969CD}"/>
              </a:ext>
            </a:extLst>
          </p:cNvPr>
          <p:cNvSpPr txBox="1"/>
          <p:nvPr/>
        </p:nvSpPr>
        <p:spPr>
          <a:xfrm>
            <a:off x="6077260" y="5136962"/>
            <a:ext cx="1437107" cy="1015663"/>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RETAINED: </a:t>
            </a:r>
            <a:r>
              <a:rPr kumimoji="0" lang="en-US" sz="1200" b="0" i="0" strike="noStrike" kern="1200" cap="none" spc="0" normalizeH="0" baseline="0" noProof="0" dirty="0">
                <a:ln>
                  <a:noFill/>
                </a:ln>
                <a:solidFill>
                  <a:schemeClr val="tx1">
                    <a:lumMod val="65000"/>
                    <a:lumOff val="35000"/>
                  </a:schemeClr>
                </a:solidFill>
                <a:effectLst/>
                <a:uLnTx/>
                <a:uFillTx/>
                <a:ea typeface="+mn-ea"/>
                <a:cs typeface="+mn-cs"/>
              </a:rPr>
              <a:t>Country support for implementation from CRG technical experts</a:t>
            </a:r>
          </a:p>
        </p:txBody>
      </p:sp>
      <p:sp>
        <p:nvSpPr>
          <p:cNvPr id="26" name="TextBox 25">
            <a:extLst>
              <a:ext uri="{FF2B5EF4-FFF2-40B4-BE49-F238E27FC236}">
                <a16:creationId xmlns:a16="http://schemas.microsoft.com/office/drawing/2014/main" id="{090D79DF-A0A5-2719-A2C8-0ED025A2A687}"/>
              </a:ext>
            </a:extLst>
          </p:cNvPr>
          <p:cNvSpPr txBox="1"/>
          <p:nvPr/>
        </p:nvSpPr>
        <p:spPr>
          <a:xfrm>
            <a:off x="9492758" y="1195260"/>
            <a:ext cx="1193929" cy="1754326"/>
          </a:xfrm>
          <a:prstGeom prst="rect">
            <a:avLst/>
          </a:prstGeom>
          <a:noFill/>
          <a:ln w="28575">
            <a:solidFill>
              <a:schemeClr val="accent4"/>
            </a:solidFill>
          </a:ln>
        </p:spPr>
        <p:txBody>
          <a:bodyPr wrap="square" rtlCol="0">
            <a:spAutoFit/>
          </a:bodyPr>
          <a:lstStyle/>
          <a:p>
            <a:pPr algn="ctr">
              <a:defRPr/>
            </a:pPr>
            <a:r>
              <a:rPr kumimoji="0" lang="en-US" sz="1200" b="1" i="0" u="none" strike="noStrike" kern="1200" cap="none" spc="0" normalizeH="0" baseline="0" noProof="0" dirty="0">
                <a:ln>
                  <a:noFill/>
                </a:ln>
                <a:solidFill>
                  <a:schemeClr val="tx1">
                    <a:lumMod val="65000"/>
                    <a:lumOff val="35000"/>
                  </a:schemeClr>
                </a:solidFill>
                <a:effectLst/>
                <a:uLnTx/>
                <a:uFillTx/>
                <a:ea typeface="+mn-ea"/>
                <a:cs typeface="+mn-cs"/>
              </a:rPr>
              <a:t>NEW</a:t>
            </a:r>
            <a:r>
              <a:rPr kumimoji="0" lang="en-US" sz="1200" b="0" i="0" u="none" strike="noStrike" kern="1200" cap="none" spc="0" normalizeH="0" baseline="0" noProof="0" dirty="0">
                <a:ln>
                  <a:noFill/>
                </a:ln>
                <a:solidFill>
                  <a:schemeClr val="tx1">
                    <a:lumMod val="65000"/>
                    <a:lumOff val="35000"/>
                  </a:schemeClr>
                </a:solidFill>
                <a:effectLst/>
                <a:uLnTx/>
                <a:uFillTx/>
                <a:ea typeface="+mn-ea"/>
                <a:cs typeface="+mn-cs"/>
              </a:rPr>
              <a:t> </a:t>
            </a:r>
            <a:r>
              <a:rPr kumimoji="0" lang="en-US" sz="1200" b="1" i="0" u="none" strike="noStrike" kern="1200" cap="none" spc="0" normalizeH="0" baseline="0" noProof="0" dirty="0">
                <a:ln>
                  <a:noFill/>
                </a:ln>
                <a:solidFill>
                  <a:schemeClr val="tx1">
                    <a:lumMod val="65000"/>
                    <a:lumOff val="35000"/>
                  </a:schemeClr>
                </a:solidFill>
                <a:effectLst/>
                <a:uLnTx/>
                <a:uFillTx/>
                <a:ea typeface="+mn-ea"/>
                <a:cs typeface="+mn-cs"/>
              </a:rPr>
              <a:t>mid year evaluation: </a:t>
            </a:r>
            <a:r>
              <a:rPr kumimoji="0" lang="en-US" sz="1200" i="0" u="none" strike="noStrike" kern="1200" cap="none" spc="0" normalizeH="0" baseline="0" noProof="0" dirty="0">
                <a:ln>
                  <a:noFill/>
                </a:ln>
                <a:solidFill>
                  <a:schemeClr val="tx1">
                    <a:lumMod val="65000"/>
                    <a:lumOff val="35000"/>
                  </a:schemeClr>
                </a:solidFill>
                <a:effectLst/>
                <a:uLnTx/>
                <a:uFillTx/>
                <a:ea typeface="+mn-ea"/>
                <a:cs typeface="+mn-cs"/>
              </a:rPr>
              <a:t>t</a:t>
            </a:r>
            <a:r>
              <a:rPr lang="en-US" sz="1200" dirty="0">
                <a:solidFill>
                  <a:schemeClr val="tx1">
                    <a:lumMod val="65000"/>
                    <a:lumOff val="35000"/>
                  </a:schemeClr>
                </a:solidFill>
              </a:rPr>
              <a:t>o assess how GF’s actions are translating into gender-responsive programming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ysClr val="windowText" lastClr="000000"/>
              </a:solidFill>
              <a:effectLst/>
              <a:uLnTx/>
              <a:uFillTx/>
              <a:ea typeface="+mn-ea"/>
              <a:cs typeface="+mn-cs"/>
            </a:endParaRPr>
          </a:p>
        </p:txBody>
      </p:sp>
      <p:cxnSp>
        <p:nvCxnSpPr>
          <p:cNvPr id="27" name="Straight Connector 26">
            <a:extLst>
              <a:ext uri="{FF2B5EF4-FFF2-40B4-BE49-F238E27FC236}">
                <a16:creationId xmlns:a16="http://schemas.microsoft.com/office/drawing/2014/main" id="{20C4EEF2-BE46-F888-BF1B-F90AD386AD1A}"/>
              </a:ext>
            </a:extLst>
          </p:cNvPr>
          <p:cNvCxnSpPr>
            <a:cxnSpLocks/>
            <a:stCxn id="7" idx="2"/>
          </p:cNvCxnSpPr>
          <p:nvPr/>
        </p:nvCxnSpPr>
        <p:spPr>
          <a:xfrm>
            <a:off x="2720359" y="3497749"/>
            <a:ext cx="0" cy="761308"/>
          </a:xfrm>
          <a:prstGeom prst="line">
            <a:avLst/>
          </a:prstGeom>
          <a:ln/>
        </p:spPr>
        <p:style>
          <a:lnRef idx="1">
            <a:schemeClr val="dk1"/>
          </a:lnRef>
          <a:fillRef idx="0">
            <a:schemeClr val="dk1"/>
          </a:fillRef>
          <a:effectRef idx="0">
            <a:schemeClr val="dk1"/>
          </a:effectRef>
          <a:fontRef idx="minor">
            <a:schemeClr val="tx1"/>
          </a:fontRef>
        </p:style>
      </p:cxnSp>
      <p:sp>
        <p:nvSpPr>
          <p:cNvPr id="28" name="Oval 27">
            <a:extLst>
              <a:ext uri="{FF2B5EF4-FFF2-40B4-BE49-F238E27FC236}">
                <a16:creationId xmlns:a16="http://schemas.microsoft.com/office/drawing/2014/main" id="{2B626EFD-0351-0CA7-EE62-88E0DA81D1BD}"/>
              </a:ext>
            </a:extLst>
          </p:cNvPr>
          <p:cNvSpPr/>
          <p:nvPr/>
        </p:nvSpPr>
        <p:spPr>
          <a:xfrm>
            <a:off x="4378590" y="4169293"/>
            <a:ext cx="192905" cy="2078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9" name="Oval 28">
            <a:extLst>
              <a:ext uri="{FF2B5EF4-FFF2-40B4-BE49-F238E27FC236}">
                <a16:creationId xmlns:a16="http://schemas.microsoft.com/office/drawing/2014/main" id="{82DABA16-AFFA-CE69-BA23-3C1733EED61D}"/>
              </a:ext>
            </a:extLst>
          </p:cNvPr>
          <p:cNvSpPr/>
          <p:nvPr/>
        </p:nvSpPr>
        <p:spPr>
          <a:xfrm>
            <a:off x="2623059" y="4155151"/>
            <a:ext cx="192905" cy="2078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30" name="Straight Connector 29">
            <a:extLst>
              <a:ext uri="{FF2B5EF4-FFF2-40B4-BE49-F238E27FC236}">
                <a16:creationId xmlns:a16="http://schemas.microsoft.com/office/drawing/2014/main" id="{EAA9B19B-16A9-5D1D-B3B0-37C01E517497}"/>
              </a:ext>
            </a:extLst>
          </p:cNvPr>
          <p:cNvCxnSpPr>
            <a:cxnSpLocks/>
            <a:stCxn id="8" idx="2"/>
            <a:endCxn id="28" idx="0"/>
          </p:cNvCxnSpPr>
          <p:nvPr/>
        </p:nvCxnSpPr>
        <p:spPr>
          <a:xfrm>
            <a:off x="4473373" y="2759042"/>
            <a:ext cx="1670" cy="1410251"/>
          </a:xfrm>
          <a:prstGeom prst="line">
            <a:avLst/>
          </a:prstGeom>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2FB98A3B-8D5B-D814-B904-D4E6CA7B9269}"/>
              </a:ext>
            </a:extLst>
          </p:cNvPr>
          <p:cNvSpPr txBox="1"/>
          <p:nvPr/>
        </p:nvSpPr>
        <p:spPr>
          <a:xfrm>
            <a:off x="349408" y="4873860"/>
            <a:ext cx="1486746" cy="1200329"/>
          </a:xfrm>
          <a:prstGeom prst="rect">
            <a:avLst/>
          </a:prstGeom>
          <a:noFill/>
          <a:ln w="28575">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schemeClr val="tx1">
                    <a:lumMod val="65000"/>
                    <a:lumOff val="35000"/>
                  </a:schemeClr>
                </a:solidFill>
                <a:effectLst/>
                <a:uLnTx/>
                <a:uFillTx/>
                <a:ea typeface="+mn-ea"/>
                <a:cs typeface="+mn-cs"/>
              </a:rPr>
              <a:t>RETAINED CCM requirements </a:t>
            </a:r>
            <a:r>
              <a:rPr kumimoji="0" lang="en-US" sz="1200" i="0" strike="noStrike" kern="1200" cap="none" spc="0" normalizeH="0" baseline="0" noProof="0" dirty="0">
                <a:ln>
                  <a:noFill/>
                </a:ln>
                <a:solidFill>
                  <a:schemeClr val="tx1">
                    <a:lumMod val="65000"/>
                    <a:lumOff val="35000"/>
                  </a:schemeClr>
                </a:solidFill>
                <a:effectLst/>
                <a:uLnTx/>
                <a:uFillTx/>
                <a:ea typeface="+mn-ea"/>
                <a:cs typeface="+mn-cs"/>
              </a:rPr>
              <a:t>on representation from women, girls and gender-diverse communities</a:t>
            </a:r>
          </a:p>
        </p:txBody>
      </p:sp>
      <p:sp>
        <p:nvSpPr>
          <p:cNvPr id="32" name="Oval 31">
            <a:extLst>
              <a:ext uri="{FF2B5EF4-FFF2-40B4-BE49-F238E27FC236}">
                <a16:creationId xmlns:a16="http://schemas.microsoft.com/office/drawing/2014/main" id="{AD85AA08-F4DF-1490-F66C-E8192ABDDF62}"/>
              </a:ext>
            </a:extLst>
          </p:cNvPr>
          <p:cNvSpPr/>
          <p:nvPr/>
        </p:nvSpPr>
        <p:spPr>
          <a:xfrm>
            <a:off x="11383255" y="4169293"/>
            <a:ext cx="192905" cy="2078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33" name="Straight Connector 32">
            <a:extLst>
              <a:ext uri="{FF2B5EF4-FFF2-40B4-BE49-F238E27FC236}">
                <a16:creationId xmlns:a16="http://schemas.microsoft.com/office/drawing/2014/main" id="{D4E8AC50-DD1F-1A43-4F17-5821BF13CF09}"/>
              </a:ext>
            </a:extLst>
          </p:cNvPr>
          <p:cNvCxnSpPr>
            <a:cxnSpLocks/>
            <a:stCxn id="19" idx="2"/>
            <a:endCxn id="34" idx="0"/>
          </p:cNvCxnSpPr>
          <p:nvPr/>
        </p:nvCxnSpPr>
        <p:spPr>
          <a:xfrm>
            <a:off x="6886112" y="3128374"/>
            <a:ext cx="16145" cy="1050186"/>
          </a:xfrm>
          <a:prstGeom prst="line">
            <a:avLst/>
          </a:prstGeom>
          <a:ln/>
        </p:spPr>
        <p:style>
          <a:lnRef idx="1">
            <a:schemeClr val="dk1"/>
          </a:lnRef>
          <a:fillRef idx="0">
            <a:schemeClr val="dk1"/>
          </a:fillRef>
          <a:effectRef idx="0">
            <a:schemeClr val="dk1"/>
          </a:effectRef>
          <a:fontRef idx="minor">
            <a:schemeClr val="tx1"/>
          </a:fontRef>
        </p:style>
      </p:cxnSp>
      <p:sp>
        <p:nvSpPr>
          <p:cNvPr id="34" name="Oval 33">
            <a:extLst>
              <a:ext uri="{FF2B5EF4-FFF2-40B4-BE49-F238E27FC236}">
                <a16:creationId xmlns:a16="http://schemas.microsoft.com/office/drawing/2014/main" id="{4D486CBE-6628-B6F2-6CE0-A0BF4C9E3DD1}"/>
              </a:ext>
            </a:extLst>
          </p:cNvPr>
          <p:cNvSpPr/>
          <p:nvPr/>
        </p:nvSpPr>
        <p:spPr>
          <a:xfrm>
            <a:off x="6805804" y="4178560"/>
            <a:ext cx="192905" cy="2078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35" name="Straight Connector 34">
            <a:extLst>
              <a:ext uri="{FF2B5EF4-FFF2-40B4-BE49-F238E27FC236}">
                <a16:creationId xmlns:a16="http://schemas.microsoft.com/office/drawing/2014/main" id="{150D385F-3FDA-EF83-9F3D-A0AB278025A5}"/>
              </a:ext>
            </a:extLst>
          </p:cNvPr>
          <p:cNvCxnSpPr>
            <a:cxnSpLocks/>
          </p:cNvCxnSpPr>
          <p:nvPr/>
        </p:nvCxnSpPr>
        <p:spPr>
          <a:xfrm>
            <a:off x="6915411" y="3624487"/>
            <a:ext cx="1507296" cy="0"/>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4740D014-DA56-BC4F-F267-B205D503B330}"/>
              </a:ext>
            </a:extLst>
          </p:cNvPr>
          <p:cNvCxnSpPr/>
          <p:nvPr/>
        </p:nvCxnSpPr>
        <p:spPr>
          <a:xfrm flipH="1">
            <a:off x="5296079" y="3624487"/>
            <a:ext cx="1590032" cy="0"/>
          </a:xfrm>
          <a:prstGeom prst="line">
            <a:avLst/>
          </a:prstGeom>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7FC6FA99-5D48-65F7-1179-01BE81D0681F}"/>
              </a:ext>
            </a:extLst>
          </p:cNvPr>
          <p:cNvCxnSpPr/>
          <p:nvPr/>
        </p:nvCxnSpPr>
        <p:spPr>
          <a:xfrm>
            <a:off x="5296079" y="3624487"/>
            <a:ext cx="0" cy="657979"/>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869DE507-FD1F-1D26-C763-6E8B43E4D9D2}"/>
              </a:ext>
            </a:extLst>
          </p:cNvPr>
          <p:cNvCxnSpPr/>
          <p:nvPr/>
        </p:nvCxnSpPr>
        <p:spPr>
          <a:xfrm>
            <a:off x="8422707" y="3624487"/>
            <a:ext cx="0" cy="634570"/>
          </a:xfrm>
          <a:prstGeom prst="line">
            <a:avLst/>
          </a:prstGeom>
        </p:spPr>
        <p:style>
          <a:lnRef idx="1">
            <a:schemeClr val="dk1"/>
          </a:lnRef>
          <a:fillRef idx="0">
            <a:schemeClr val="dk1"/>
          </a:fillRef>
          <a:effectRef idx="0">
            <a:schemeClr val="dk1"/>
          </a:effectRef>
          <a:fontRef idx="minor">
            <a:schemeClr val="tx1"/>
          </a:fontRef>
        </p:style>
      </p:cxnSp>
      <p:sp>
        <p:nvSpPr>
          <p:cNvPr id="39" name="Oval 38">
            <a:extLst>
              <a:ext uri="{FF2B5EF4-FFF2-40B4-BE49-F238E27FC236}">
                <a16:creationId xmlns:a16="http://schemas.microsoft.com/office/drawing/2014/main" id="{ECEA6783-3D24-F161-5234-FF52644D768E}"/>
              </a:ext>
            </a:extLst>
          </p:cNvPr>
          <p:cNvSpPr/>
          <p:nvPr/>
        </p:nvSpPr>
        <p:spPr>
          <a:xfrm>
            <a:off x="5188900" y="4169293"/>
            <a:ext cx="192905" cy="2078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0" name="Oval 39">
            <a:extLst>
              <a:ext uri="{FF2B5EF4-FFF2-40B4-BE49-F238E27FC236}">
                <a16:creationId xmlns:a16="http://schemas.microsoft.com/office/drawing/2014/main" id="{701612D9-DAF8-6683-0C42-4586C8E80AA3}"/>
              </a:ext>
            </a:extLst>
          </p:cNvPr>
          <p:cNvSpPr/>
          <p:nvPr/>
        </p:nvSpPr>
        <p:spPr>
          <a:xfrm>
            <a:off x="8326255" y="4161041"/>
            <a:ext cx="192905" cy="2078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41" name="Straight Connector 40">
            <a:extLst>
              <a:ext uri="{FF2B5EF4-FFF2-40B4-BE49-F238E27FC236}">
                <a16:creationId xmlns:a16="http://schemas.microsoft.com/office/drawing/2014/main" id="{27D80E9F-61CC-708B-384C-D10E74A77D5D}"/>
              </a:ext>
            </a:extLst>
          </p:cNvPr>
          <p:cNvCxnSpPr>
            <a:cxnSpLocks/>
            <a:stCxn id="18" idx="2"/>
          </p:cNvCxnSpPr>
          <p:nvPr/>
        </p:nvCxnSpPr>
        <p:spPr>
          <a:xfrm>
            <a:off x="8685857" y="2590454"/>
            <a:ext cx="13880" cy="1726007"/>
          </a:xfrm>
          <a:prstGeom prst="line">
            <a:avLst/>
          </a:prstGeom>
        </p:spPr>
        <p:style>
          <a:lnRef idx="1">
            <a:schemeClr val="dk1"/>
          </a:lnRef>
          <a:fillRef idx="0">
            <a:schemeClr val="dk1"/>
          </a:fillRef>
          <a:effectRef idx="0">
            <a:schemeClr val="dk1"/>
          </a:effectRef>
          <a:fontRef idx="minor">
            <a:schemeClr val="tx1"/>
          </a:fontRef>
        </p:style>
      </p:cxnSp>
      <p:sp>
        <p:nvSpPr>
          <p:cNvPr id="42" name="Oval 41">
            <a:extLst>
              <a:ext uri="{FF2B5EF4-FFF2-40B4-BE49-F238E27FC236}">
                <a16:creationId xmlns:a16="http://schemas.microsoft.com/office/drawing/2014/main" id="{4DBD806D-D394-C518-9582-45F0019DCF35}"/>
              </a:ext>
            </a:extLst>
          </p:cNvPr>
          <p:cNvSpPr/>
          <p:nvPr/>
        </p:nvSpPr>
        <p:spPr>
          <a:xfrm>
            <a:off x="8610232" y="4155151"/>
            <a:ext cx="192905" cy="2078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4" name="Oval 43">
            <a:extLst>
              <a:ext uri="{FF2B5EF4-FFF2-40B4-BE49-F238E27FC236}">
                <a16:creationId xmlns:a16="http://schemas.microsoft.com/office/drawing/2014/main" id="{DF3EF1F0-8E00-EDA9-6167-9ADFAE276778}"/>
              </a:ext>
            </a:extLst>
          </p:cNvPr>
          <p:cNvSpPr/>
          <p:nvPr/>
        </p:nvSpPr>
        <p:spPr>
          <a:xfrm>
            <a:off x="9996421" y="4178560"/>
            <a:ext cx="192905" cy="2078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pic>
        <p:nvPicPr>
          <p:cNvPr id="2" name="Picture 1">
            <a:extLst>
              <a:ext uri="{FF2B5EF4-FFF2-40B4-BE49-F238E27FC236}">
                <a16:creationId xmlns:a16="http://schemas.microsoft.com/office/drawing/2014/main" id="{CCC5EB0B-70EB-0A1D-097F-6E7D6362D1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39081"/>
            <a:ext cx="664327" cy="664327"/>
          </a:xfrm>
          <a:prstGeom prst="rect">
            <a:avLst/>
          </a:prstGeom>
        </p:spPr>
      </p:pic>
      <p:pic>
        <p:nvPicPr>
          <p:cNvPr id="5" name="Picture 4">
            <a:extLst>
              <a:ext uri="{FF2B5EF4-FFF2-40B4-BE49-F238E27FC236}">
                <a16:creationId xmlns:a16="http://schemas.microsoft.com/office/drawing/2014/main" id="{E3935FC8-A051-4963-3015-93FE2A7D54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04596" y="259612"/>
            <a:ext cx="1253530" cy="626765"/>
          </a:xfrm>
          <a:prstGeom prst="rect">
            <a:avLst/>
          </a:prstGeom>
        </p:spPr>
      </p:pic>
      <p:cxnSp>
        <p:nvCxnSpPr>
          <p:cNvPr id="45" name="Straight Connector 44">
            <a:extLst>
              <a:ext uri="{FF2B5EF4-FFF2-40B4-BE49-F238E27FC236}">
                <a16:creationId xmlns:a16="http://schemas.microsoft.com/office/drawing/2014/main" id="{B3497AD9-0708-7FD6-3659-A40CA9DBE4A9}"/>
              </a:ext>
            </a:extLst>
          </p:cNvPr>
          <p:cNvCxnSpPr>
            <a:cxnSpLocks/>
          </p:cNvCxnSpPr>
          <p:nvPr/>
        </p:nvCxnSpPr>
        <p:spPr>
          <a:xfrm>
            <a:off x="11479708" y="2236869"/>
            <a:ext cx="0" cy="1903396"/>
          </a:xfrm>
          <a:prstGeom prst="line">
            <a:avLst/>
          </a:prstGeom>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253DA37D-1A35-021C-854D-48A0F956C6E9}"/>
              </a:ext>
            </a:extLst>
          </p:cNvPr>
          <p:cNvCxnSpPr>
            <a:cxnSpLocks/>
          </p:cNvCxnSpPr>
          <p:nvPr/>
        </p:nvCxnSpPr>
        <p:spPr>
          <a:xfrm>
            <a:off x="10089720" y="2990043"/>
            <a:ext cx="3154" cy="1174003"/>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30092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5EAAD9-D080-146A-A371-A41E68728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sp>
        <p:nvSpPr>
          <p:cNvPr id="6" name="Rectangle 5">
            <a:extLst>
              <a:ext uri="{FF2B5EF4-FFF2-40B4-BE49-F238E27FC236}">
                <a16:creationId xmlns:a16="http://schemas.microsoft.com/office/drawing/2014/main" id="{D3F0AEB2-E738-0C52-E0BB-932D253F10AD}"/>
              </a:ext>
            </a:extLst>
          </p:cNvPr>
          <p:cNvSpPr/>
          <p:nvPr/>
        </p:nvSpPr>
        <p:spPr>
          <a:xfrm>
            <a:off x="-1" y="1338470"/>
            <a:ext cx="8441635" cy="37768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6EA0A61A-B889-8062-8377-138007142510}"/>
              </a:ext>
            </a:extLst>
          </p:cNvPr>
          <p:cNvSpPr txBox="1"/>
          <p:nvPr/>
        </p:nvSpPr>
        <p:spPr>
          <a:xfrm>
            <a:off x="965200" y="2349742"/>
            <a:ext cx="6261100" cy="584775"/>
          </a:xfrm>
          <a:prstGeom prst="rect">
            <a:avLst/>
          </a:prstGeom>
          <a:noFill/>
        </p:spPr>
        <p:txBody>
          <a:bodyPr wrap="square">
            <a:spAutoFit/>
          </a:bodyPr>
          <a:lstStyle/>
          <a:p>
            <a:pPr marL="502920" lvl="1" indent="0">
              <a:buClr>
                <a:srgbClr val="FF0000"/>
              </a:buClr>
              <a:buNone/>
            </a:pPr>
            <a:r>
              <a:rPr lang="en-US" sz="3200" b="1" dirty="0">
                <a:solidFill>
                  <a:schemeClr val="bg1"/>
                </a:solidFill>
                <a:latin typeface="Century Gothic" panose="020B0502020202020204" pitchFamily="34" charset="0"/>
              </a:rPr>
              <a:t>V. Timeline</a:t>
            </a:r>
          </a:p>
        </p:txBody>
      </p:sp>
      <p:sp>
        <p:nvSpPr>
          <p:cNvPr id="4" name="TextBox 3">
            <a:extLst>
              <a:ext uri="{FF2B5EF4-FFF2-40B4-BE49-F238E27FC236}">
                <a16:creationId xmlns:a16="http://schemas.microsoft.com/office/drawing/2014/main" id="{2B3B2808-8041-02A6-B356-930FD2CA9B24}"/>
              </a:ext>
            </a:extLst>
          </p:cNvPr>
          <p:cNvSpPr txBox="1"/>
          <p:nvPr/>
        </p:nvSpPr>
        <p:spPr>
          <a:xfrm>
            <a:off x="965200" y="3508044"/>
            <a:ext cx="6096000" cy="369332"/>
          </a:xfrm>
          <a:prstGeom prst="rect">
            <a:avLst/>
          </a:prstGeom>
          <a:noFill/>
        </p:spPr>
        <p:txBody>
          <a:bodyPr wrap="square">
            <a:spAutoFit/>
          </a:bodyPr>
          <a:lstStyle/>
          <a:p>
            <a:pPr marL="502920" lvl="1" indent="0">
              <a:buClr>
                <a:srgbClr val="FF0000"/>
              </a:buClr>
              <a:buNone/>
            </a:pPr>
            <a:r>
              <a:rPr lang="en-GB" sz="1800" b="1" dirty="0">
                <a:solidFill>
                  <a:schemeClr val="bg1"/>
                </a:solidFill>
                <a:latin typeface="Century Gothic" panose="020B0502020202020204" pitchFamily="34" charset="0"/>
              </a:rPr>
              <a:t>A. What next?</a:t>
            </a:r>
          </a:p>
        </p:txBody>
      </p:sp>
      <p:pic>
        <p:nvPicPr>
          <p:cNvPr id="8" name="Picture 7">
            <a:extLst>
              <a:ext uri="{FF2B5EF4-FFF2-40B4-BE49-F238E27FC236}">
                <a16:creationId xmlns:a16="http://schemas.microsoft.com/office/drawing/2014/main" id="{F9D28DD4-518C-2A83-CCA8-6061DA5C64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9" name="Rectangle 8">
            <a:extLst>
              <a:ext uri="{FF2B5EF4-FFF2-40B4-BE49-F238E27FC236}">
                <a16:creationId xmlns:a16="http://schemas.microsoft.com/office/drawing/2014/main" id="{C776670B-9095-1359-CFC0-632E355B49E0}"/>
              </a:ext>
            </a:extLst>
          </p:cNvPr>
          <p:cNvSpPr/>
          <p:nvPr/>
        </p:nvSpPr>
        <p:spPr>
          <a:xfrm>
            <a:off x="0" y="1200584"/>
            <a:ext cx="8441635" cy="152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471213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773291" y="2002562"/>
            <a:ext cx="2739166" cy="2852876"/>
          </a:xfrm>
        </p:spPr>
        <p:txBody>
          <a:bodyPr>
            <a:normAutofit/>
          </a:bodyPr>
          <a:lstStyle/>
          <a:p>
            <a:r>
              <a:rPr lang="en-US" sz="2800" b="1" dirty="0">
                <a:solidFill>
                  <a:schemeClr val="tx1">
                    <a:lumMod val="65000"/>
                    <a:lumOff val="35000"/>
                  </a:schemeClr>
                </a:solidFill>
                <a:latin typeface="Century Gothic" panose="020B0502020202020204" pitchFamily="34" charset="0"/>
              </a:rPr>
              <a:t>Key Dates</a:t>
            </a:r>
            <a:endParaRPr lang="en-ZA" sz="4800" b="1" dirty="0">
              <a:solidFill>
                <a:schemeClr val="tx1">
                  <a:lumMod val="65000"/>
                  <a:lumOff val="35000"/>
                </a:schemeClr>
              </a:solidFill>
              <a:latin typeface="Century Gothic" panose="020B0502020202020204" pitchFamily="34" charset="0"/>
            </a:endParaRP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12" name="Content Placeholder 2">
            <a:extLst>
              <a:ext uri="{FF2B5EF4-FFF2-40B4-BE49-F238E27FC236}">
                <a16:creationId xmlns:a16="http://schemas.microsoft.com/office/drawing/2014/main" id="{44B4A7BF-53FA-F158-414C-DA04550B0209}"/>
              </a:ext>
            </a:extLst>
          </p:cNvPr>
          <p:cNvSpPr txBox="1">
            <a:spLocks/>
          </p:cNvSpPr>
          <p:nvPr/>
        </p:nvSpPr>
        <p:spPr>
          <a:xfrm>
            <a:off x="10018622" y="5431066"/>
            <a:ext cx="1895929" cy="2649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chemeClr val="bg1"/>
                </a:solidFill>
                <a:latin typeface="Century Gothic" panose="020B0502020202020204" pitchFamily="34" charset="0"/>
              </a:rPr>
              <a:t>Click to download!</a:t>
            </a:r>
          </a:p>
        </p:txBody>
      </p:sp>
      <p:sp>
        <p:nvSpPr>
          <p:cNvPr id="3" name="Content Placeholder 3">
            <a:extLst>
              <a:ext uri="{FF2B5EF4-FFF2-40B4-BE49-F238E27FC236}">
                <a16:creationId xmlns:a16="http://schemas.microsoft.com/office/drawing/2014/main" id="{D64C4859-FA91-CA42-BF47-723D0F795171}"/>
              </a:ext>
            </a:extLst>
          </p:cNvPr>
          <p:cNvSpPr txBox="1">
            <a:spLocks/>
          </p:cNvSpPr>
          <p:nvPr/>
        </p:nvSpPr>
        <p:spPr>
          <a:xfrm>
            <a:off x="4767971" y="2335597"/>
            <a:ext cx="6393515" cy="527439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chemeClr val="accent2"/>
              </a:buClr>
              <a:buFont typeface="Wingdings" panose="05000000000000000000" pitchFamily="2" charset="2"/>
              <a:buChar char="§"/>
              <a:defRPr/>
            </a:pPr>
            <a:r>
              <a:rPr lang="en-GB" sz="1600" dirty="0">
                <a:solidFill>
                  <a:schemeClr val="tx1">
                    <a:lumMod val="65000"/>
                    <a:lumOff val="35000"/>
                  </a:schemeClr>
                </a:solidFill>
                <a:latin typeface="+mj-lt"/>
                <a:ea typeface="Calibri" panose="020F0502020204030204" pitchFamily="34" charset="0"/>
                <a:cs typeface="Times New Roman" panose="02020603050405020304" pitchFamily="18" charset="0"/>
              </a:rPr>
              <a:t>The next grant cycle runs from 2023 to 2025. </a:t>
            </a:r>
          </a:p>
          <a:p>
            <a:pPr>
              <a:lnSpc>
                <a:spcPct val="100000"/>
              </a:lnSpc>
              <a:spcBef>
                <a:spcPts val="0"/>
              </a:spcBef>
              <a:buClr>
                <a:schemeClr val="accent2"/>
              </a:buClr>
              <a:buFont typeface="Wingdings" panose="05000000000000000000" pitchFamily="2" charset="2"/>
              <a:buChar char="§"/>
              <a:defRPr/>
            </a:pPr>
            <a:endParaRPr lang="en-GB" sz="1600" dirty="0">
              <a:solidFill>
                <a:schemeClr val="tx1">
                  <a:lumMod val="65000"/>
                  <a:lumOff val="35000"/>
                </a:schemeClr>
              </a:solidFill>
              <a:latin typeface="+mj-lt"/>
              <a:ea typeface="Calibri" panose="020F0502020204030204" pitchFamily="34" charset="0"/>
              <a:cs typeface="Times New Roman" panose="02020603050405020304" pitchFamily="18" charset="0"/>
            </a:endParaRPr>
          </a:p>
          <a:p>
            <a:pPr>
              <a:lnSpc>
                <a:spcPct val="100000"/>
              </a:lnSpc>
              <a:spcBef>
                <a:spcPts val="0"/>
              </a:spcBef>
              <a:buClr>
                <a:schemeClr val="accent2"/>
              </a:buClr>
              <a:buFont typeface="Wingdings" panose="05000000000000000000" pitchFamily="2" charset="2"/>
              <a:buChar char="§"/>
              <a:defRPr/>
            </a:pPr>
            <a:r>
              <a:rPr lang="en-GB" sz="1600" dirty="0">
                <a:solidFill>
                  <a:schemeClr val="tx1">
                    <a:lumMod val="65000"/>
                    <a:lumOff val="35000"/>
                  </a:schemeClr>
                </a:solidFill>
                <a:latin typeface="+mj-lt"/>
                <a:ea typeface="Calibri" panose="020F0502020204030204" pitchFamily="34" charset="0"/>
                <a:cs typeface="Times New Roman" panose="02020603050405020304" pitchFamily="18" charset="0"/>
              </a:rPr>
              <a:t>Countries are invited to apply for new grants during one of four windows in 2023. </a:t>
            </a:r>
          </a:p>
          <a:p>
            <a:pPr>
              <a:lnSpc>
                <a:spcPct val="100000"/>
              </a:lnSpc>
              <a:spcBef>
                <a:spcPts val="0"/>
              </a:spcBef>
              <a:buClr>
                <a:schemeClr val="accent2"/>
              </a:buClr>
              <a:buFont typeface="Wingdings" panose="05000000000000000000" pitchFamily="2" charset="2"/>
              <a:buChar char="§"/>
              <a:defRPr/>
            </a:pPr>
            <a:endParaRPr lang="en-GB" sz="1600" dirty="0">
              <a:solidFill>
                <a:schemeClr val="tx1">
                  <a:lumMod val="65000"/>
                  <a:lumOff val="35000"/>
                </a:schemeClr>
              </a:solidFill>
              <a:latin typeface="+mj-lt"/>
              <a:ea typeface="Calibri" panose="020F0502020204030204" pitchFamily="34" charset="0"/>
              <a:cs typeface="Times New Roman" panose="02020603050405020304" pitchFamily="18" charset="0"/>
            </a:endParaRPr>
          </a:p>
          <a:p>
            <a:pPr>
              <a:lnSpc>
                <a:spcPct val="100000"/>
              </a:lnSpc>
              <a:spcBef>
                <a:spcPts val="0"/>
              </a:spcBef>
              <a:buClr>
                <a:schemeClr val="accent2"/>
              </a:buClr>
              <a:buFont typeface="Wingdings" panose="05000000000000000000" pitchFamily="2" charset="2"/>
              <a:buChar char="§"/>
              <a:defRPr/>
            </a:pPr>
            <a:r>
              <a:rPr lang="en-GB" sz="1600" dirty="0">
                <a:solidFill>
                  <a:schemeClr val="tx1">
                    <a:lumMod val="65000"/>
                    <a:lumOff val="35000"/>
                  </a:schemeClr>
                </a:solidFill>
                <a:latin typeface="+mj-lt"/>
                <a:ea typeface="Calibri" panose="020F0502020204030204" pitchFamily="34" charset="0"/>
                <a:cs typeface="Times New Roman" panose="02020603050405020304" pitchFamily="18" charset="0"/>
              </a:rPr>
              <a:t>Countries can choose which window to apply in and additional windows will be added – see here for latest information:                                                                                                             </a:t>
            </a:r>
          </a:p>
          <a:p>
            <a:pPr marL="0" indent="0">
              <a:lnSpc>
                <a:spcPct val="100000"/>
              </a:lnSpc>
              <a:spcBef>
                <a:spcPts val="0"/>
              </a:spcBef>
              <a:buClr>
                <a:schemeClr val="accent2"/>
              </a:buClr>
              <a:buNone/>
              <a:defRPr/>
            </a:pPr>
            <a:endParaRPr lang="en-GB" sz="1600" u="sng" dirty="0">
              <a:solidFill>
                <a:schemeClr val="accent1"/>
              </a:solidFill>
              <a:latin typeface="+mj-l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endParaRPr>
          </a:p>
          <a:p>
            <a:pPr marL="0" indent="0" algn="ctr">
              <a:lnSpc>
                <a:spcPct val="100000"/>
              </a:lnSpc>
              <a:spcBef>
                <a:spcPts val="0"/>
              </a:spcBef>
              <a:buClr>
                <a:schemeClr val="accent2"/>
              </a:buClr>
              <a:buNone/>
              <a:defRPr/>
            </a:pPr>
            <a:r>
              <a:rPr lang="en-GB" sz="1600" u="sng" dirty="0">
                <a:solidFill>
                  <a:schemeClr val="accent1"/>
                </a:solidFill>
                <a:latin typeface="+mj-l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https://www.theglobalfund.org/en/applying-for-funding/design-and-submit-funding-requests/timing-of-submissions/</a:t>
            </a:r>
            <a:endParaRPr lang="en-GB" sz="1600" dirty="0">
              <a:solidFill>
                <a:schemeClr val="accent1"/>
              </a:solidFill>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1488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12" name="Content Placeholder 2">
            <a:extLst>
              <a:ext uri="{FF2B5EF4-FFF2-40B4-BE49-F238E27FC236}">
                <a16:creationId xmlns:a16="http://schemas.microsoft.com/office/drawing/2014/main" id="{44B4A7BF-53FA-F158-414C-DA04550B0209}"/>
              </a:ext>
            </a:extLst>
          </p:cNvPr>
          <p:cNvSpPr txBox="1">
            <a:spLocks/>
          </p:cNvSpPr>
          <p:nvPr/>
        </p:nvSpPr>
        <p:spPr>
          <a:xfrm>
            <a:off x="10018622" y="5431066"/>
            <a:ext cx="1895929" cy="2649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chemeClr val="bg1"/>
                </a:solidFill>
                <a:latin typeface="Century Gothic" panose="020B0502020202020204" pitchFamily="34" charset="0"/>
              </a:rPr>
              <a:t>Click to download!</a:t>
            </a:r>
          </a:p>
        </p:txBody>
      </p:sp>
      <p:pic>
        <p:nvPicPr>
          <p:cNvPr id="10" name="Picture 9">
            <a:extLst>
              <a:ext uri="{FF2B5EF4-FFF2-40B4-BE49-F238E27FC236}">
                <a16:creationId xmlns:a16="http://schemas.microsoft.com/office/drawing/2014/main" id="{2E792F93-B3B2-54D3-8826-A736C7C7EF71}"/>
              </a:ext>
            </a:extLst>
          </p:cNvPr>
          <p:cNvPicPr>
            <a:picLocks noChangeAspect="1"/>
          </p:cNvPicPr>
          <p:nvPr/>
        </p:nvPicPr>
        <p:blipFill>
          <a:blip r:embed="rId4"/>
          <a:stretch>
            <a:fillRect/>
          </a:stretch>
        </p:blipFill>
        <p:spPr>
          <a:xfrm>
            <a:off x="128643" y="1255844"/>
            <a:ext cx="12192000" cy="5399189"/>
          </a:xfrm>
          <a:prstGeom prst="rect">
            <a:avLst/>
          </a:prstGeom>
        </p:spPr>
      </p:pic>
      <p:sp>
        <p:nvSpPr>
          <p:cNvPr id="11" name="Title 1">
            <a:extLst>
              <a:ext uri="{FF2B5EF4-FFF2-40B4-BE49-F238E27FC236}">
                <a16:creationId xmlns:a16="http://schemas.microsoft.com/office/drawing/2014/main" id="{B73AA060-8860-206F-B171-79170F3CB873}"/>
              </a:ext>
            </a:extLst>
          </p:cNvPr>
          <p:cNvSpPr txBox="1">
            <a:spLocks/>
          </p:cNvSpPr>
          <p:nvPr/>
        </p:nvSpPr>
        <p:spPr>
          <a:xfrm>
            <a:off x="840729" y="507929"/>
            <a:ext cx="2976528" cy="46995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defRPr/>
            </a:pPr>
            <a:r>
              <a:rPr kumimoji="0" lang="en-US" sz="2800" b="1" i="0"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rPr>
              <a:t>Timeline</a:t>
            </a:r>
            <a:endParaRPr lang="en-US" sz="2800" b="1" dirty="0">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1390343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5C03BB-F205-34DE-648A-9583D3FDE144}"/>
              </a:ext>
            </a:extLst>
          </p:cNvPr>
          <p:cNvSpPr/>
          <p:nvPr/>
        </p:nvSpPr>
        <p:spPr>
          <a:xfrm>
            <a:off x="0" y="0"/>
            <a:ext cx="4240696" cy="6858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68105845-F775-618D-33A8-90C5CAF41910}"/>
              </a:ext>
            </a:extLst>
          </p:cNvPr>
          <p:cNvSpPr>
            <a:spLocks noGrp="1"/>
          </p:cNvSpPr>
          <p:nvPr>
            <p:ph type="title"/>
          </p:nvPr>
        </p:nvSpPr>
        <p:spPr>
          <a:xfrm>
            <a:off x="773291" y="2002562"/>
            <a:ext cx="2739166" cy="2852876"/>
          </a:xfrm>
        </p:spPr>
        <p:txBody>
          <a:bodyPr>
            <a:normAutofit/>
          </a:bodyPr>
          <a:lstStyle/>
          <a:p>
            <a:r>
              <a:rPr lang="en-US" sz="2800" b="1" dirty="0">
                <a:solidFill>
                  <a:schemeClr val="tx1">
                    <a:lumMod val="65000"/>
                    <a:lumOff val="35000"/>
                  </a:schemeClr>
                </a:solidFill>
                <a:latin typeface="Century Gothic" panose="020B0502020202020204" pitchFamily="34" charset="0"/>
              </a:rPr>
              <a:t>Further Info</a:t>
            </a:r>
            <a:endParaRPr lang="en-ZA" sz="4800" b="1" dirty="0">
              <a:solidFill>
                <a:schemeClr val="tx1">
                  <a:lumMod val="65000"/>
                  <a:lumOff val="35000"/>
                </a:schemeClr>
              </a:solidFill>
              <a:latin typeface="Century Gothic" panose="020B0502020202020204" pitchFamily="34" charset="0"/>
            </a:endParaRPr>
          </a:p>
        </p:txBody>
      </p:sp>
      <p:pic>
        <p:nvPicPr>
          <p:cNvPr id="6" name="Picture 5">
            <a:extLst>
              <a:ext uri="{FF2B5EF4-FFF2-40B4-BE49-F238E27FC236}">
                <a16:creationId xmlns:a16="http://schemas.microsoft.com/office/drawing/2014/main" id="{FA05B374-B38F-67D7-E42F-942AB380B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2715" y="280025"/>
            <a:ext cx="789120" cy="789120"/>
          </a:xfrm>
          <a:prstGeom prst="rect">
            <a:avLst/>
          </a:prstGeom>
        </p:spPr>
      </p:pic>
      <p:pic>
        <p:nvPicPr>
          <p:cNvPr id="7" name="Picture 6">
            <a:extLst>
              <a:ext uri="{FF2B5EF4-FFF2-40B4-BE49-F238E27FC236}">
                <a16:creationId xmlns:a16="http://schemas.microsoft.com/office/drawing/2014/main" id="{FC56A217-EF60-A0D7-BFF9-E80972BE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3597" y="355396"/>
            <a:ext cx="1584574" cy="792287"/>
          </a:xfrm>
          <a:prstGeom prst="rect">
            <a:avLst/>
          </a:prstGeom>
        </p:spPr>
      </p:pic>
      <p:sp>
        <p:nvSpPr>
          <p:cNvPr id="12" name="Content Placeholder 2">
            <a:extLst>
              <a:ext uri="{FF2B5EF4-FFF2-40B4-BE49-F238E27FC236}">
                <a16:creationId xmlns:a16="http://schemas.microsoft.com/office/drawing/2014/main" id="{44B4A7BF-53FA-F158-414C-DA04550B0209}"/>
              </a:ext>
            </a:extLst>
          </p:cNvPr>
          <p:cNvSpPr txBox="1">
            <a:spLocks/>
          </p:cNvSpPr>
          <p:nvPr/>
        </p:nvSpPr>
        <p:spPr>
          <a:xfrm>
            <a:off x="10018622" y="5431066"/>
            <a:ext cx="1895929" cy="2649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chemeClr val="bg1"/>
                </a:solidFill>
                <a:latin typeface="Century Gothic" panose="020B0502020202020204" pitchFamily="34" charset="0"/>
              </a:rPr>
              <a:t>Click to download!</a:t>
            </a:r>
          </a:p>
        </p:txBody>
      </p:sp>
      <p:sp>
        <p:nvSpPr>
          <p:cNvPr id="3" name="Content Placeholder 3">
            <a:extLst>
              <a:ext uri="{FF2B5EF4-FFF2-40B4-BE49-F238E27FC236}">
                <a16:creationId xmlns:a16="http://schemas.microsoft.com/office/drawing/2014/main" id="{D64C4859-FA91-CA42-BF47-723D0F795171}"/>
              </a:ext>
            </a:extLst>
          </p:cNvPr>
          <p:cNvSpPr txBox="1">
            <a:spLocks/>
          </p:cNvSpPr>
          <p:nvPr/>
        </p:nvSpPr>
        <p:spPr>
          <a:xfrm>
            <a:off x="4767971" y="2785538"/>
            <a:ext cx="7146580" cy="4946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buClr>
                <a:schemeClr val="accent2"/>
              </a:buClr>
              <a:buFont typeface="Wingdings" panose="05000000000000000000" pitchFamily="2" charset="2"/>
              <a:buChar char="§"/>
              <a:defRPr/>
            </a:pPr>
            <a:r>
              <a:rPr lang="en-GB" sz="1600" dirty="0">
                <a:solidFill>
                  <a:schemeClr val="tx1">
                    <a:lumMod val="65000"/>
                    <a:lumOff val="35000"/>
                  </a:schemeClr>
                </a:solidFill>
                <a:effectLst/>
                <a:ea typeface="Calibri" panose="020F0502020204030204" pitchFamily="34" charset="0"/>
                <a:cs typeface="Times New Roman" panose="02020603050405020304" pitchFamily="18" charset="0"/>
              </a:rPr>
              <a:t>To find out more or for guidance on how to engage with GC7 processes contact:</a:t>
            </a:r>
          </a:p>
        </p:txBody>
      </p:sp>
      <p:sp>
        <p:nvSpPr>
          <p:cNvPr id="8" name="TextBox 7">
            <a:extLst>
              <a:ext uri="{FF2B5EF4-FFF2-40B4-BE49-F238E27FC236}">
                <a16:creationId xmlns:a16="http://schemas.microsoft.com/office/drawing/2014/main" id="{DB8FC38A-1CB5-A369-2203-487673CF8206}"/>
              </a:ext>
            </a:extLst>
          </p:cNvPr>
          <p:cNvSpPr txBox="1"/>
          <p:nvPr/>
        </p:nvSpPr>
        <p:spPr>
          <a:xfrm>
            <a:off x="5117329" y="3232610"/>
            <a:ext cx="2633300" cy="646331"/>
          </a:xfrm>
          <a:prstGeom prst="rect">
            <a:avLst/>
          </a:prstGeom>
          <a:noFill/>
        </p:spPr>
        <p:txBody>
          <a:bodyPr wrap="square">
            <a:spAutoFit/>
          </a:bodyPr>
          <a:lstStyle/>
          <a:p>
            <a:pPr marL="0" lvl="0" indent="0">
              <a:lnSpc>
                <a:spcPct val="100000"/>
              </a:lnSpc>
              <a:spcBef>
                <a:spcPts val="0"/>
              </a:spcBef>
              <a:buClr>
                <a:schemeClr val="accent2"/>
              </a:buClr>
              <a:buNone/>
              <a:defRPr/>
            </a:pPr>
            <a:r>
              <a:rPr lang="en-GB" sz="1800" b="1" dirty="0">
                <a:solidFill>
                  <a:schemeClr val="accent1"/>
                </a:solidFill>
                <a:effectLst/>
                <a:latin typeface="Century Gothic" panose="020B0502020202020204" pitchFamily="34" charset="0"/>
                <a:ea typeface="Calibri" panose="020F0502020204030204" pitchFamily="34" charset="0"/>
                <a:cs typeface="Times New Roman" panose="02020603050405020304" pitchFamily="18" charset="0"/>
              </a:rPr>
              <a:t>Saima </a:t>
            </a:r>
            <a:r>
              <a:rPr lang="en-GB" sz="1800" b="1" dirty="0" err="1">
                <a:solidFill>
                  <a:schemeClr val="accent1"/>
                </a:solidFill>
                <a:effectLst/>
                <a:latin typeface="Century Gothic" panose="020B0502020202020204" pitchFamily="34" charset="0"/>
                <a:ea typeface="Calibri" panose="020F0502020204030204" pitchFamily="34" charset="0"/>
                <a:cs typeface="Times New Roman" panose="02020603050405020304" pitchFamily="18" charset="0"/>
              </a:rPr>
              <a:t>Jiwan</a:t>
            </a:r>
            <a:endParaRPr lang="en-GB" sz="1800" b="1" dirty="0">
              <a:solidFill>
                <a:schemeClr val="accent1"/>
              </a:solidFill>
              <a:latin typeface="Century Gothic" panose="020B0502020202020204" pitchFamily="34" charset="0"/>
              <a:ea typeface="Calibri" panose="020F0502020204030204" pitchFamily="34" charset="0"/>
              <a:cs typeface="Times New Roman" panose="02020603050405020304" pitchFamily="18" charset="0"/>
            </a:endParaRPr>
          </a:p>
          <a:p>
            <a:pPr marL="0" lvl="0" indent="0">
              <a:lnSpc>
                <a:spcPct val="100000"/>
              </a:lnSpc>
              <a:spcBef>
                <a:spcPts val="0"/>
              </a:spcBef>
              <a:buClr>
                <a:schemeClr val="accent2"/>
              </a:buClr>
              <a:buNone/>
              <a:defRPr/>
            </a:pPr>
            <a:r>
              <a:rPr lang="en-GB" sz="1800" b="1" dirty="0">
                <a:solidFill>
                  <a:schemeClr val="tx1">
                    <a:lumMod val="65000"/>
                    <a:lumOff val="35000"/>
                  </a:schemeClr>
                </a:solidFill>
                <a:effectLst/>
                <a:latin typeface="Century Gothic" panose="020B0502020202020204" pitchFamily="34" charset="0"/>
                <a:ea typeface="Calibri" panose="020F0502020204030204" pitchFamily="34" charset="0"/>
                <a:cs typeface="Times New Roman" panose="02020603050405020304" pitchFamily="18" charset="0"/>
              </a:rPr>
              <a:t>sjiwan@gnpplus.net</a:t>
            </a:r>
          </a:p>
        </p:txBody>
      </p:sp>
    </p:spTree>
    <p:extLst>
      <p:ext uri="{BB962C8B-B14F-4D97-AF65-F5344CB8AC3E}">
        <p14:creationId xmlns:p14="http://schemas.microsoft.com/office/powerpoint/2010/main" val="677828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2615</Words>
  <Application>Microsoft Office PowerPoint</Application>
  <PresentationFormat>Widescreen</PresentationFormat>
  <Paragraphs>298</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 Black</vt:lpstr>
      <vt:lpstr>Arial Narrow</vt:lpstr>
      <vt:lpstr>Calibri</vt:lpstr>
      <vt:lpstr>Calibri Light</vt:lpstr>
      <vt:lpstr>Century Gothic</vt:lpstr>
      <vt:lpstr>Wingdings</vt:lpstr>
      <vt:lpstr>Office Theme</vt:lpstr>
      <vt:lpstr>PowerPoint Presentation</vt:lpstr>
      <vt:lpstr>PowerPoint Presentation</vt:lpstr>
      <vt:lpstr>PowerPoint Presentation</vt:lpstr>
      <vt:lpstr>Programme  essentials help guide  country prioritisation</vt:lpstr>
      <vt:lpstr>PowerPoint Presentation</vt:lpstr>
      <vt:lpstr>PowerPoint Presentation</vt:lpstr>
      <vt:lpstr>PowerPoint Presentation</vt:lpstr>
      <vt:lpstr>Information Notes  on HIV, TB, Malaria and Resilient and Sustainable Systems for Health (RSSH) have been published</vt:lpstr>
      <vt:lpstr>PowerPoint Presentation</vt:lpstr>
      <vt:lpstr>The Modular Framework</vt:lpstr>
      <vt:lpstr>PowerPoint Presentation</vt:lpstr>
      <vt:lpstr>PowerPoint Presentation</vt:lpstr>
      <vt:lpstr>PowerPoint Presentation</vt:lpstr>
      <vt:lpstr>PowerPoint Presentation</vt:lpstr>
      <vt:lpstr>Key changes / new emphasis provide opportunities for engagement on HIV …</vt:lpstr>
      <vt:lpstr>… and system strengthening</vt:lpstr>
      <vt:lpstr>Emphasis on community-led monitoring and data for decision-making</vt:lpstr>
      <vt:lpstr>PowerPoint Presentation</vt:lpstr>
      <vt:lpstr>PowerPoint Presentation</vt:lpstr>
      <vt:lpstr>Community Engagement in the Global Fund context</vt:lpstr>
      <vt:lpstr>Minimum Expectations for community engagement </vt:lpstr>
      <vt:lpstr>PowerPoint Presentation</vt:lpstr>
      <vt:lpstr>PowerPoint Presentation</vt:lpstr>
      <vt:lpstr>PowerPoint Presentation</vt:lpstr>
      <vt:lpstr>Key Dates</vt:lpstr>
      <vt:lpstr>PowerPoint Presentation</vt:lpstr>
      <vt:lpstr>Further Info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Clint White</dc:creator>
  <cp:lastModifiedBy>Clint White</cp:lastModifiedBy>
  <cp:revision>1</cp:revision>
  <dcterms:created xsi:type="dcterms:W3CDTF">2023-01-31T08:28:54Z</dcterms:created>
  <dcterms:modified xsi:type="dcterms:W3CDTF">2023-01-31T12:23:51Z</dcterms:modified>
</cp:coreProperties>
</file>