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3"/>
  </p:notesMasterIdLst>
  <p:sldIdLst>
    <p:sldId id="256" r:id="rId2"/>
    <p:sldId id="258" r:id="rId3"/>
    <p:sldId id="259" r:id="rId4"/>
    <p:sldId id="261" r:id="rId5"/>
    <p:sldId id="257" r:id="rId6"/>
    <p:sldId id="262" r:id="rId7"/>
    <p:sldId id="260" r:id="rId8"/>
    <p:sldId id="263" r:id="rId9"/>
    <p:sldId id="264" r:id="rId10"/>
    <p:sldId id="265" r:id="rId11"/>
    <p:sldId id="267" r:id="rId12"/>
    <p:sldId id="266" r:id="rId13"/>
    <p:sldId id="268" r:id="rId14"/>
    <p:sldId id="269" r:id="rId15"/>
    <p:sldId id="270" r:id="rId16"/>
    <p:sldId id="271" r:id="rId17"/>
    <p:sldId id="302" r:id="rId18"/>
    <p:sldId id="274" r:id="rId19"/>
    <p:sldId id="279" r:id="rId20"/>
    <p:sldId id="273" r:id="rId21"/>
    <p:sldId id="275" r:id="rId22"/>
    <p:sldId id="304" r:id="rId23"/>
    <p:sldId id="277" r:id="rId24"/>
    <p:sldId id="303" r:id="rId25"/>
    <p:sldId id="281" r:id="rId26"/>
    <p:sldId id="282" r:id="rId27"/>
    <p:sldId id="283" r:id="rId28"/>
    <p:sldId id="305" r:id="rId29"/>
    <p:sldId id="344" r:id="rId30"/>
    <p:sldId id="278" r:id="rId31"/>
    <p:sldId id="361" r:id="rId32"/>
    <p:sldId id="286" r:id="rId33"/>
    <p:sldId id="314" r:id="rId34"/>
    <p:sldId id="316" r:id="rId35"/>
    <p:sldId id="317" r:id="rId36"/>
    <p:sldId id="287" r:id="rId37"/>
    <p:sldId id="301" r:id="rId38"/>
    <p:sldId id="337" r:id="rId39"/>
    <p:sldId id="307" r:id="rId40"/>
    <p:sldId id="312" r:id="rId41"/>
    <p:sldId id="311" r:id="rId42"/>
    <p:sldId id="313" r:id="rId43"/>
    <p:sldId id="338" r:id="rId44"/>
    <p:sldId id="318" r:id="rId45"/>
    <p:sldId id="285" r:id="rId46"/>
    <p:sldId id="323" r:id="rId47"/>
    <p:sldId id="322" r:id="rId48"/>
    <p:sldId id="365" r:id="rId49"/>
    <p:sldId id="319" r:id="rId50"/>
    <p:sldId id="324" r:id="rId51"/>
    <p:sldId id="321" r:id="rId52"/>
    <p:sldId id="276" r:id="rId53"/>
    <p:sldId id="325" r:id="rId54"/>
    <p:sldId id="326" r:id="rId55"/>
    <p:sldId id="339" r:id="rId56"/>
    <p:sldId id="327" r:id="rId57"/>
    <p:sldId id="328" r:id="rId58"/>
    <p:sldId id="363" r:id="rId59"/>
    <p:sldId id="329" r:id="rId60"/>
    <p:sldId id="330" r:id="rId61"/>
    <p:sldId id="331" r:id="rId62"/>
    <p:sldId id="341" r:id="rId63"/>
    <p:sldId id="332" r:id="rId64"/>
    <p:sldId id="333" r:id="rId65"/>
    <p:sldId id="334" r:id="rId66"/>
    <p:sldId id="335" r:id="rId67"/>
    <p:sldId id="342" r:id="rId68"/>
    <p:sldId id="343" r:id="rId69"/>
    <p:sldId id="340" r:id="rId70"/>
    <p:sldId id="299" r:id="rId71"/>
    <p:sldId id="336" r:id="rId72"/>
  </p:sldIdLst>
  <p:sldSz cx="18288000" cy="10287000"/>
  <p:notesSz cx="6858000" cy="9144000"/>
  <p:embeddedFontLst>
    <p:embeddedFont>
      <p:font typeface="Calibri" panose="020F0502020204030204" pitchFamily="34" charset="0"/>
      <p:regular r:id="rId74"/>
      <p:bold r:id="rId75"/>
      <p:italic r:id="rId76"/>
      <p:boldItalic r:id="rId77"/>
    </p:embeddedFont>
    <p:embeddedFont>
      <p:font typeface="DM Sans" pitchFamily="2" charset="77"/>
      <p:regular r:id="rId78"/>
      <p:bold r:id="rId79"/>
      <p:italic r:id="rId80"/>
      <p:boldItalic r:id="rId81"/>
    </p:embeddedFont>
    <p:embeddedFont>
      <p:font typeface="DM Sans Bold" pitchFamily="2" charset="77"/>
      <p:regular r:id="rId82"/>
      <p:bold r:id="rId83"/>
    </p:embeddedFont>
    <p:embeddedFont>
      <p:font typeface="Open Sans Light" panose="020B0306030504020204" pitchFamily="34" charset="0"/>
      <p:regular r:id="rId84"/>
      <p:italic r:id="rId8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45724F-C1DF-224F-AD66-23EDD9C4D4B7}" v="3" dt="2022-05-30T03:06:21.709"/>
    <p1510:client id="{545A5600-0B9F-2449-BDA1-C1D35307F573}" v="5" dt="2022-05-29T21:46:25.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690"/>
    <p:restoredTop sz="94713"/>
  </p:normalViewPr>
  <p:slideViewPr>
    <p:cSldViewPr snapToGrid="0" snapToObjects="1">
      <p:cViewPr varScale="1">
        <p:scale>
          <a:sx n="50" d="100"/>
          <a:sy n="50" d="100"/>
        </p:scale>
        <p:origin x="208" y="8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1.fntdata"/><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4.xml"/><Relationship Id="rId90" Type="http://schemas.microsoft.com/office/2015/10/relationships/revisionInfo" Target="revisionInfo.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7.fntdata"/><Relationship Id="rId85"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font" Target="fonts/font9.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65D66-2D90-244E-A448-D4E931225977}" type="datetimeFigureOut">
              <a:rPr lang="en-US" smtClean="0"/>
              <a:t>5/30/22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F9D1F-9346-7D4E-BECF-08B8BD4EFCDE}" type="slidenum">
              <a:rPr lang="en-US" smtClean="0"/>
              <a:t>‹#›</a:t>
            </a:fld>
            <a:endParaRPr lang="en-US"/>
          </a:p>
        </p:txBody>
      </p:sp>
    </p:spTree>
    <p:extLst>
      <p:ext uri="{BB962C8B-B14F-4D97-AF65-F5344CB8AC3E}">
        <p14:creationId xmlns:p14="http://schemas.microsoft.com/office/powerpoint/2010/main" val="102633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813F9D1F-9346-7D4E-BECF-08B8BD4EFCDE}" type="slidenum">
              <a:rPr lang="en-US" smtClean="0"/>
              <a:t>2</a:t>
            </a:fld>
            <a:endParaRPr lang="en-US"/>
          </a:p>
        </p:txBody>
      </p:sp>
    </p:spTree>
    <p:extLst>
      <p:ext uri="{BB962C8B-B14F-4D97-AF65-F5344CB8AC3E}">
        <p14:creationId xmlns:p14="http://schemas.microsoft.com/office/powerpoint/2010/main" val="315129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813F9D1F-9346-7D4E-BECF-08B8BD4EFCDE}" type="slidenum">
              <a:rPr lang="en-US" smtClean="0"/>
              <a:t>3</a:t>
            </a:fld>
            <a:endParaRPr lang="en-US"/>
          </a:p>
        </p:txBody>
      </p:sp>
    </p:spTree>
    <p:extLst>
      <p:ext uri="{BB962C8B-B14F-4D97-AF65-F5344CB8AC3E}">
        <p14:creationId xmlns:p14="http://schemas.microsoft.com/office/powerpoint/2010/main" val="75566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5</a:t>
            </a:fld>
            <a:endParaRPr lang="en-US"/>
          </a:p>
        </p:txBody>
      </p:sp>
    </p:spTree>
    <p:extLst>
      <p:ext uri="{BB962C8B-B14F-4D97-AF65-F5344CB8AC3E}">
        <p14:creationId xmlns:p14="http://schemas.microsoft.com/office/powerpoint/2010/main" val="253915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https://youtu.be/pZHiIGFLN8Y</a:t>
            </a:r>
          </a:p>
        </p:txBody>
      </p:sp>
      <p:sp>
        <p:nvSpPr>
          <p:cNvPr id="4" name="Slide Number Placeholder 3"/>
          <p:cNvSpPr>
            <a:spLocks noGrp="1"/>
          </p:cNvSpPr>
          <p:nvPr>
            <p:ph type="sldNum" sz="quarter" idx="5"/>
          </p:nvPr>
        </p:nvSpPr>
        <p:spPr/>
        <p:txBody>
          <a:bodyPr/>
          <a:lstStyle/>
          <a:p>
            <a:fld id="{813F9D1F-9346-7D4E-BECF-08B8BD4EFCDE}" type="slidenum">
              <a:rPr lang="en-US" smtClean="0"/>
              <a:t>10</a:t>
            </a:fld>
            <a:endParaRPr lang="en-US"/>
          </a:p>
        </p:txBody>
      </p:sp>
    </p:spTree>
    <p:extLst>
      <p:ext uri="{BB962C8B-B14F-4D97-AF65-F5344CB8AC3E}">
        <p14:creationId xmlns:p14="http://schemas.microsoft.com/office/powerpoint/2010/main" val="50505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وقد تعهدت كل دولة في العالم بضمان حصول جميع الناس وجميع المجتمعات على الخدمات الصحية التي يحتاجون إليها دون صعوبات مالية بحلول عام 2030. 
ويعرف هذا الهدف باسم التغطية الصحية الشاملة. والبلدان حرة في أن تقرر كيف ستحقق ذلك.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13</a:t>
            </a:fld>
            <a:endParaRPr lang="en-US"/>
          </a:p>
        </p:txBody>
      </p:sp>
    </p:spTree>
    <p:extLst>
      <p:ext uri="{BB962C8B-B14F-4D97-AF65-F5344CB8AC3E}">
        <p14:creationId xmlns:p14="http://schemas.microsoft.com/office/powerpoint/2010/main" val="115186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وتعد المصاعب المالية الناجمة عن التكاليف الصحية أحد الأسباب الرئيسية لوجود حركة عالمية للتغطية الصحية الشاملة. هذا هو عندما يضطر الشخص أو الأسرة إلى دفع الكثير من المال "من جيبه" للرعاية الصحية بحيث لا يترك لهم سوى القليل من المال للبقاء على قيد الحياة.
يتم دفع 100 مليون شخص إلى الفقر المدقع كل عام بسبب التكاليف الصحية - المرض غير المتوقع يتطلب منهم استخدام مدخرات حياتهم أو بيع الأصول أو اقتراض المال. 
وهذا أحد الأسباب الرئيسية وراء الدفع نحو التغطية الصحية الشاملة.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14</a:t>
            </a:fld>
            <a:endParaRPr lang="en-US"/>
          </a:p>
        </p:txBody>
      </p:sp>
    </p:spTree>
    <p:extLst>
      <p:ext uri="{BB962C8B-B14F-4D97-AF65-F5344CB8AC3E}">
        <p14:creationId xmlns:p14="http://schemas.microsoft.com/office/powerpoint/2010/main" val="89089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SA" dirty="0"/>
              <a:t>تعتمد العديد من البلدان على المواطنين الذين يدفعون ثمن الرعاية الصحية الخاصة بهم لتكملة ميزانيات الصحة.  
فيما يلي بعض الأمثلة على النفقات الصحية التي يتعين عليك دفعها من جيبك الخاص. هل يمكنك إضافة المزيد؟ 
ومن المعروف أن مدفوعات </a:t>
            </a:r>
            <a:r>
              <a:rPr lang="en-GB" dirty="0"/>
              <a:t>OOP </a:t>
            </a:r>
            <a:r>
              <a:rPr lang="ar-SA" dirty="0"/>
              <a:t>هذه تزيد من أوجه عدم المساواة الصحية لأن الأكثر فقرا ومرضا هم الأكثر تأثرا بها. ولضمان الإنصاف في التغطية الصحية الشاملة، يجب تخفيض هذه المدفوعات إلى الحد الأدنى.
في بعض البلدان يفضل الناس الذهاب إلى العيادات الخاصة لضمان السرية والخصوصية، حتى لو كانت الخدمات الحكومية المجانية متاحة.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15</a:t>
            </a:fld>
            <a:endParaRPr lang="en-US"/>
          </a:p>
        </p:txBody>
      </p:sp>
    </p:spTree>
    <p:extLst>
      <p:ext uri="{BB962C8B-B14F-4D97-AF65-F5344CB8AC3E}">
        <p14:creationId xmlns:p14="http://schemas.microsoft.com/office/powerpoint/2010/main" val="3008382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would it mean to make healthcare available to everyone for free and what might the problems be?</a:t>
            </a:r>
          </a:p>
        </p:txBody>
      </p:sp>
      <p:sp>
        <p:nvSpPr>
          <p:cNvPr id="4" name="Slide Number Placeholder 3"/>
          <p:cNvSpPr>
            <a:spLocks noGrp="1"/>
          </p:cNvSpPr>
          <p:nvPr>
            <p:ph type="sldNum" sz="quarter" idx="5"/>
          </p:nvPr>
        </p:nvSpPr>
        <p:spPr/>
        <p:txBody>
          <a:bodyPr/>
          <a:lstStyle/>
          <a:p>
            <a:fld id="{813F9D1F-9346-7D4E-BECF-08B8BD4EFCDE}" type="slidenum">
              <a:rPr lang="en-US" smtClean="0"/>
              <a:t>16</a:t>
            </a:fld>
            <a:endParaRPr lang="en-US"/>
          </a:p>
        </p:txBody>
      </p:sp>
    </p:spTree>
    <p:extLst>
      <p:ext uri="{BB962C8B-B14F-4D97-AF65-F5344CB8AC3E}">
        <p14:creationId xmlns:p14="http://schemas.microsoft.com/office/powerpoint/2010/main" val="316274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البلد 1 = السنغال
البلد 2 = غانا
البلد 3 = أوكرانيا
البلد 4 = إندونيسيا
البلد 5 = كوت ديفوار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18</a:t>
            </a:fld>
            <a:endParaRPr lang="en-US"/>
          </a:p>
        </p:txBody>
      </p:sp>
    </p:spTree>
    <p:extLst>
      <p:ext uri="{BB962C8B-B14F-4D97-AF65-F5344CB8AC3E}">
        <p14:creationId xmlns:p14="http://schemas.microsoft.com/office/powerpoint/2010/main" val="2640294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Ghana: NHIS</a:t>
            </a:r>
          </a:p>
          <a:p>
            <a:r>
              <a:rPr lang="en-US"/>
              <a:t>Indonesia: JKN</a:t>
            </a:r>
          </a:p>
          <a:p>
            <a:r>
              <a:rPr lang="en-US"/>
              <a:t>Senegal: No</a:t>
            </a:r>
          </a:p>
          <a:p>
            <a:r>
              <a:rPr lang="en-US"/>
              <a:t>Cote D’Ivoire: No</a:t>
            </a:r>
          </a:p>
          <a:p>
            <a:r>
              <a:rPr lang="en-US"/>
              <a:t>Ukraine: No – but it is a proposal</a:t>
            </a:r>
          </a:p>
          <a:p>
            <a:endParaRPr lang="en-US"/>
          </a:p>
          <a:p>
            <a:r>
              <a:rPr lang="en-GB"/>
              <a:t>Community-based health insurance schemes are common in low-income countries. They usually offer a basic health package for a flat rate. However, the user still needs to pay for the services not covered and the poorest and most vulnerable will still be excluded</a:t>
            </a:r>
          </a:p>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22</a:t>
            </a:fld>
            <a:endParaRPr lang="en-US"/>
          </a:p>
        </p:txBody>
      </p:sp>
    </p:spTree>
    <p:extLst>
      <p:ext uri="{BB962C8B-B14F-4D97-AF65-F5344CB8AC3E}">
        <p14:creationId xmlns:p14="http://schemas.microsoft.com/office/powerpoint/2010/main" val="3668075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شيء ستصادفه إذا كنت تعمل على التغطية الصحية الشاملة هو مخطط المكعب هذا.
تهدف التغطية الصحية الشاملة إلى إدخال تحسينات في ثلاثة مجالات رئيسية:
</a:t>
            </a:r>
            <a:r>
              <a:rPr lang="en-GB" dirty="0"/>
              <a:t>o </a:t>
            </a:r>
            <a:r>
              <a:rPr lang="ar-SA" dirty="0"/>
              <a:t>ارتفاع أعداد الأشخاص الذين يحصلون على الخدمات الصحية
</a:t>
            </a:r>
            <a:r>
              <a:rPr lang="en-GB" dirty="0"/>
              <a:t>o </a:t>
            </a:r>
            <a:r>
              <a:rPr lang="ar-SA" dirty="0"/>
              <a:t>مجموعة واسعة من الخدمات الصحية المتاحة 
</a:t>
            </a:r>
            <a:r>
              <a:rPr lang="en-GB" dirty="0"/>
              <a:t>o </a:t>
            </a:r>
            <a:r>
              <a:rPr lang="ar-SA" dirty="0"/>
              <a:t>إزالة أو تخفيض الرسوم الصحية وتكاليف العلاج
وتحتاج الحكومات عموما إلى إجراء تغييرات في جميع الأبعاد الثلاثة لتحسين التغطية الصحية، على الرغم من أنها قد تركز على مجال واحد أكثر من غيره اعتمادا على الموارد المتاحة. 
المكعب الأزرق الصغير هو المال المتاح لديك لإنفاقه. الأبعاد الثلاثة هي:
• الارتفاع = التكاليف
• العرض = عدد السكان
• العمق = الخدمات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23</a:t>
            </a:fld>
            <a:endParaRPr lang="en-US"/>
          </a:p>
        </p:txBody>
      </p:sp>
    </p:spTree>
    <p:extLst>
      <p:ext uri="{BB962C8B-B14F-4D97-AF65-F5344CB8AC3E}">
        <p14:creationId xmlns:p14="http://schemas.microsoft.com/office/powerpoint/2010/main" val="521420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SA" dirty="0"/>
              <a:t>كيف يمكنك معرفة خطط حكومتك للصحة والتغطية الصحية الشاملة؟
والسياسة الصحية الوطنية أو الاستراتيجية أو الخطة الوطنية للصحة هي التي تحدد سياسة الحكومة بشأن الصحة، بما في ذلك خطط الإصلاح الصحي وأهداف التغطية الصحية الشاملة. 
وينبغي أن تحدد هذه الخطط الكيفية التي ستخصص بها الحكومات الموارد المحلية بكفاءة ونزاهة، وكيف ستمول التغطية الصحية الوطنية.
غانا = السياسة الصحية الوطنية 2020-2030
أوكرانيا = الاستراتيجية الوطنية لإصلاح الصحة 2015-2020
إندونيسيا = الخطة الاستراتيجية لوزارة الصحة 2015-2019
السنغال = الخطة الوطنية للتنمية الصحية 2009-2018
كوت ديفوار = الخطة الوطنية للتنمية الصحية 2016-2020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24</a:t>
            </a:fld>
            <a:endParaRPr lang="en-US"/>
          </a:p>
        </p:txBody>
      </p:sp>
    </p:spTree>
    <p:extLst>
      <p:ext uri="{BB962C8B-B14F-4D97-AF65-F5344CB8AC3E}">
        <p14:creationId xmlns:p14="http://schemas.microsoft.com/office/powerpoint/2010/main" val="3007192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SA" dirty="0"/>
              <a:t>يجب أن تكون السياسة أو الخطة الصحية الوطنية هي المكان الذي تحدد فيه الحكومة الخدمات التي ستقدمها للأشخاص بموجب التأمين الصحي أو النظام الصحي.
هناك ثلاثة أشياء يجب على الحكومات مراعاتها:
</a:t>
            </a:r>
            <a:r>
              <a:rPr lang="en-GB" dirty="0"/>
              <a:t>o </a:t>
            </a:r>
            <a:r>
              <a:rPr lang="ar-SA" dirty="0"/>
              <a:t>الإنصاف - ضمان المساواة والإنصاف في الحصول على الخدمات
</a:t>
            </a:r>
            <a:r>
              <a:rPr lang="en-GB" dirty="0"/>
              <a:t>o </a:t>
            </a:r>
            <a:r>
              <a:rPr lang="ar-SA" dirty="0"/>
              <a:t>ملف تعريف عبء المرض - الاحتياجات الصحية الرئيسية للسكان (الأسباب الأكثر خطورة للمرض والوفاة)
</a:t>
            </a:r>
            <a:r>
              <a:rPr lang="en-GB" dirty="0"/>
              <a:t>o </a:t>
            </a:r>
            <a:r>
              <a:rPr lang="ar-SA" dirty="0"/>
              <a:t>فعالية التكلفة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25</a:t>
            </a:fld>
            <a:endParaRPr lang="en-US"/>
          </a:p>
        </p:txBody>
      </p:sp>
    </p:spTree>
    <p:extLst>
      <p:ext uri="{BB962C8B-B14F-4D97-AF65-F5344CB8AC3E}">
        <p14:creationId xmlns:p14="http://schemas.microsoft.com/office/powerpoint/2010/main" val="1475416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https://youtu.be/XM-X4fQHsW0</a:t>
            </a:r>
          </a:p>
        </p:txBody>
      </p:sp>
      <p:sp>
        <p:nvSpPr>
          <p:cNvPr id="4" name="Slide Number Placeholder 3"/>
          <p:cNvSpPr>
            <a:spLocks noGrp="1"/>
          </p:cNvSpPr>
          <p:nvPr>
            <p:ph type="sldNum" sz="quarter" idx="5"/>
          </p:nvPr>
        </p:nvSpPr>
        <p:spPr/>
        <p:txBody>
          <a:bodyPr/>
          <a:lstStyle/>
          <a:p>
            <a:fld id="{813F9D1F-9346-7D4E-BECF-08B8BD4EFCDE}" type="slidenum">
              <a:rPr lang="en-US" smtClean="0"/>
              <a:t>26</a:t>
            </a:fld>
            <a:endParaRPr lang="en-US"/>
          </a:p>
        </p:txBody>
      </p:sp>
    </p:spTree>
    <p:extLst>
      <p:ext uri="{BB962C8B-B14F-4D97-AF65-F5344CB8AC3E}">
        <p14:creationId xmlns:p14="http://schemas.microsoft.com/office/powerpoint/2010/main" val="1161142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أنت وزير الصحة في بلدك. تحتاج إلى اختيار أحد الخيارات الثلاثة. ماذا ستختار؟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30</a:t>
            </a:fld>
            <a:endParaRPr lang="en-US"/>
          </a:p>
        </p:txBody>
      </p:sp>
    </p:spTree>
    <p:extLst>
      <p:ext uri="{BB962C8B-B14F-4D97-AF65-F5344CB8AC3E}">
        <p14:creationId xmlns:p14="http://schemas.microsoft.com/office/powerpoint/2010/main" val="1072417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32</a:t>
            </a:fld>
            <a:endParaRPr lang="en-US"/>
          </a:p>
        </p:txBody>
      </p:sp>
    </p:spTree>
    <p:extLst>
      <p:ext uri="{BB962C8B-B14F-4D97-AF65-F5344CB8AC3E}">
        <p14:creationId xmlns:p14="http://schemas.microsoft.com/office/powerpoint/2010/main" val="3279447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Pass around the Resources Sheet </a:t>
            </a:r>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36</a:t>
            </a:fld>
            <a:endParaRPr lang="en-US"/>
          </a:p>
        </p:txBody>
      </p:sp>
    </p:spTree>
    <p:extLst>
      <p:ext uri="{BB962C8B-B14F-4D97-AF65-F5344CB8AC3E}">
        <p14:creationId xmlns:p14="http://schemas.microsoft.com/office/powerpoint/2010/main" val="969051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 liked</a:t>
            </a:r>
          </a:p>
          <a:p>
            <a:r>
              <a:rPr lang="en-US"/>
              <a:t>What I was inspired by</a:t>
            </a:r>
          </a:p>
          <a:p>
            <a:r>
              <a:rPr lang="en-US"/>
              <a:t>Questions I still have</a:t>
            </a:r>
          </a:p>
          <a:p>
            <a:endParaRPr lang="en-US"/>
          </a:p>
        </p:txBody>
      </p:sp>
      <p:sp>
        <p:nvSpPr>
          <p:cNvPr id="4" name="Slide Number Placeholder 3"/>
          <p:cNvSpPr>
            <a:spLocks noGrp="1"/>
          </p:cNvSpPr>
          <p:nvPr>
            <p:ph type="sldNum" sz="quarter" idx="5"/>
          </p:nvPr>
        </p:nvSpPr>
        <p:spPr/>
        <p:txBody>
          <a:bodyPr/>
          <a:lstStyle/>
          <a:p>
            <a:fld id="{B1FA3E51-84DE-B14A-928A-9A8203D71F3B}" type="slidenum">
              <a:rPr lang="en-US" smtClean="0"/>
              <a:t>37</a:t>
            </a:fld>
            <a:endParaRPr lang="en-US"/>
          </a:p>
        </p:txBody>
      </p:sp>
    </p:spTree>
    <p:extLst>
      <p:ext uri="{BB962C8B-B14F-4D97-AF65-F5344CB8AC3E}">
        <p14:creationId xmlns:p14="http://schemas.microsoft.com/office/powerpoint/2010/main" val="3838801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42</a:t>
            </a:fld>
            <a:endParaRPr lang="en-US"/>
          </a:p>
        </p:txBody>
      </p:sp>
    </p:spTree>
    <p:extLst>
      <p:ext uri="{BB962C8B-B14F-4D97-AF65-F5344CB8AC3E}">
        <p14:creationId xmlns:p14="http://schemas.microsoft.com/office/powerpoint/2010/main" val="1858445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https://youtu.be/C1bIjISMlTo</a:t>
            </a:r>
          </a:p>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43</a:t>
            </a:fld>
            <a:endParaRPr lang="en-US"/>
          </a:p>
        </p:txBody>
      </p:sp>
    </p:spTree>
    <p:extLst>
      <p:ext uri="{BB962C8B-B14F-4D97-AF65-F5344CB8AC3E}">
        <p14:creationId xmlns:p14="http://schemas.microsoft.com/office/powerpoint/2010/main" val="713846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إن هدفي تحقيق التغطية الصحية الشاملة وإنهاء وباء الإيدز أهداف متكاملة ولا يمكن تحقيق أحدهما بدون الآخر. القيم والمبادئ الأساسية هي نفسها: الإنصاف وعدم التمييز والكرامة والعدالة الاجتماعية. 
في عام 2019 ، تم الوصول إلى أقل من نصف السكان الرئيسيين من خلال خدمات الوقاية من فيروس نقص المناعة البشرية المختلطة في أكثر من نصف البلدان التي أبلغت برنامج الأمم المتحدة المشترك المعني بفيروس نقص المناعة البشرية/الإيدز. 
ويمكن أن يساعد التمويل الصحي الجديد من المصادر المحلية للتغطية الصحية الشاملة على سد الفجوة التمويلية المتعلقة بفيروس نقص المناعة البشرية وتحسين الاستدامة.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45</a:t>
            </a:fld>
            <a:endParaRPr lang="en-US"/>
          </a:p>
        </p:txBody>
      </p:sp>
    </p:spTree>
    <p:extLst>
      <p:ext uri="{BB962C8B-B14F-4D97-AF65-F5344CB8AC3E}">
        <p14:creationId xmlns:p14="http://schemas.microsoft.com/office/powerpoint/2010/main" val="42200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47</a:t>
            </a:fld>
            <a:endParaRPr lang="en-US"/>
          </a:p>
        </p:txBody>
      </p:sp>
    </p:spTree>
    <p:extLst>
      <p:ext uri="{BB962C8B-B14F-4D97-AF65-F5344CB8AC3E}">
        <p14:creationId xmlns:p14="http://schemas.microsoft.com/office/powerpoint/2010/main" val="3056558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48</a:t>
            </a:fld>
            <a:endParaRPr lang="en-US"/>
          </a:p>
        </p:txBody>
      </p:sp>
    </p:spTree>
    <p:extLst>
      <p:ext uri="{BB962C8B-B14F-4D97-AF65-F5344CB8AC3E}">
        <p14:creationId xmlns:p14="http://schemas.microsoft.com/office/powerpoint/2010/main" val="1162431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49</a:t>
            </a:fld>
            <a:endParaRPr lang="en-US"/>
          </a:p>
        </p:txBody>
      </p:sp>
    </p:spTree>
    <p:extLst>
      <p:ext uri="{BB962C8B-B14F-4D97-AF65-F5344CB8AC3E}">
        <p14:creationId xmlns:p14="http://schemas.microsoft.com/office/powerpoint/2010/main" val="2946991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SA" dirty="0"/>
              <a:t>هذه بعض الأشياء العديدة التي تجلبها إلى مناقشة التغطية الصحية الشاملة.
بادئ ذي بدء ، لقد عشت تجربة فيروس نقص المناعة البشرية والقضايا الصحية الأخرى التي غالبا ما تكون مرتبطة حتى تتمكن من التحدث مع السلطة حول ما يعنيه هذا وما يناسبك.
لديك أيضا معلومات وبيانات حول كيفية عمل النظام الصحي أو عدم عمله للأشخاص المصابين بفيروس نقص المناعة البشرية - وقد شارك بعضكم في مؤشر وصمة العار في كوت ديفوار وأوكرانيا وغانا
لديك خبرة وتجربة كبيرة في النهج التي تركز على الناس والخدمات المتكاملة وخاصة حول كيفية الوصول إلى الأشخاص الأكثر تهميشا وضعفا
لديكم التزام قوي بحقوق الإنسان والشمولية وكيفية الدعوة إلى الحصول على الأدوية والخدمات، فضلا عن محاسبة واضعي السياسات على التزاماتهم.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52</a:t>
            </a:fld>
            <a:endParaRPr lang="en-US"/>
          </a:p>
        </p:txBody>
      </p:sp>
    </p:spTree>
    <p:extLst>
      <p:ext uri="{BB962C8B-B14F-4D97-AF65-F5344CB8AC3E}">
        <p14:creationId xmlns:p14="http://schemas.microsoft.com/office/powerpoint/2010/main" val="959429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التزمت جميع الحكومات بإشراك المجتمع المدني بنشاط في سياسة التغطية الصحية الشاملة وتنفيذها. لذلك ، إذا وجدت أنه لم تكن هناك مشاركة للمجتمع المدني حتى الآن ، يصبح هذا هو هدفك الرئيسي في الدعوة. وفي معظم البلدان، سيكون هناك بالتأكيد مجال للتحسين من حيث كيفية إدراج المجتمعات المحلية والشبكات الصحية.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54</a:t>
            </a:fld>
            <a:endParaRPr lang="en-US"/>
          </a:p>
        </p:txBody>
      </p:sp>
    </p:spTree>
    <p:extLst>
      <p:ext uri="{BB962C8B-B14F-4D97-AF65-F5344CB8AC3E}">
        <p14:creationId xmlns:p14="http://schemas.microsoft.com/office/powerpoint/2010/main" val="3937894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هناك خمسة أشياء رئيسية تحتاج إلى معرفتها من أجل القيام بالدعوة الفعالة.
أول شيء هو تحديد المشكلة. ما هو الوضع مع التغطية الصحية الشاملة وفيروس نقص المناعة البشرية في بلدك؟
ثم تحتاج إلى معرفة من سيكون حلفاؤك في حل المشكلة. 
ثالثا ، ستحتاج إلى إجراء تخطيط للطاقة. هذا مهم جدا حتى لا تضيع الوقت مع الأهداف الخاطئة!
ثم تحتاج إلى تحديد اللحظات الرئيسية للعمل، على سبيل المثال عندما تمر الميزانية عبر البرلمان، أو عندما يتم تطوير خطة وطنية جديدة. 
أخيرا ، تحتاج إلى تطوير الرسالة إلى أهدافك. سننظر في هذا في العمل الجماعي في لحظة.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56</a:t>
            </a:fld>
            <a:endParaRPr lang="en-US"/>
          </a:p>
        </p:txBody>
      </p:sp>
    </p:spTree>
    <p:extLst>
      <p:ext uri="{BB962C8B-B14F-4D97-AF65-F5344CB8AC3E}">
        <p14:creationId xmlns:p14="http://schemas.microsoft.com/office/powerpoint/2010/main" val="384431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هل تعمل هذه في سياقنا؟ هل نحن بحاجة </a:t>
            </a:r>
            <a:r>
              <a:rPr lang="ar-SA" dirty="0" err="1"/>
              <a:t>إصقلها</a:t>
            </a:r>
            <a:r>
              <a:rPr lang="ar-SA" dirty="0"/>
              <a:t>؟
يمكنك أن تقرر أي منها سيكون الأكثر أهمية بالنسبة لك للدفع من أجله في عامك الأول ، وأيها أهداف طويلة الأجل.
</a:t>
            </a:r>
            <a:endParaRPr lang="en-GB" dirty="0"/>
          </a:p>
        </p:txBody>
      </p:sp>
      <p:sp>
        <p:nvSpPr>
          <p:cNvPr id="4" name="Slide Number Placeholder 3"/>
          <p:cNvSpPr>
            <a:spLocks noGrp="1"/>
          </p:cNvSpPr>
          <p:nvPr>
            <p:ph type="sldNum" sz="quarter" idx="5"/>
          </p:nvPr>
        </p:nvSpPr>
        <p:spPr/>
        <p:txBody>
          <a:bodyPr/>
          <a:lstStyle/>
          <a:p>
            <a:fld id="{FC14E979-97C5-4D49-ACBB-FDE64A3FF911}" type="slidenum">
              <a:rPr lang="en-US" smtClean="0"/>
              <a:t>57</a:t>
            </a:fld>
            <a:endParaRPr lang="en-US"/>
          </a:p>
        </p:txBody>
      </p:sp>
    </p:spTree>
    <p:extLst>
      <p:ext uri="{BB962C8B-B14F-4D97-AF65-F5344CB8AC3E}">
        <p14:creationId xmlns:p14="http://schemas.microsoft.com/office/powerpoint/2010/main" val="3397997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هل تناسب سياقنا؟ هل نحن بحاجة إلى صقلها؟
يمكنك أن تقرر أي منها سيكون الأكثر أهمية بالنسبة لك في عامك الأول ، وأيها أهداف طويلة الأجل.
</a:t>
            </a:r>
            <a:endParaRPr lang="en-US" dirty="0"/>
          </a:p>
          <a:p>
            <a:endParaRPr lang="en-GB" dirty="0"/>
          </a:p>
          <a:p>
            <a:r>
              <a:rPr lang="en-GB" dirty="0"/>
              <a:t>You can decide which of them will be most important for you to push for in your first year, and which are more long-term goals.</a:t>
            </a:r>
          </a:p>
        </p:txBody>
      </p:sp>
      <p:sp>
        <p:nvSpPr>
          <p:cNvPr id="4" name="Slide Number Placeholder 3"/>
          <p:cNvSpPr>
            <a:spLocks noGrp="1"/>
          </p:cNvSpPr>
          <p:nvPr>
            <p:ph type="sldNum" sz="quarter" idx="5"/>
          </p:nvPr>
        </p:nvSpPr>
        <p:spPr/>
        <p:txBody>
          <a:bodyPr/>
          <a:lstStyle/>
          <a:p>
            <a:fld id="{FC14E979-97C5-4D49-ACBB-FDE64A3FF911}" type="slidenum">
              <a:rPr lang="en-US" smtClean="0"/>
              <a:t>58</a:t>
            </a:fld>
            <a:endParaRPr lang="en-US"/>
          </a:p>
        </p:txBody>
      </p:sp>
    </p:spTree>
    <p:extLst>
      <p:ext uri="{BB962C8B-B14F-4D97-AF65-F5344CB8AC3E}">
        <p14:creationId xmlns:p14="http://schemas.microsoft.com/office/powerpoint/2010/main" val="3816279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ضع قائمتين - إحداهما قائمة بالأشخاص الذين لديهم القدرة على اتخاذ قرارات بشأن الصحة وميزانيات الصحة.
القائمة الثانية هي من يعرفه الناس في الحكومة.
هل هناك أي تداخل؟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59</a:t>
            </a:fld>
            <a:endParaRPr lang="en-US"/>
          </a:p>
        </p:txBody>
      </p:sp>
    </p:spTree>
    <p:extLst>
      <p:ext uri="{BB962C8B-B14F-4D97-AF65-F5344CB8AC3E}">
        <p14:creationId xmlns:p14="http://schemas.microsoft.com/office/powerpoint/2010/main" val="40517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سيتم تقسيمك الآن إلى مجموعات صغيرة للتركيز على هدف رئيسي.
المجموعة 1: وزير الصحة
المجموعة 2: عضو البرلمان
المجموعة 3: مسؤول الصحة في المقاطعة
المجموعة 4: الناخبون/عامة الناس
المجموعة 5: المنظمات غير الحكومية العاملة في قطاعات أخرى، مثل المياه والصرف الصحي والنظافة الصحية، والصحة العقلية، والتغذية
ما الذي تحتاج هذه الأهداف إلى معرفته عن التغطية الصحية الشاملة؟
لتحقيق أهداف الدعوة ، ماذا تحتاج إلى قول وما هي الطريقة التي ستستخدمها لقول ذلك.
من حيث الطريقة ، نعني النموذج الذي ستستخدمه لتوصيل الرسالة - وسائل التواصل الاجتماعي ، الاجتماعات وجها لوجه ، أوراق الإحاطة ، </a:t>
            </a:r>
            <a:r>
              <a:rPr lang="en-GB" dirty="0"/>
              <a:t>Twitter ، </a:t>
            </a:r>
            <a:r>
              <a:rPr lang="ar-SA" dirty="0"/>
              <a:t>الرسائل ، المشاهير ، إلخ.
استخدم هذه الشبكة لمساعدتك.
تحتاج كل مجموعة إلى إعادة الرسالة التي تريد توصيلها والطريقة التي ستستخدمها للوصول إلى الهدف.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61</a:t>
            </a:fld>
            <a:endParaRPr lang="en-US"/>
          </a:p>
        </p:txBody>
      </p:sp>
    </p:spTree>
    <p:extLst>
      <p:ext uri="{BB962C8B-B14F-4D97-AF65-F5344CB8AC3E}">
        <p14:creationId xmlns:p14="http://schemas.microsoft.com/office/powerpoint/2010/main" val="3132189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فيما يلي بعض التكتيكات التي يجب مراعاتها أثناء قيامك بالعمل الجماعي.</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62</a:t>
            </a:fld>
            <a:endParaRPr lang="en-US"/>
          </a:p>
        </p:txBody>
      </p:sp>
    </p:spTree>
    <p:extLst>
      <p:ext uri="{BB962C8B-B14F-4D97-AF65-F5344CB8AC3E}">
        <p14:creationId xmlns:p14="http://schemas.microsoft.com/office/powerpoint/2010/main" val="3013166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63</a:t>
            </a:fld>
            <a:endParaRPr lang="en-US"/>
          </a:p>
        </p:txBody>
      </p:sp>
    </p:spTree>
    <p:extLst>
      <p:ext uri="{BB962C8B-B14F-4D97-AF65-F5344CB8AC3E}">
        <p14:creationId xmlns:p14="http://schemas.microsoft.com/office/powerpoint/2010/main" val="3406035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فيما يلي بعض الرسائل الرئيسية التي تم تطويرها بالفعل في حركة الدعوة للتغطية الصحية الشاملة ومن قبل مجتمع فيروس نقص المناعة البشرية.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65</a:t>
            </a:fld>
            <a:endParaRPr lang="en-US"/>
          </a:p>
        </p:txBody>
      </p:sp>
    </p:spTree>
    <p:extLst>
      <p:ext uri="{BB962C8B-B14F-4D97-AF65-F5344CB8AC3E}">
        <p14:creationId xmlns:p14="http://schemas.microsoft.com/office/powerpoint/2010/main" val="12581336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what a completed grid might look like.</a:t>
            </a:r>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66</a:t>
            </a:fld>
            <a:endParaRPr lang="en-US"/>
          </a:p>
        </p:txBody>
      </p:sp>
    </p:spTree>
    <p:extLst>
      <p:ext uri="{BB962C8B-B14F-4D97-AF65-F5344CB8AC3E}">
        <p14:creationId xmlns:p14="http://schemas.microsoft.com/office/powerpoint/2010/main" val="14899998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من المهم توقيت رسائلك!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67</a:t>
            </a:fld>
            <a:endParaRPr lang="en-US"/>
          </a:p>
        </p:txBody>
      </p:sp>
    </p:spTree>
    <p:extLst>
      <p:ext uri="{BB962C8B-B14F-4D97-AF65-F5344CB8AC3E}">
        <p14:creationId xmlns:p14="http://schemas.microsoft.com/office/powerpoint/2010/main" val="23027357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وأخيرا، نحن بحاجة إلى التحدث عن من يمكننا الانضمام إليه في دعوتنا. من هم أصحاب المصلحة المهمون؟ كيف يمكننا العمل معا؟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68</a:t>
            </a:fld>
            <a:endParaRPr lang="en-US"/>
          </a:p>
        </p:txBody>
      </p:sp>
    </p:spTree>
    <p:extLst>
      <p:ext uri="{BB962C8B-B14F-4D97-AF65-F5344CB8AC3E}">
        <p14:creationId xmlns:p14="http://schemas.microsoft.com/office/powerpoint/2010/main" val="29432399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لقد ناقشنا ما يجب تغييره، ومن يمكن أن يكون حلفاؤنا، ومن نحتاج إلى استهدافه، ومتى والرسائل. كل هذا يأتي معا في خطة الدعوة.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69</a:t>
            </a:fld>
            <a:endParaRPr lang="en-US"/>
          </a:p>
        </p:txBody>
      </p:sp>
    </p:spTree>
    <p:extLst>
      <p:ext uri="{BB962C8B-B14F-4D97-AF65-F5344CB8AC3E}">
        <p14:creationId xmlns:p14="http://schemas.microsoft.com/office/powerpoint/2010/main" val="3586247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a:t>ما أعجبني
ما ألهمني
أسئلة لا تزال لدي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FA3E51-84DE-B14A-928A-9A8203D71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168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3F9D1F-9346-7D4E-BECF-08B8BD4EFCDE}" type="slidenum">
              <a:rPr lang="en-US" smtClean="0"/>
              <a:t>71</a:t>
            </a:fld>
            <a:endParaRPr lang="en-US"/>
          </a:p>
        </p:txBody>
      </p:sp>
    </p:spTree>
    <p:extLst>
      <p:ext uri="{BB962C8B-B14F-4D97-AF65-F5344CB8AC3E}">
        <p14:creationId xmlns:p14="http://schemas.microsoft.com/office/powerpoint/2010/main" val="4953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pZHiIGFLN8Y?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XM-X4fQHsW0?feature=oembed" TargetMode="Externa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www.youtube.com/embed/C1bIjISMlTo?feature=oembed" TargetMode="External"/><Relationship Id="rId4" Type="http://schemas.openxmlformats.org/officeDocument/2006/relationships/image" Target="../media/image2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7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21025831">
            <a:off x="1377916" y="3952549"/>
            <a:ext cx="2827667" cy="260578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8" name="TextBox 8"/>
          <p:cNvSpPr txBox="1"/>
          <p:nvPr/>
        </p:nvSpPr>
        <p:spPr>
          <a:xfrm>
            <a:off x="1650974" y="936766"/>
            <a:ext cx="14986052" cy="3103414"/>
          </a:xfrm>
          <a:prstGeom prst="rect">
            <a:avLst/>
          </a:prstGeom>
        </p:spPr>
        <p:txBody>
          <a:bodyPr wrap="square" lIns="0" tIns="0" rIns="0" bIns="0" rtlCol="0" anchor="t">
            <a:spAutoFit/>
          </a:bodyPr>
          <a:lstStyle/>
          <a:p>
            <a:pPr marL="0" lvl="0" indent="0" algn="ctr">
              <a:lnSpc>
                <a:spcPts val="12100"/>
              </a:lnSpc>
            </a:pPr>
            <a:r>
              <a:rPr lang="ar-SA" sz="10999">
                <a:solidFill>
                  <a:srgbClr val="000000"/>
                </a:solidFill>
                <a:latin typeface="DM Sans Bold"/>
              </a:rPr>
              <a:t>التدريب الوطني حول التغطية الصحيّة الشاملة</a:t>
            </a:r>
            <a:endParaRPr lang="en-US" sz="10999">
              <a:solidFill>
                <a:srgbClr val="000000"/>
              </a:solidFill>
              <a:latin typeface="DM Sans Bold"/>
            </a:endParaRPr>
          </a:p>
        </p:txBody>
      </p:sp>
      <p:pic>
        <p:nvPicPr>
          <p:cNvPr id="13" name="Picture 13"/>
          <p:cNvPicPr>
            <a:picLocks noChangeAspect="1"/>
          </p:cNvPicPr>
          <p:nvPr/>
        </p:nvPicPr>
        <p:blipFill>
          <a:blip r:embed="rId2"/>
          <a:srcRect/>
          <a:stretch>
            <a:fillRect/>
          </a:stretch>
        </p:blipFill>
        <p:spPr>
          <a:xfrm>
            <a:off x="4644536" y="2647653"/>
            <a:ext cx="7639347" cy="7639347"/>
          </a:xfrm>
          <a:prstGeom prst="rect">
            <a:avLst/>
          </a:prstGeom>
        </p:spPr>
      </p:pic>
      <p:pic>
        <p:nvPicPr>
          <p:cNvPr id="14" name="Picture 14"/>
          <p:cNvPicPr>
            <a:picLocks noChangeAspect="1"/>
          </p:cNvPicPr>
          <p:nvPr/>
        </p:nvPicPr>
        <p:blipFill>
          <a:blip r:embed="rId3"/>
          <a:srcRect/>
          <a:stretch>
            <a:fillRect/>
          </a:stretch>
        </p:blipFill>
        <p:spPr>
          <a:xfrm>
            <a:off x="1116044" y="7912200"/>
            <a:ext cx="1826124" cy="1809176"/>
          </a:xfrm>
          <a:prstGeom prst="rect">
            <a:avLst/>
          </a:prstGeom>
        </p:spPr>
      </p:pic>
      <p:pic>
        <p:nvPicPr>
          <p:cNvPr id="16" name="Picture 15">
            <a:extLst>
              <a:ext uri="{FF2B5EF4-FFF2-40B4-BE49-F238E27FC236}">
                <a16:creationId xmlns:a16="http://schemas.microsoft.com/office/drawing/2014/main" id="{636F3E77-BB74-4445-8FB1-E65ABE16E936}"/>
              </a:ext>
            </a:extLst>
          </p:cNvPr>
          <p:cNvPicPr>
            <a:picLocks noChangeAspect="1"/>
          </p:cNvPicPr>
          <p:nvPr/>
        </p:nvPicPr>
        <p:blipFill>
          <a:blip r:embed="rId4"/>
          <a:stretch>
            <a:fillRect/>
          </a:stretch>
        </p:blipFill>
        <p:spPr>
          <a:xfrm>
            <a:off x="3577332" y="8283342"/>
            <a:ext cx="2828789" cy="1066892"/>
          </a:xfrm>
          <a:prstGeom prst="rect">
            <a:avLst/>
          </a:prstGeom>
        </p:spPr>
      </p:pic>
      <p:pic>
        <p:nvPicPr>
          <p:cNvPr id="17" name="Picture 16">
            <a:extLst>
              <a:ext uri="{FF2B5EF4-FFF2-40B4-BE49-F238E27FC236}">
                <a16:creationId xmlns:a16="http://schemas.microsoft.com/office/drawing/2014/main" id="{102BF62C-4BFB-4C4E-932C-D1FCF820CA04}"/>
              </a:ext>
            </a:extLst>
          </p:cNvPr>
          <p:cNvPicPr>
            <a:picLocks noChangeAspect="1"/>
          </p:cNvPicPr>
          <p:nvPr/>
        </p:nvPicPr>
        <p:blipFill>
          <a:blip r:embed="rId5"/>
          <a:stretch>
            <a:fillRect/>
          </a:stretch>
        </p:blipFill>
        <p:spPr>
          <a:xfrm>
            <a:off x="15078343" y="7504519"/>
            <a:ext cx="2609314" cy="2005758"/>
          </a:xfrm>
          <a:prstGeom prst="rect">
            <a:avLst/>
          </a:prstGeom>
        </p:spPr>
      </p:pic>
      <p:pic>
        <p:nvPicPr>
          <p:cNvPr id="18" name="Picture 17">
            <a:extLst>
              <a:ext uri="{FF2B5EF4-FFF2-40B4-BE49-F238E27FC236}">
                <a16:creationId xmlns:a16="http://schemas.microsoft.com/office/drawing/2014/main" id="{D370A3BC-F796-47C3-A472-9C5CE41794AE}"/>
              </a:ext>
            </a:extLst>
          </p:cNvPr>
          <p:cNvPicPr>
            <a:picLocks noChangeAspect="1"/>
          </p:cNvPicPr>
          <p:nvPr/>
        </p:nvPicPr>
        <p:blipFill>
          <a:blip r:embed="rId6"/>
          <a:stretch>
            <a:fillRect/>
          </a:stretch>
        </p:blipFill>
        <p:spPr>
          <a:xfrm>
            <a:off x="12525912" y="7561996"/>
            <a:ext cx="2045297" cy="1943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89571" y="1357515"/>
            <a:ext cx="12108859" cy="1566776"/>
          </a:xfrm>
          <a:prstGeom prst="rect">
            <a:avLst/>
          </a:prstGeom>
        </p:spPr>
        <p:txBody>
          <a:bodyPr lIns="0" tIns="0" rIns="0" bIns="0" rtlCol="0" anchor="t">
            <a:spAutoFit/>
          </a:bodyPr>
          <a:lstStyle/>
          <a:p>
            <a:pPr marL="0" lvl="0" indent="0" algn="ctr">
              <a:lnSpc>
                <a:spcPts val="12100"/>
              </a:lnSpc>
            </a:pPr>
            <a:r>
              <a:rPr lang="ar-SA" sz="10999">
                <a:solidFill>
                  <a:srgbClr val="000000"/>
                </a:solidFill>
                <a:latin typeface="DM Sans Bold"/>
              </a:rPr>
              <a:t>المقدّمة والترحيب</a:t>
            </a:r>
            <a:endParaRPr lang="en-US" sz="10999">
              <a:solidFill>
                <a:srgbClr val="000000"/>
              </a:solidFill>
              <a:latin typeface="DM Sans Bold"/>
            </a:endParaRP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7139" y="6262485"/>
            <a:ext cx="2813929"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9938" y="6763184"/>
            <a:ext cx="2397675" cy="698589"/>
          </a:xfrm>
          <a:prstGeom prst="rect">
            <a:avLst/>
          </a:prstGeom>
        </p:spPr>
        <p:txBody>
          <a:bodyPr lIns="0" tIns="0" rIns="0" bIns="0" rtlCol="0" anchor="t">
            <a:spAutoFit/>
          </a:bodyPr>
          <a:lstStyle/>
          <a:p>
            <a:pPr lvl="0" algn="ctr">
              <a:lnSpc>
                <a:spcPts val="5744"/>
              </a:lnSpc>
            </a:pPr>
            <a:r>
              <a:rPr lang="ar-SA" sz="4103" spc="41">
                <a:solidFill>
                  <a:srgbClr val="000000"/>
                </a:solidFill>
                <a:latin typeface="DM Sans"/>
              </a:rPr>
              <a:t>دعونا نبدأ!</a:t>
            </a:r>
            <a:endParaRPr lang="en-US" sz="4103" spc="41">
              <a:solidFill>
                <a:srgbClr val="000000"/>
              </a:solidFill>
              <a:latin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981161"/>
            <a:ext cx="16230600" cy="7522418"/>
            <a:chOff x="0" y="0"/>
            <a:chExt cx="100607340" cy="46628618"/>
          </a:xfrm>
        </p:grpSpPr>
        <p:sp>
          <p:nvSpPr>
            <p:cNvPr id="3" name="Freeform 3"/>
            <p:cNvSpPr/>
            <p:nvPr/>
          </p:nvSpPr>
          <p:spPr>
            <a:xfrm>
              <a:off x="0" y="0"/>
              <a:ext cx="100607341" cy="46628617"/>
            </a:xfrm>
            <a:custGeom>
              <a:avLst/>
              <a:gdLst/>
              <a:ahLst/>
              <a:cxnLst/>
              <a:rect l="l" t="t" r="r" b="b"/>
              <a:pathLst>
                <a:path w="100607341" h="46628617">
                  <a:moveTo>
                    <a:pt x="0" y="0"/>
                  </a:moveTo>
                  <a:lnTo>
                    <a:pt x="0" y="46628617"/>
                  </a:lnTo>
                  <a:lnTo>
                    <a:pt x="100607341" y="46628617"/>
                  </a:lnTo>
                  <a:lnTo>
                    <a:pt x="100607341" y="0"/>
                  </a:lnTo>
                  <a:lnTo>
                    <a:pt x="0" y="0"/>
                  </a:lnTo>
                  <a:close/>
                  <a:moveTo>
                    <a:pt x="100546377" y="46567657"/>
                  </a:moveTo>
                  <a:lnTo>
                    <a:pt x="59690" y="46567657"/>
                  </a:lnTo>
                  <a:lnTo>
                    <a:pt x="59690" y="59690"/>
                  </a:lnTo>
                  <a:lnTo>
                    <a:pt x="100546377" y="59690"/>
                  </a:lnTo>
                  <a:lnTo>
                    <a:pt x="100546377" y="46567657"/>
                  </a:lnTo>
                  <a:close/>
                </a:path>
              </a:pathLst>
            </a:custGeom>
            <a:solidFill>
              <a:srgbClr val="000000"/>
            </a:solidFill>
          </p:spPr>
        </p:sp>
      </p:grpSp>
      <p:grpSp>
        <p:nvGrpSpPr>
          <p:cNvPr id="4" name="Group 4"/>
          <p:cNvGrpSpPr/>
          <p:nvPr/>
        </p:nvGrpSpPr>
        <p:grpSpPr>
          <a:xfrm>
            <a:off x="9807126" y="1610240"/>
            <a:ext cx="882656" cy="882656"/>
            <a:chOff x="0" y="0"/>
            <a:chExt cx="1176875" cy="1176875"/>
          </a:xfrm>
        </p:grpSpPr>
        <p:grpSp>
          <p:nvGrpSpPr>
            <p:cNvPr id="5" name="Group 5"/>
            <p:cNvGrpSpPr/>
            <p:nvPr/>
          </p:nvGrpSpPr>
          <p:grpSpPr>
            <a:xfrm>
              <a:off x="0" y="0"/>
              <a:ext cx="1176875" cy="117687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1</a:t>
              </a:r>
            </a:p>
          </p:txBody>
        </p:sp>
      </p:grpSp>
      <p:grpSp>
        <p:nvGrpSpPr>
          <p:cNvPr id="8" name="Group 8"/>
          <p:cNvGrpSpPr/>
          <p:nvPr/>
        </p:nvGrpSpPr>
        <p:grpSpPr>
          <a:xfrm>
            <a:off x="9809095" y="1893669"/>
            <a:ext cx="4677798" cy="2451259"/>
            <a:chOff x="0" y="0"/>
            <a:chExt cx="6237064" cy="3268345"/>
          </a:xfrm>
        </p:grpSpPr>
        <p:grpSp>
          <p:nvGrpSpPr>
            <p:cNvPr id="9" name="Group 9"/>
            <p:cNvGrpSpPr/>
            <p:nvPr/>
          </p:nvGrpSpPr>
          <p:grpSpPr>
            <a:xfrm>
              <a:off x="0" y="0"/>
              <a:ext cx="6237064" cy="3268345"/>
              <a:chOff x="0" y="0"/>
              <a:chExt cx="5101631" cy="2673356"/>
            </a:xfrm>
          </p:grpSpPr>
          <p:sp>
            <p:nvSpPr>
              <p:cNvPr id="10" name="Freeform 10"/>
              <p:cNvSpPr/>
              <p:nvPr/>
            </p:nvSpPr>
            <p:spPr>
              <a:xfrm>
                <a:off x="19050" y="223520"/>
                <a:ext cx="5063531" cy="2442216"/>
              </a:xfrm>
              <a:custGeom>
                <a:avLst/>
                <a:gdLst/>
                <a:ahLst/>
                <a:cxnLst/>
                <a:rect l="l" t="t" r="r" b="b"/>
                <a:pathLst>
                  <a:path w="5063531" h="2442216">
                    <a:moveTo>
                      <a:pt x="0" y="11430"/>
                    </a:moveTo>
                    <a:cubicBezTo>
                      <a:pt x="0" y="11430"/>
                      <a:pt x="2540" y="340360"/>
                      <a:pt x="2540" y="749300"/>
                    </a:cubicBezTo>
                    <a:cubicBezTo>
                      <a:pt x="2540" y="967741"/>
                      <a:pt x="7620" y="1261116"/>
                      <a:pt x="7620" y="1521466"/>
                    </a:cubicBezTo>
                    <a:cubicBezTo>
                      <a:pt x="7620" y="1715776"/>
                      <a:pt x="16510" y="2114556"/>
                      <a:pt x="21590" y="2306326"/>
                    </a:cubicBezTo>
                    <a:lnTo>
                      <a:pt x="130810" y="2420626"/>
                    </a:lnTo>
                    <a:cubicBezTo>
                      <a:pt x="275590" y="2428245"/>
                      <a:pt x="543560" y="2442216"/>
                      <a:pt x="793750" y="2442216"/>
                    </a:cubicBezTo>
                    <a:lnTo>
                      <a:pt x="5063531" y="2442216"/>
                    </a:lnTo>
                    <a:lnTo>
                      <a:pt x="5063531" y="693420"/>
                    </a:lnTo>
                    <a:cubicBezTo>
                      <a:pt x="5063531" y="318770"/>
                      <a:pt x="5054641" y="41910"/>
                      <a:pt x="5054641" y="41910"/>
                    </a:cubicBezTo>
                    <a:cubicBezTo>
                      <a:pt x="4899701" y="21590"/>
                      <a:pt x="4743491" y="11430"/>
                      <a:pt x="4586011" y="12700"/>
                    </a:cubicBezTo>
                    <a:cubicBezTo>
                      <a:pt x="4312961" y="12700"/>
                      <a:pt x="1179830" y="21590"/>
                      <a:pt x="929640" y="12700"/>
                    </a:cubicBezTo>
                    <a:cubicBezTo>
                      <a:pt x="594360" y="0"/>
                      <a:pt x="0" y="11430"/>
                      <a:pt x="0" y="11430"/>
                    </a:cubicBezTo>
                    <a:close/>
                  </a:path>
                </a:pathLst>
              </a:custGeom>
              <a:solidFill>
                <a:srgbClr val="FFFFFF"/>
              </a:solidFill>
            </p:spPr>
          </p:sp>
          <p:sp>
            <p:nvSpPr>
              <p:cNvPr id="11" name="Freeform 11"/>
              <p:cNvSpPr/>
              <p:nvPr/>
            </p:nvSpPr>
            <p:spPr>
              <a:xfrm>
                <a:off x="12700" y="217170"/>
                <a:ext cx="5076231" cy="2454916"/>
              </a:xfrm>
              <a:custGeom>
                <a:avLst/>
                <a:gdLst/>
                <a:ahLst/>
                <a:cxnLst/>
                <a:rect l="l" t="t" r="r" b="b"/>
                <a:pathLst>
                  <a:path w="5076231" h="2454916">
                    <a:moveTo>
                      <a:pt x="5076231" y="2454916"/>
                    </a:moveTo>
                    <a:lnTo>
                      <a:pt x="800100" y="2454916"/>
                    </a:lnTo>
                    <a:cubicBezTo>
                      <a:pt x="547370" y="2454916"/>
                      <a:pt x="270510" y="2440946"/>
                      <a:pt x="137160" y="2433326"/>
                    </a:cubicBezTo>
                    <a:lnTo>
                      <a:pt x="134620" y="2433326"/>
                    </a:lnTo>
                    <a:lnTo>
                      <a:pt x="21590" y="2315216"/>
                    </a:lnTo>
                    <a:lnTo>
                      <a:pt x="21590" y="2312676"/>
                    </a:lnTo>
                    <a:cubicBezTo>
                      <a:pt x="16510" y="2109476"/>
                      <a:pt x="7620" y="1715776"/>
                      <a:pt x="7620" y="1527816"/>
                    </a:cubicBezTo>
                    <a:cubicBezTo>
                      <a:pt x="7620" y="1412246"/>
                      <a:pt x="6350" y="1235716"/>
                      <a:pt x="5080" y="1089475"/>
                    </a:cubicBezTo>
                    <a:cubicBezTo>
                      <a:pt x="3810" y="1007590"/>
                      <a:pt x="2540" y="914951"/>
                      <a:pt x="2540" y="755650"/>
                    </a:cubicBezTo>
                    <a:cubicBezTo>
                      <a:pt x="2540" y="351790"/>
                      <a:pt x="0" y="21590"/>
                      <a:pt x="0" y="17780"/>
                    </a:cubicBezTo>
                    <a:lnTo>
                      <a:pt x="0" y="11430"/>
                    </a:lnTo>
                    <a:lnTo>
                      <a:pt x="6350" y="11430"/>
                    </a:lnTo>
                    <a:cubicBezTo>
                      <a:pt x="12700" y="11430"/>
                      <a:pt x="604520" y="0"/>
                      <a:pt x="935990" y="12700"/>
                    </a:cubicBezTo>
                    <a:cubicBezTo>
                      <a:pt x="1121410" y="19050"/>
                      <a:pt x="3737651" y="16510"/>
                      <a:pt x="4222791" y="13970"/>
                    </a:cubicBezTo>
                    <a:cubicBezTo>
                      <a:pt x="4387891" y="12700"/>
                      <a:pt x="4522511" y="12700"/>
                      <a:pt x="4592361" y="12700"/>
                    </a:cubicBezTo>
                    <a:cubicBezTo>
                      <a:pt x="4746031" y="11430"/>
                      <a:pt x="4904781" y="21590"/>
                      <a:pt x="5062261" y="41910"/>
                    </a:cubicBezTo>
                    <a:lnTo>
                      <a:pt x="5067341" y="43180"/>
                    </a:lnTo>
                    <a:lnTo>
                      <a:pt x="5067341" y="48260"/>
                    </a:lnTo>
                    <a:cubicBezTo>
                      <a:pt x="5067341" y="50800"/>
                      <a:pt x="5076231" y="328930"/>
                      <a:pt x="5076231" y="699770"/>
                    </a:cubicBezTo>
                    <a:lnTo>
                      <a:pt x="5076231" y="2454916"/>
                    </a:lnTo>
                    <a:close/>
                    <a:moveTo>
                      <a:pt x="139700" y="2420626"/>
                    </a:moveTo>
                    <a:cubicBezTo>
                      <a:pt x="273050" y="2428246"/>
                      <a:pt x="548640" y="2442216"/>
                      <a:pt x="800100" y="2442216"/>
                    </a:cubicBezTo>
                    <a:lnTo>
                      <a:pt x="5063531" y="2442216"/>
                    </a:lnTo>
                    <a:lnTo>
                      <a:pt x="5063531" y="699770"/>
                    </a:lnTo>
                    <a:cubicBezTo>
                      <a:pt x="5063531" y="358140"/>
                      <a:pt x="5055911" y="93980"/>
                      <a:pt x="5054641" y="53340"/>
                    </a:cubicBezTo>
                    <a:cubicBezTo>
                      <a:pt x="4899701" y="33020"/>
                      <a:pt x="4743491" y="24130"/>
                      <a:pt x="4592361" y="25400"/>
                    </a:cubicBezTo>
                    <a:cubicBezTo>
                      <a:pt x="4522511" y="25400"/>
                      <a:pt x="4387891" y="27940"/>
                      <a:pt x="4222791" y="26670"/>
                    </a:cubicBezTo>
                    <a:cubicBezTo>
                      <a:pt x="3713521" y="22860"/>
                      <a:pt x="1304290" y="22860"/>
                      <a:pt x="935990" y="25400"/>
                    </a:cubicBezTo>
                    <a:cubicBezTo>
                      <a:pt x="622300" y="27940"/>
                      <a:pt x="77470" y="22860"/>
                      <a:pt x="12700" y="24130"/>
                    </a:cubicBezTo>
                    <a:cubicBezTo>
                      <a:pt x="12700" y="71120"/>
                      <a:pt x="15240" y="382270"/>
                      <a:pt x="15240" y="755650"/>
                    </a:cubicBezTo>
                    <a:cubicBezTo>
                      <a:pt x="15240" y="914951"/>
                      <a:pt x="16510" y="1007589"/>
                      <a:pt x="17780" y="1089475"/>
                    </a:cubicBezTo>
                    <a:cubicBezTo>
                      <a:pt x="19050" y="1235716"/>
                      <a:pt x="20320" y="1412245"/>
                      <a:pt x="20320" y="1527816"/>
                    </a:cubicBezTo>
                    <a:cubicBezTo>
                      <a:pt x="20320" y="1714506"/>
                      <a:pt x="29210" y="2105666"/>
                      <a:pt x="34290" y="2310135"/>
                    </a:cubicBezTo>
                    <a:lnTo>
                      <a:pt x="139700" y="2420626"/>
                    </a:lnTo>
                    <a:close/>
                    <a:moveTo>
                      <a:pt x="139700" y="2420626"/>
                    </a:moveTo>
                    <a:lnTo>
                      <a:pt x="133350" y="2294896"/>
                    </a:lnTo>
                    <a:lnTo>
                      <a:pt x="34290" y="2308866"/>
                    </a:lnTo>
                    <a:lnTo>
                      <a:pt x="139700" y="2420626"/>
                    </a:lnTo>
                    <a:close/>
                  </a:path>
                </a:pathLst>
              </a:custGeom>
              <a:solidFill>
                <a:srgbClr val="000000"/>
              </a:solidFill>
            </p:spPr>
          </p:sp>
          <p:sp>
            <p:nvSpPr>
              <p:cNvPr id="12" name="Freeform 12"/>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3" name="TextBox 13"/>
            <p:cNvSpPr txBox="1"/>
            <p:nvPr/>
          </p:nvSpPr>
          <p:spPr>
            <a:xfrm>
              <a:off x="381936" y="1066779"/>
              <a:ext cx="5473189" cy="1803741"/>
            </a:xfrm>
            <a:prstGeom prst="rect">
              <a:avLst/>
            </a:prstGeom>
          </p:spPr>
          <p:txBody>
            <a:bodyPr lIns="0" tIns="0" rIns="0" bIns="0" rtlCol="0" anchor="t">
              <a:spAutoFit/>
            </a:bodyPr>
            <a:lstStyle/>
            <a:p>
              <a:pPr marL="0" lvl="0" indent="0">
                <a:lnSpc>
                  <a:spcPts val="3572"/>
                </a:lnSpc>
              </a:pPr>
              <a:r>
                <a:rPr lang="ar-SA" sz="2381" spc="23">
                  <a:solidFill>
                    <a:srgbClr val="000000"/>
                  </a:solidFill>
                  <a:latin typeface="DM Sans"/>
                </a:rPr>
                <a:t>إنشاء أبطال للتغطية الصحية الشاملة داخل الشبكات والمجتمعات الوطنيّة المعنيّة بفيروس نقص المناعة البشريّة</a:t>
              </a:r>
              <a:endParaRPr lang="en-US" sz="2381" spc="23">
                <a:solidFill>
                  <a:srgbClr val="000000"/>
                </a:solidFill>
                <a:latin typeface="DM Sans"/>
              </a:endParaRPr>
            </a:p>
          </p:txBody>
        </p:sp>
      </p:grpSp>
      <p:sp>
        <p:nvSpPr>
          <p:cNvPr id="14" name="TextBox 14"/>
          <p:cNvSpPr txBox="1"/>
          <p:nvPr/>
        </p:nvSpPr>
        <p:spPr>
          <a:xfrm>
            <a:off x="4153243" y="3291546"/>
            <a:ext cx="5149118" cy="854208"/>
          </a:xfrm>
          <a:prstGeom prst="rect">
            <a:avLst/>
          </a:prstGeom>
        </p:spPr>
        <p:txBody>
          <a:bodyPr lIns="0" tIns="0" rIns="0" bIns="0" rtlCol="0" anchor="t">
            <a:spAutoFit/>
          </a:bodyPr>
          <a:lstStyle/>
          <a:p>
            <a:pPr marL="0" lvl="0" indent="0" algn="ctr">
              <a:lnSpc>
                <a:spcPts val="6588"/>
              </a:lnSpc>
            </a:pPr>
            <a:r>
              <a:rPr lang="ar-SA" sz="5989">
                <a:solidFill>
                  <a:srgbClr val="000000"/>
                </a:solidFill>
                <a:latin typeface="DM Sans Bold"/>
              </a:rPr>
              <a:t>اهداف هذا التدريب</a:t>
            </a:r>
            <a:endParaRPr lang="en-US" sz="5989">
              <a:solidFill>
                <a:srgbClr val="000000"/>
              </a:solidFill>
              <a:latin typeface="DM Sans Bold"/>
            </a:endParaRPr>
          </a:p>
        </p:txBody>
      </p:sp>
      <p:grpSp>
        <p:nvGrpSpPr>
          <p:cNvPr id="15" name="Group 15"/>
          <p:cNvGrpSpPr/>
          <p:nvPr/>
        </p:nvGrpSpPr>
        <p:grpSpPr>
          <a:xfrm>
            <a:off x="8458199" y="4742370"/>
            <a:ext cx="5940223" cy="2947599"/>
            <a:chOff x="0" y="0"/>
            <a:chExt cx="6452348" cy="3142697"/>
          </a:xfrm>
        </p:grpSpPr>
        <p:sp>
          <p:nvSpPr>
            <p:cNvPr id="16" name="Freeform 16"/>
            <p:cNvSpPr/>
            <p:nvPr/>
          </p:nvSpPr>
          <p:spPr>
            <a:xfrm>
              <a:off x="19050" y="223520"/>
              <a:ext cx="6414248" cy="2911557"/>
            </a:xfrm>
            <a:custGeom>
              <a:avLst/>
              <a:gdLst/>
              <a:ahLst/>
              <a:cxnLst/>
              <a:rect l="l" t="t" r="r" b="b"/>
              <a:pathLst>
                <a:path w="6414248" h="2911557">
                  <a:moveTo>
                    <a:pt x="0" y="11430"/>
                  </a:moveTo>
                  <a:cubicBezTo>
                    <a:pt x="0" y="11430"/>
                    <a:pt x="2540" y="340360"/>
                    <a:pt x="2540" y="749300"/>
                  </a:cubicBezTo>
                  <a:cubicBezTo>
                    <a:pt x="2540" y="1151078"/>
                    <a:pt x="7620" y="1730457"/>
                    <a:pt x="7620" y="1990807"/>
                  </a:cubicBezTo>
                  <a:cubicBezTo>
                    <a:pt x="7620" y="2185117"/>
                    <a:pt x="16510" y="2583897"/>
                    <a:pt x="21590" y="2775667"/>
                  </a:cubicBezTo>
                  <a:lnTo>
                    <a:pt x="130810" y="2889967"/>
                  </a:lnTo>
                  <a:cubicBezTo>
                    <a:pt x="275590" y="2897587"/>
                    <a:pt x="543560" y="2911557"/>
                    <a:pt x="793750" y="2911557"/>
                  </a:cubicBezTo>
                  <a:lnTo>
                    <a:pt x="6414248" y="2911557"/>
                  </a:lnTo>
                  <a:lnTo>
                    <a:pt x="6414248" y="693420"/>
                  </a:lnTo>
                  <a:cubicBezTo>
                    <a:pt x="6414248" y="318770"/>
                    <a:pt x="6405358" y="41910"/>
                    <a:pt x="6405358" y="41910"/>
                  </a:cubicBezTo>
                  <a:cubicBezTo>
                    <a:pt x="6250418" y="21590"/>
                    <a:pt x="6094208" y="11430"/>
                    <a:pt x="5936728" y="12700"/>
                  </a:cubicBezTo>
                  <a:cubicBezTo>
                    <a:pt x="5663678" y="12700"/>
                    <a:pt x="1179830" y="21590"/>
                    <a:pt x="929640" y="12700"/>
                  </a:cubicBezTo>
                  <a:cubicBezTo>
                    <a:pt x="594360" y="0"/>
                    <a:pt x="0" y="11430"/>
                    <a:pt x="0" y="11430"/>
                  </a:cubicBezTo>
                  <a:close/>
                </a:path>
              </a:pathLst>
            </a:custGeom>
            <a:solidFill>
              <a:srgbClr val="FFFFFF"/>
            </a:solidFill>
          </p:spPr>
        </p:sp>
        <p:sp>
          <p:nvSpPr>
            <p:cNvPr id="17" name="Freeform 17"/>
            <p:cNvSpPr/>
            <p:nvPr/>
          </p:nvSpPr>
          <p:spPr>
            <a:xfrm>
              <a:off x="12700" y="217170"/>
              <a:ext cx="6426948" cy="2924257"/>
            </a:xfrm>
            <a:custGeom>
              <a:avLst/>
              <a:gdLst/>
              <a:ahLst/>
              <a:cxnLst/>
              <a:rect l="l" t="t" r="r" b="b"/>
              <a:pathLst>
                <a:path w="6426948" h="2924257">
                  <a:moveTo>
                    <a:pt x="6426948" y="2924257"/>
                  </a:moveTo>
                  <a:lnTo>
                    <a:pt x="800100" y="2924257"/>
                  </a:lnTo>
                  <a:cubicBezTo>
                    <a:pt x="547370" y="2924257"/>
                    <a:pt x="270510" y="2910287"/>
                    <a:pt x="137160" y="2902667"/>
                  </a:cubicBezTo>
                  <a:lnTo>
                    <a:pt x="134620" y="2902667"/>
                  </a:lnTo>
                  <a:lnTo>
                    <a:pt x="21590" y="2784557"/>
                  </a:lnTo>
                  <a:lnTo>
                    <a:pt x="21590" y="2782017"/>
                  </a:lnTo>
                  <a:cubicBezTo>
                    <a:pt x="16510" y="2578817"/>
                    <a:pt x="7620" y="2185117"/>
                    <a:pt x="7620" y="1997157"/>
                  </a:cubicBezTo>
                  <a:cubicBezTo>
                    <a:pt x="7620" y="1881587"/>
                    <a:pt x="6350" y="1705057"/>
                    <a:pt x="5080" y="1502776"/>
                  </a:cubicBezTo>
                  <a:cubicBezTo>
                    <a:pt x="3810" y="1257691"/>
                    <a:pt x="2540" y="980423"/>
                    <a:pt x="2540" y="755650"/>
                  </a:cubicBezTo>
                  <a:cubicBezTo>
                    <a:pt x="2540" y="351790"/>
                    <a:pt x="0" y="21590"/>
                    <a:pt x="0" y="17780"/>
                  </a:cubicBezTo>
                  <a:lnTo>
                    <a:pt x="0" y="11430"/>
                  </a:lnTo>
                  <a:lnTo>
                    <a:pt x="6350" y="11430"/>
                  </a:lnTo>
                  <a:cubicBezTo>
                    <a:pt x="12700" y="11430"/>
                    <a:pt x="604520" y="0"/>
                    <a:pt x="935990" y="12700"/>
                  </a:cubicBezTo>
                  <a:cubicBezTo>
                    <a:pt x="1121410" y="19050"/>
                    <a:pt x="5088368" y="16510"/>
                    <a:pt x="5573508" y="13970"/>
                  </a:cubicBezTo>
                  <a:cubicBezTo>
                    <a:pt x="5738608" y="12700"/>
                    <a:pt x="5873228" y="12700"/>
                    <a:pt x="5943078" y="12700"/>
                  </a:cubicBezTo>
                  <a:cubicBezTo>
                    <a:pt x="6096748" y="11430"/>
                    <a:pt x="6255498" y="21590"/>
                    <a:pt x="6412978" y="41910"/>
                  </a:cubicBezTo>
                  <a:lnTo>
                    <a:pt x="6418058" y="43180"/>
                  </a:lnTo>
                  <a:lnTo>
                    <a:pt x="6418058" y="48260"/>
                  </a:lnTo>
                  <a:cubicBezTo>
                    <a:pt x="6418058" y="50800"/>
                    <a:pt x="6426948" y="328930"/>
                    <a:pt x="6426948" y="699770"/>
                  </a:cubicBezTo>
                  <a:lnTo>
                    <a:pt x="6426948" y="2924257"/>
                  </a:lnTo>
                  <a:close/>
                  <a:moveTo>
                    <a:pt x="139700" y="2889967"/>
                  </a:moveTo>
                  <a:cubicBezTo>
                    <a:pt x="273050" y="2897587"/>
                    <a:pt x="548640" y="2911557"/>
                    <a:pt x="800100" y="2911557"/>
                  </a:cubicBezTo>
                  <a:lnTo>
                    <a:pt x="6414248" y="2911557"/>
                  </a:lnTo>
                  <a:lnTo>
                    <a:pt x="6414248" y="699770"/>
                  </a:lnTo>
                  <a:cubicBezTo>
                    <a:pt x="6414248" y="358140"/>
                    <a:pt x="6406628" y="93980"/>
                    <a:pt x="6405358" y="53340"/>
                  </a:cubicBezTo>
                  <a:cubicBezTo>
                    <a:pt x="6250418" y="33020"/>
                    <a:pt x="6094208" y="24130"/>
                    <a:pt x="5943078" y="25400"/>
                  </a:cubicBezTo>
                  <a:cubicBezTo>
                    <a:pt x="5873228" y="25400"/>
                    <a:pt x="5738608" y="27940"/>
                    <a:pt x="5573508" y="26670"/>
                  </a:cubicBezTo>
                  <a:cubicBezTo>
                    <a:pt x="5064238" y="22860"/>
                    <a:pt x="1304290" y="22860"/>
                    <a:pt x="935990" y="25400"/>
                  </a:cubicBezTo>
                  <a:cubicBezTo>
                    <a:pt x="622300" y="27940"/>
                    <a:pt x="77470" y="22860"/>
                    <a:pt x="12700" y="24130"/>
                  </a:cubicBezTo>
                  <a:cubicBezTo>
                    <a:pt x="12700" y="71120"/>
                    <a:pt x="15240" y="382270"/>
                    <a:pt x="15240" y="755650"/>
                  </a:cubicBezTo>
                  <a:cubicBezTo>
                    <a:pt x="15240" y="980423"/>
                    <a:pt x="16510" y="1257691"/>
                    <a:pt x="17780" y="1502776"/>
                  </a:cubicBezTo>
                  <a:cubicBezTo>
                    <a:pt x="19050" y="1705057"/>
                    <a:pt x="20320" y="1881587"/>
                    <a:pt x="20320" y="1997157"/>
                  </a:cubicBezTo>
                  <a:cubicBezTo>
                    <a:pt x="20320" y="2183847"/>
                    <a:pt x="29210" y="2575007"/>
                    <a:pt x="34290" y="2779477"/>
                  </a:cubicBezTo>
                  <a:lnTo>
                    <a:pt x="139700" y="2889967"/>
                  </a:lnTo>
                  <a:close/>
                  <a:moveTo>
                    <a:pt x="139700" y="2889967"/>
                  </a:moveTo>
                  <a:lnTo>
                    <a:pt x="133350" y="2764237"/>
                  </a:lnTo>
                  <a:lnTo>
                    <a:pt x="34290" y="2778207"/>
                  </a:lnTo>
                  <a:lnTo>
                    <a:pt x="139700" y="2889967"/>
                  </a:lnTo>
                  <a:close/>
                </a:path>
              </a:pathLst>
            </a:custGeom>
            <a:solidFill>
              <a:srgbClr val="000000"/>
            </a:solidFill>
          </p:spPr>
        </p:sp>
        <p:sp>
          <p:nvSpPr>
            <p:cNvPr id="18" name="Freeform 1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9" name="TextBox 19"/>
          <p:cNvSpPr txBox="1"/>
          <p:nvPr/>
        </p:nvSpPr>
        <p:spPr>
          <a:xfrm>
            <a:off x="8830491" y="5420873"/>
            <a:ext cx="5567931" cy="1818511"/>
          </a:xfrm>
          <a:prstGeom prst="rect">
            <a:avLst/>
          </a:prstGeom>
        </p:spPr>
        <p:txBody>
          <a:bodyPr lIns="0" tIns="0" rIns="0" bIns="0" rtlCol="0" anchor="t">
            <a:spAutoFit/>
          </a:bodyPr>
          <a:lstStyle/>
          <a:p>
            <a:pPr marL="0" lvl="0" indent="0">
              <a:lnSpc>
                <a:spcPts val="3572"/>
              </a:lnSpc>
            </a:pPr>
            <a:r>
              <a:rPr lang="ar-SA" sz="2381" spc="23">
                <a:solidFill>
                  <a:srgbClr val="000000"/>
                </a:solidFill>
                <a:latin typeface="DM Sans"/>
              </a:rPr>
              <a:t>تعزيز سياسات التغطية الشاملة المبنيّة على العدالة والشموليّة والداعمة لنهج النمويل الكامل والشامل لفيروس نقص المناعة البشريّة</a:t>
            </a:r>
          </a:p>
          <a:p>
            <a:pPr marL="0" lvl="0" indent="0">
              <a:lnSpc>
                <a:spcPts val="3572"/>
              </a:lnSpc>
            </a:pPr>
            <a:endParaRPr lang="en-US" sz="2381" spc="23">
              <a:solidFill>
                <a:srgbClr val="000000"/>
              </a:solidFill>
              <a:latin typeface="DM Sans"/>
            </a:endParaRPr>
          </a:p>
        </p:txBody>
      </p:sp>
      <p:grpSp>
        <p:nvGrpSpPr>
          <p:cNvPr id="20" name="Group 20"/>
          <p:cNvGrpSpPr/>
          <p:nvPr/>
        </p:nvGrpSpPr>
        <p:grpSpPr>
          <a:xfrm>
            <a:off x="7142479" y="7178462"/>
            <a:ext cx="882656" cy="882656"/>
            <a:chOff x="0" y="0"/>
            <a:chExt cx="1176875" cy="1176875"/>
          </a:xfrm>
        </p:grpSpPr>
        <p:grpSp>
          <p:nvGrpSpPr>
            <p:cNvPr id="21" name="Group 21"/>
            <p:cNvGrpSpPr/>
            <p:nvPr/>
          </p:nvGrpSpPr>
          <p:grpSpPr>
            <a:xfrm>
              <a:off x="0" y="0"/>
              <a:ext cx="1176875" cy="117687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23" name="TextBox 23"/>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2</a:t>
              </a:r>
            </a:p>
          </p:txBody>
        </p:sp>
      </p:grpSp>
      <p:grpSp>
        <p:nvGrpSpPr>
          <p:cNvPr id="24" name="Group 24"/>
          <p:cNvGrpSpPr/>
          <p:nvPr/>
        </p:nvGrpSpPr>
        <p:grpSpPr>
          <a:xfrm>
            <a:off x="1993361" y="4950912"/>
            <a:ext cx="5157066" cy="192588"/>
            <a:chOff x="0" y="0"/>
            <a:chExt cx="17683957" cy="660400"/>
          </a:xfrm>
        </p:grpSpPr>
        <p:sp>
          <p:nvSpPr>
            <p:cNvPr id="25" name="Freeform 25"/>
            <p:cNvSpPr/>
            <p:nvPr/>
          </p:nvSpPr>
          <p:spPr>
            <a:xfrm>
              <a:off x="0" y="0"/>
              <a:ext cx="17683958" cy="660400"/>
            </a:xfrm>
            <a:custGeom>
              <a:avLst/>
              <a:gdLst/>
              <a:ahLst/>
              <a:cxnLst/>
              <a:rect l="l" t="t" r="r" b="b"/>
              <a:pathLst>
                <a:path w="17683958" h="660400">
                  <a:moveTo>
                    <a:pt x="17559497" y="660400"/>
                  </a:moveTo>
                  <a:lnTo>
                    <a:pt x="124460" y="660400"/>
                  </a:lnTo>
                  <a:cubicBezTo>
                    <a:pt x="55880" y="660400"/>
                    <a:pt x="0" y="604520"/>
                    <a:pt x="0" y="535940"/>
                  </a:cubicBezTo>
                  <a:lnTo>
                    <a:pt x="0" y="124460"/>
                  </a:lnTo>
                  <a:cubicBezTo>
                    <a:pt x="0" y="55880"/>
                    <a:pt x="55880" y="0"/>
                    <a:pt x="124460" y="0"/>
                  </a:cubicBezTo>
                  <a:lnTo>
                    <a:pt x="17559497" y="0"/>
                  </a:lnTo>
                  <a:cubicBezTo>
                    <a:pt x="17628077" y="0"/>
                    <a:pt x="17683958" y="55880"/>
                    <a:pt x="17683958" y="124460"/>
                  </a:cubicBezTo>
                  <a:lnTo>
                    <a:pt x="17683958" y="535940"/>
                  </a:lnTo>
                  <a:cubicBezTo>
                    <a:pt x="17683958" y="604520"/>
                    <a:pt x="17628077" y="660400"/>
                    <a:pt x="17559497" y="660400"/>
                  </a:cubicBezTo>
                  <a:close/>
                </a:path>
              </a:pathLst>
            </a:custGeom>
            <a:solidFill>
              <a:srgbClr val="00C2FF"/>
            </a:solid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5678563" y="4150300"/>
            <a:ext cx="6930874" cy="993200"/>
          </a:xfrm>
          <a:prstGeom prst="rect">
            <a:avLst/>
          </a:prstGeom>
        </p:spPr>
        <p:txBody>
          <a:bodyPr lIns="0" tIns="0" rIns="0" bIns="0" rtlCol="0" anchor="t">
            <a:spAutoFit/>
          </a:bodyPr>
          <a:lstStyle/>
          <a:p>
            <a:pPr marL="0" lvl="0" indent="0" algn="ctr">
              <a:lnSpc>
                <a:spcPts val="7699"/>
              </a:lnSpc>
            </a:pPr>
            <a:r>
              <a:rPr lang="ar-SA" sz="6999">
                <a:solidFill>
                  <a:srgbClr val="000000"/>
                </a:solidFill>
                <a:latin typeface="DM Sans Bold"/>
              </a:rPr>
              <a:t>القواعد الأساسيّة</a:t>
            </a:r>
            <a:endParaRPr lang="en-US" sz="6999">
              <a:solidFill>
                <a:srgbClr val="000000"/>
              </a:solidFill>
              <a:latin typeface="DM Sans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66119" y="3372593"/>
            <a:ext cx="8555762" cy="3103414"/>
          </a:xfrm>
          <a:prstGeom prst="rect">
            <a:avLst/>
          </a:prstGeom>
        </p:spPr>
        <p:txBody>
          <a:bodyPr lIns="0" tIns="0" rIns="0" bIns="0" rtlCol="0" anchor="t">
            <a:spAutoFit/>
          </a:bodyPr>
          <a:lstStyle/>
          <a:p>
            <a:pPr marL="0" lvl="0" indent="0" algn="ctr">
              <a:lnSpc>
                <a:spcPts val="12100"/>
              </a:lnSpc>
            </a:pPr>
            <a:r>
              <a:rPr lang="ar-SA" sz="10999">
                <a:solidFill>
                  <a:srgbClr val="000000"/>
                </a:solidFill>
                <a:latin typeface="DM Sans Bold"/>
              </a:rPr>
              <a:t>مقدّمة للتغطية الصحيّة الشاملة</a:t>
            </a:r>
            <a:endParaRPr lang="en-US" sz="10999">
              <a:solidFill>
                <a:srgbClr val="000000"/>
              </a:solidFill>
              <a:latin typeface="DM Sans Bold"/>
            </a:endParaRPr>
          </a:p>
        </p:txBody>
      </p:sp>
      <p:grpSp>
        <p:nvGrpSpPr>
          <p:cNvPr id="3" name="Group 3"/>
          <p:cNvGrpSpPr/>
          <p:nvPr/>
        </p:nvGrpSpPr>
        <p:grpSpPr>
          <a:xfrm>
            <a:off x="5673927" y="6828520"/>
            <a:ext cx="6940146" cy="192588"/>
            <a:chOff x="0" y="0"/>
            <a:chExt cx="23798270" cy="660400"/>
          </a:xfrm>
        </p:grpSpPr>
        <p:sp>
          <p:nvSpPr>
            <p:cNvPr id="4" name="Freeform 4"/>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46C3BD"/>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1582400" y="4000973"/>
            <a:ext cx="3886200" cy="997068"/>
          </a:xfrm>
          <a:prstGeom prst="rect">
            <a:avLst/>
          </a:prstGeom>
        </p:spPr>
        <p:txBody>
          <a:bodyPr wrap="square" lIns="0" tIns="0" rIns="0" bIns="0" rtlCol="0" anchor="t">
            <a:spAutoFit/>
          </a:bodyPr>
          <a:lstStyle/>
          <a:p>
            <a:pPr marL="0" lvl="0" algn="r" defTabSz="914400" rtl="1" eaLnBrk="1" latinLnBrk="0" hangingPunct="1">
              <a:lnSpc>
                <a:spcPts val="7700"/>
              </a:lnSpc>
            </a:pPr>
            <a:r>
              <a:rPr lang="ar-SA" sz="7000">
                <a:solidFill>
                  <a:srgbClr val="000000"/>
                </a:solidFill>
                <a:latin typeface="DM Sans Bold"/>
              </a:rPr>
              <a:t>برنامج</a:t>
            </a:r>
            <a:endParaRPr lang="en-US" sz="7000">
              <a:solidFill>
                <a:srgbClr val="000000"/>
              </a:solidFill>
              <a:latin typeface="DM Sans Bold"/>
            </a:endParaRPr>
          </a:p>
        </p:txBody>
      </p:sp>
      <p:grpSp>
        <p:nvGrpSpPr>
          <p:cNvPr id="5" name="Group 5"/>
          <p:cNvGrpSpPr/>
          <p:nvPr/>
        </p:nvGrpSpPr>
        <p:grpSpPr>
          <a:xfrm>
            <a:off x="1776770" y="2401801"/>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3044794" y="2373226"/>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410597" y="2574643"/>
            <a:ext cx="4948492" cy="437825"/>
          </a:xfrm>
          <a:prstGeom prst="rect">
            <a:avLst/>
          </a:prstGeom>
        </p:spPr>
        <p:txBody>
          <a:bodyPr lIns="0" tIns="0" rIns="0" bIns="0" rtlCol="0" anchor="t">
            <a:spAutoFit/>
          </a:bodyPr>
          <a:lstStyle/>
          <a:p>
            <a:pPr lvl="0">
              <a:lnSpc>
                <a:spcPts val="3500"/>
              </a:lnSpc>
            </a:pPr>
            <a:r>
              <a:rPr lang="ar-SA" sz="2500" spc="25">
                <a:solidFill>
                  <a:srgbClr val="000000"/>
                </a:solidFill>
                <a:latin typeface="DM Sans"/>
              </a:rPr>
              <a:t>ما هي التغطية الصحية الشاملة؟</a:t>
            </a:r>
            <a:endParaRPr lang="en-US" sz="2500" spc="25">
              <a:solidFill>
                <a:srgbClr val="000000"/>
              </a:solidFill>
              <a:latin typeface="DM Sans"/>
            </a:endParaRPr>
          </a:p>
        </p:txBody>
      </p:sp>
      <p:grpSp>
        <p:nvGrpSpPr>
          <p:cNvPr id="12" name="Group 12"/>
          <p:cNvGrpSpPr/>
          <p:nvPr/>
        </p:nvGrpSpPr>
        <p:grpSpPr>
          <a:xfrm>
            <a:off x="1776770" y="3630273"/>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3044794" y="3601698"/>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410597" y="3803115"/>
            <a:ext cx="4948492" cy="437825"/>
          </a:xfrm>
          <a:prstGeom prst="rect">
            <a:avLst/>
          </a:prstGeom>
        </p:spPr>
        <p:txBody>
          <a:bodyPr lIns="0" tIns="0" rIns="0" bIns="0" rtlCol="0" anchor="t">
            <a:spAutoFit/>
          </a:bodyPr>
          <a:lstStyle/>
          <a:p>
            <a:pPr lvl="0">
              <a:lnSpc>
                <a:spcPts val="3500"/>
              </a:lnSpc>
            </a:pPr>
            <a:r>
              <a:rPr lang="ar-SA" sz="2500" spc="25">
                <a:solidFill>
                  <a:srgbClr val="000000"/>
                </a:solidFill>
                <a:latin typeface="DM Sans"/>
              </a:rPr>
              <a:t>التأمين الصحي الوطني</a:t>
            </a:r>
            <a:endParaRPr lang="en-US" sz="2500" spc="25">
              <a:solidFill>
                <a:srgbClr val="000000"/>
              </a:solidFill>
              <a:latin typeface="DM Sans"/>
            </a:endParaRPr>
          </a:p>
        </p:txBody>
      </p:sp>
      <p:grpSp>
        <p:nvGrpSpPr>
          <p:cNvPr id="19" name="Group 19"/>
          <p:cNvGrpSpPr/>
          <p:nvPr/>
        </p:nvGrpSpPr>
        <p:grpSpPr>
          <a:xfrm>
            <a:off x="1776770" y="487830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3044794" y="4849726"/>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410597" y="5051143"/>
            <a:ext cx="4948492" cy="437825"/>
          </a:xfrm>
          <a:prstGeom prst="rect">
            <a:avLst/>
          </a:prstGeom>
        </p:spPr>
        <p:txBody>
          <a:bodyPr lIns="0" tIns="0" rIns="0" bIns="0" rtlCol="0" anchor="t">
            <a:spAutoFit/>
          </a:bodyPr>
          <a:lstStyle/>
          <a:p>
            <a:pPr lvl="0">
              <a:lnSpc>
                <a:spcPts val="3500"/>
              </a:lnSpc>
            </a:pPr>
            <a:r>
              <a:rPr lang="ar-SA" sz="2500" spc="25">
                <a:solidFill>
                  <a:srgbClr val="000000"/>
                </a:solidFill>
                <a:latin typeface="DM Sans"/>
              </a:rPr>
              <a:t>السياسات والخطط الصحية الوطنية</a:t>
            </a:r>
            <a:endParaRPr lang="en-US" sz="2500" spc="25">
              <a:solidFill>
                <a:srgbClr val="000000"/>
              </a:solidFill>
              <a:latin typeface="DM Sans"/>
            </a:endParaRPr>
          </a:p>
        </p:txBody>
      </p:sp>
      <p:grpSp>
        <p:nvGrpSpPr>
          <p:cNvPr id="26" name="Group 26"/>
          <p:cNvGrpSpPr/>
          <p:nvPr/>
        </p:nvGrpSpPr>
        <p:grpSpPr>
          <a:xfrm>
            <a:off x="1776770" y="6093338"/>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30" name="Group 30"/>
          <p:cNvGrpSpPr/>
          <p:nvPr/>
        </p:nvGrpSpPr>
        <p:grpSpPr>
          <a:xfrm>
            <a:off x="3044794" y="6064763"/>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410597" y="6266180"/>
            <a:ext cx="4948492" cy="437825"/>
          </a:xfrm>
          <a:prstGeom prst="rect">
            <a:avLst/>
          </a:prstGeom>
        </p:spPr>
        <p:txBody>
          <a:bodyPr lIns="0" tIns="0" rIns="0" bIns="0" rtlCol="0" anchor="t">
            <a:spAutoFit/>
          </a:bodyPr>
          <a:lstStyle/>
          <a:p>
            <a:pPr lvl="0">
              <a:lnSpc>
                <a:spcPts val="3500"/>
              </a:lnSpc>
            </a:pPr>
            <a:r>
              <a:rPr lang="ar-SA" sz="2500" spc="25">
                <a:solidFill>
                  <a:srgbClr val="000000"/>
                </a:solidFill>
                <a:latin typeface="DM Sans"/>
              </a:rPr>
              <a:t>دور المجتمع المدني في التغطية الصحية الشاملة</a:t>
            </a:r>
            <a:endParaRPr lang="en-US" sz="2500" spc="25">
              <a:solidFill>
                <a:srgbClr val="000000"/>
              </a:solidFill>
              <a:latin typeface="DM Sans"/>
            </a:endParaRPr>
          </a:p>
        </p:txBody>
      </p:sp>
      <p:grpSp>
        <p:nvGrpSpPr>
          <p:cNvPr id="33" name="Group 33"/>
          <p:cNvGrpSpPr/>
          <p:nvPr/>
        </p:nvGrpSpPr>
        <p:grpSpPr>
          <a:xfrm>
            <a:off x="1776770" y="7297651"/>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5</a:t>
              </a:r>
            </a:p>
          </p:txBody>
        </p:sp>
      </p:grpSp>
      <p:grpSp>
        <p:nvGrpSpPr>
          <p:cNvPr id="37" name="Group 37"/>
          <p:cNvGrpSpPr/>
          <p:nvPr/>
        </p:nvGrpSpPr>
        <p:grpSpPr>
          <a:xfrm>
            <a:off x="3044794" y="7269076"/>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410597" y="7470493"/>
            <a:ext cx="4948492" cy="437825"/>
          </a:xfrm>
          <a:prstGeom prst="rect">
            <a:avLst/>
          </a:prstGeom>
        </p:spPr>
        <p:txBody>
          <a:bodyPr lIns="0" tIns="0" rIns="0" bIns="0" rtlCol="0" anchor="t">
            <a:spAutoFit/>
          </a:bodyPr>
          <a:lstStyle/>
          <a:p>
            <a:pPr lvl="0">
              <a:lnSpc>
                <a:spcPts val="3500"/>
              </a:lnSpc>
            </a:pPr>
            <a:r>
              <a:rPr lang="ar-SA" sz="2500" spc="25">
                <a:solidFill>
                  <a:srgbClr val="000000"/>
                </a:solidFill>
                <a:latin typeface="DM Sans"/>
              </a:rPr>
              <a:t>الموارد الرئيسية للتغطية الصحية الشاملة</a:t>
            </a:r>
            <a:endParaRPr lang="en-US" sz="2500" spc="25">
              <a:solidFill>
                <a:srgbClr val="000000"/>
              </a:solidFill>
              <a:latin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92083">
            <a:off x="1208899" y="6441616"/>
            <a:ext cx="2655015" cy="2608472"/>
            <a:chOff x="0" y="0"/>
            <a:chExt cx="3216910" cy="3160517"/>
          </a:xfrm>
        </p:grpSpPr>
        <p:sp>
          <p:nvSpPr>
            <p:cNvPr id="3" name="Freeform 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6" name="Group 6"/>
          <p:cNvGrpSpPr/>
          <p:nvPr/>
        </p:nvGrpSpPr>
        <p:grpSpPr>
          <a:xfrm rot="-782125">
            <a:off x="14300831" y="1570248"/>
            <a:ext cx="3074898" cy="2416456"/>
            <a:chOff x="0" y="0"/>
            <a:chExt cx="4021702" cy="3160517"/>
          </a:xfrm>
        </p:grpSpPr>
        <p:sp>
          <p:nvSpPr>
            <p:cNvPr id="7" name="Freeform 7"/>
            <p:cNvSpPr/>
            <p:nvPr/>
          </p:nvSpPr>
          <p:spPr>
            <a:xfrm>
              <a:off x="19050" y="223520"/>
              <a:ext cx="3983602" cy="2929376"/>
            </a:xfrm>
            <a:custGeom>
              <a:avLst/>
              <a:gdLst/>
              <a:ahLst/>
              <a:cxnLst/>
              <a:rect l="l" t="t" r="r" b="b"/>
              <a:pathLst>
                <a:path w="3983602"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983602" y="2929377"/>
                  </a:lnTo>
                  <a:lnTo>
                    <a:pt x="3983602" y="693420"/>
                  </a:lnTo>
                  <a:cubicBezTo>
                    <a:pt x="3983602" y="318770"/>
                    <a:pt x="3974712" y="41910"/>
                    <a:pt x="3974712" y="41910"/>
                  </a:cubicBezTo>
                  <a:cubicBezTo>
                    <a:pt x="3819772" y="21590"/>
                    <a:pt x="3663562" y="11430"/>
                    <a:pt x="3506082" y="12700"/>
                  </a:cubicBezTo>
                  <a:cubicBezTo>
                    <a:pt x="3233032" y="12700"/>
                    <a:pt x="1179830" y="21590"/>
                    <a:pt x="929640" y="12700"/>
                  </a:cubicBezTo>
                  <a:cubicBezTo>
                    <a:pt x="594360" y="0"/>
                    <a:pt x="0" y="11430"/>
                    <a:pt x="0" y="11430"/>
                  </a:cubicBezTo>
                  <a:close/>
                </a:path>
              </a:pathLst>
            </a:custGeom>
            <a:solidFill>
              <a:srgbClr val="FFFFFF"/>
            </a:solidFill>
          </p:spPr>
        </p:sp>
        <p:sp>
          <p:nvSpPr>
            <p:cNvPr id="8" name="Freeform 8"/>
            <p:cNvSpPr/>
            <p:nvPr/>
          </p:nvSpPr>
          <p:spPr>
            <a:xfrm>
              <a:off x="12700" y="217170"/>
              <a:ext cx="3996302" cy="2942077"/>
            </a:xfrm>
            <a:custGeom>
              <a:avLst/>
              <a:gdLst/>
              <a:ahLst/>
              <a:cxnLst/>
              <a:rect l="l" t="t" r="r" b="b"/>
              <a:pathLst>
                <a:path w="3996302" h="2942077">
                  <a:moveTo>
                    <a:pt x="3996302"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2657722" y="16510"/>
                    <a:pt x="3142862" y="13970"/>
                  </a:cubicBezTo>
                  <a:cubicBezTo>
                    <a:pt x="3307962" y="12700"/>
                    <a:pt x="3442582" y="12700"/>
                    <a:pt x="3512432" y="12700"/>
                  </a:cubicBezTo>
                  <a:cubicBezTo>
                    <a:pt x="3666102" y="11430"/>
                    <a:pt x="3824852" y="21590"/>
                    <a:pt x="3982332" y="41910"/>
                  </a:cubicBezTo>
                  <a:lnTo>
                    <a:pt x="3987412" y="43180"/>
                  </a:lnTo>
                  <a:lnTo>
                    <a:pt x="3987412" y="48260"/>
                  </a:lnTo>
                  <a:cubicBezTo>
                    <a:pt x="3987412" y="50800"/>
                    <a:pt x="3996302" y="328930"/>
                    <a:pt x="3996302" y="699770"/>
                  </a:cubicBezTo>
                  <a:lnTo>
                    <a:pt x="3996302" y="2942077"/>
                  </a:lnTo>
                  <a:close/>
                  <a:moveTo>
                    <a:pt x="139700" y="2907787"/>
                  </a:moveTo>
                  <a:cubicBezTo>
                    <a:pt x="273050" y="2915407"/>
                    <a:pt x="548640" y="2929377"/>
                    <a:pt x="800100" y="2929377"/>
                  </a:cubicBezTo>
                  <a:lnTo>
                    <a:pt x="3983602" y="2929377"/>
                  </a:lnTo>
                  <a:lnTo>
                    <a:pt x="3983602" y="699770"/>
                  </a:lnTo>
                  <a:cubicBezTo>
                    <a:pt x="3983602" y="358140"/>
                    <a:pt x="3975982" y="93980"/>
                    <a:pt x="3974712" y="53340"/>
                  </a:cubicBezTo>
                  <a:cubicBezTo>
                    <a:pt x="3819772" y="33020"/>
                    <a:pt x="3663562" y="24130"/>
                    <a:pt x="3512432" y="25400"/>
                  </a:cubicBezTo>
                  <a:cubicBezTo>
                    <a:pt x="3442582" y="25400"/>
                    <a:pt x="3307962" y="27940"/>
                    <a:pt x="3142862" y="26670"/>
                  </a:cubicBezTo>
                  <a:cubicBezTo>
                    <a:pt x="2633592"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9" name="Freeform 9"/>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0" name="Group 10"/>
          <p:cNvGrpSpPr/>
          <p:nvPr/>
        </p:nvGrpSpPr>
        <p:grpSpPr>
          <a:xfrm rot="-782125">
            <a:off x="13974336" y="7088121"/>
            <a:ext cx="3058882" cy="2354163"/>
            <a:chOff x="0" y="0"/>
            <a:chExt cx="3847405" cy="2961023"/>
          </a:xfrm>
        </p:grpSpPr>
        <p:sp>
          <p:nvSpPr>
            <p:cNvPr id="11" name="Freeform 11"/>
            <p:cNvSpPr/>
            <p:nvPr/>
          </p:nvSpPr>
          <p:spPr>
            <a:xfrm>
              <a:off x="19050" y="223520"/>
              <a:ext cx="3809305" cy="2729883"/>
            </a:xfrm>
            <a:custGeom>
              <a:avLst/>
              <a:gdLst/>
              <a:ahLst/>
              <a:cxnLst/>
              <a:rect l="l" t="t" r="r" b="b"/>
              <a:pathLst>
                <a:path w="3809305"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3809305" y="2729883"/>
                  </a:lnTo>
                  <a:lnTo>
                    <a:pt x="3809305" y="693420"/>
                  </a:lnTo>
                  <a:cubicBezTo>
                    <a:pt x="3809305" y="318770"/>
                    <a:pt x="3800415" y="41910"/>
                    <a:pt x="3800415" y="41910"/>
                  </a:cubicBezTo>
                  <a:cubicBezTo>
                    <a:pt x="3645475" y="21590"/>
                    <a:pt x="3489265" y="11430"/>
                    <a:pt x="3331785" y="12700"/>
                  </a:cubicBezTo>
                  <a:cubicBezTo>
                    <a:pt x="3058735" y="12700"/>
                    <a:pt x="1179830" y="21590"/>
                    <a:pt x="929640" y="12700"/>
                  </a:cubicBezTo>
                  <a:cubicBezTo>
                    <a:pt x="594360" y="0"/>
                    <a:pt x="0" y="11430"/>
                    <a:pt x="0" y="11430"/>
                  </a:cubicBezTo>
                  <a:close/>
                </a:path>
              </a:pathLst>
            </a:custGeom>
            <a:solidFill>
              <a:srgbClr val="FFFFFF"/>
            </a:solidFill>
          </p:spPr>
        </p:sp>
        <p:sp>
          <p:nvSpPr>
            <p:cNvPr id="12" name="Freeform 12"/>
            <p:cNvSpPr/>
            <p:nvPr/>
          </p:nvSpPr>
          <p:spPr>
            <a:xfrm>
              <a:off x="12700" y="217170"/>
              <a:ext cx="3822005" cy="2742583"/>
            </a:xfrm>
            <a:custGeom>
              <a:avLst/>
              <a:gdLst/>
              <a:ahLst/>
              <a:cxnLst/>
              <a:rect l="l" t="t" r="r" b="b"/>
              <a:pathLst>
                <a:path w="3822005" h="2742583">
                  <a:moveTo>
                    <a:pt x="3822005"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483425" y="16510"/>
                    <a:pt x="2968565" y="13970"/>
                  </a:cubicBezTo>
                  <a:cubicBezTo>
                    <a:pt x="3133665" y="12700"/>
                    <a:pt x="3268285" y="12700"/>
                    <a:pt x="3338135" y="12700"/>
                  </a:cubicBezTo>
                  <a:cubicBezTo>
                    <a:pt x="3491805" y="11430"/>
                    <a:pt x="3650555" y="21590"/>
                    <a:pt x="3808035" y="41910"/>
                  </a:cubicBezTo>
                  <a:lnTo>
                    <a:pt x="3813115" y="43180"/>
                  </a:lnTo>
                  <a:lnTo>
                    <a:pt x="3813115" y="48260"/>
                  </a:lnTo>
                  <a:cubicBezTo>
                    <a:pt x="3813115" y="50800"/>
                    <a:pt x="3822005" y="328930"/>
                    <a:pt x="3822005" y="699770"/>
                  </a:cubicBezTo>
                  <a:lnTo>
                    <a:pt x="3822005" y="2742583"/>
                  </a:lnTo>
                  <a:close/>
                  <a:moveTo>
                    <a:pt x="139700" y="2708293"/>
                  </a:moveTo>
                  <a:cubicBezTo>
                    <a:pt x="273050" y="2715913"/>
                    <a:pt x="548640" y="2729883"/>
                    <a:pt x="800100" y="2729883"/>
                  </a:cubicBezTo>
                  <a:lnTo>
                    <a:pt x="3809305" y="2729883"/>
                  </a:lnTo>
                  <a:lnTo>
                    <a:pt x="3809305" y="699770"/>
                  </a:lnTo>
                  <a:cubicBezTo>
                    <a:pt x="3809305" y="358140"/>
                    <a:pt x="3801685" y="93980"/>
                    <a:pt x="3800415" y="53340"/>
                  </a:cubicBezTo>
                  <a:cubicBezTo>
                    <a:pt x="3645475" y="33020"/>
                    <a:pt x="3489265" y="24130"/>
                    <a:pt x="3338135" y="25400"/>
                  </a:cubicBezTo>
                  <a:cubicBezTo>
                    <a:pt x="3268285" y="25400"/>
                    <a:pt x="3133665" y="27940"/>
                    <a:pt x="2968565" y="26670"/>
                  </a:cubicBezTo>
                  <a:cubicBezTo>
                    <a:pt x="2459295"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3" name="Freeform 13"/>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4" name="Group 14"/>
          <p:cNvGrpSpPr/>
          <p:nvPr/>
        </p:nvGrpSpPr>
        <p:grpSpPr>
          <a:xfrm rot="8926276">
            <a:off x="4197372" y="6838503"/>
            <a:ext cx="938963" cy="198686"/>
            <a:chOff x="0" y="0"/>
            <a:chExt cx="2028619" cy="429260"/>
          </a:xfrm>
        </p:grpSpPr>
        <p:sp>
          <p:nvSpPr>
            <p:cNvPr id="15" name="Freeform 15"/>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6" name="Group 16"/>
          <p:cNvGrpSpPr/>
          <p:nvPr/>
        </p:nvGrpSpPr>
        <p:grpSpPr>
          <a:xfrm rot="1910472">
            <a:off x="13147208" y="6674140"/>
            <a:ext cx="938963" cy="198686"/>
            <a:chOff x="0" y="0"/>
            <a:chExt cx="2028619" cy="429260"/>
          </a:xfrm>
        </p:grpSpPr>
        <p:sp>
          <p:nvSpPr>
            <p:cNvPr id="17" name="Freeform 17"/>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8" name="Group 18"/>
          <p:cNvGrpSpPr/>
          <p:nvPr/>
        </p:nvGrpSpPr>
        <p:grpSpPr>
          <a:xfrm rot="-1716341">
            <a:off x="13155705" y="3184462"/>
            <a:ext cx="938963" cy="198686"/>
            <a:chOff x="0" y="0"/>
            <a:chExt cx="2028619" cy="429260"/>
          </a:xfrm>
        </p:grpSpPr>
        <p:sp>
          <p:nvSpPr>
            <p:cNvPr id="19" name="Freeform 19"/>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0" name="Group 20"/>
          <p:cNvGrpSpPr/>
          <p:nvPr/>
        </p:nvGrpSpPr>
        <p:grpSpPr>
          <a:xfrm rot="-8972392">
            <a:off x="4198025" y="2976345"/>
            <a:ext cx="938963" cy="198686"/>
            <a:chOff x="0" y="0"/>
            <a:chExt cx="2028619" cy="429260"/>
          </a:xfrm>
        </p:grpSpPr>
        <p:sp>
          <p:nvSpPr>
            <p:cNvPr id="21" name="Freeform 21"/>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2" name="Group 22"/>
          <p:cNvGrpSpPr/>
          <p:nvPr/>
        </p:nvGrpSpPr>
        <p:grpSpPr>
          <a:xfrm rot="592083">
            <a:off x="1383061" y="1239334"/>
            <a:ext cx="2655015" cy="2280983"/>
            <a:chOff x="0" y="0"/>
            <a:chExt cx="3216910" cy="2763720"/>
          </a:xfrm>
        </p:grpSpPr>
        <p:sp>
          <p:nvSpPr>
            <p:cNvPr id="23" name="Freeform 23"/>
            <p:cNvSpPr/>
            <p:nvPr/>
          </p:nvSpPr>
          <p:spPr>
            <a:xfrm>
              <a:off x="19050" y="223520"/>
              <a:ext cx="3178810" cy="2532580"/>
            </a:xfrm>
            <a:custGeom>
              <a:avLst/>
              <a:gdLst/>
              <a:ahLst/>
              <a:cxnLst/>
              <a:rect l="l" t="t" r="r" b="b"/>
              <a:pathLst>
                <a:path w="3178810" h="2532580">
                  <a:moveTo>
                    <a:pt x="0" y="11430"/>
                  </a:moveTo>
                  <a:cubicBezTo>
                    <a:pt x="0" y="11430"/>
                    <a:pt x="2540" y="340360"/>
                    <a:pt x="2540" y="749300"/>
                  </a:cubicBezTo>
                  <a:cubicBezTo>
                    <a:pt x="2540" y="1003040"/>
                    <a:pt x="7620" y="1351480"/>
                    <a:pt x="7620" y="1611830"/>
                  </a:cubicBezTo>
                  <a:cubicBezTo>
                    <a:pt x="7620" y="1806140"/>
                    <a:pt x="16510" y="2204920"/>
                    <a:pt x="21590" y="2396690"/>
                  </a:cubicBezTo>
                  <a:lnTo>
                    <a:pt x="130810" y="2510990"/>
                  </a:lnTo>
                  <a:cubicBezTo>
                    <a:pt x="275590" y="2518610"/>
                    <a:pt x="543560" y="2532580"/>
                    <a:pt x="793750" y="2532580"/>
                  </a:cubicBezTo>
                  <a:lnTo>
                    <a:pt x="3178810" y="2532580"/>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24" name="Freeform 24"/>
            <p:cNvSpPr/>
            <p:nvPr/>
          </p:nvSpPr>
          <p:spPr>
            <a:xfrm>
              <a:off x="12700" y="217170"/>
              <a:ext cx="3191510" cy="2545280"/>
            </a:xfrm>
            <a:custGeom>
              <a:avLst/>
              <a:gdLst/>
              <a:ahLst/>
              <a:cxnLst/>
              <a:rect l="l" t="t" r="r" b="b"/>
              <a:pathLst>
                <a:path w="3191510" h="2545280">
                  <a:moveTo>
                    <a:pt x="3191510" y="2545280"/>
                  </a:moveTo>
                  <a:lnTo>
                    <a:pt x="800100" y="2545280"/>
                  </a:lnTo>
                  <a:cubicBezTo>
                    <a:pt x="547370" y="2545280"/>
                    <a:pt x="270510" y="2531310"/>
                    <a:pt x="137160" y="2523690"/>
                  </a:cubicBezTo>
                  <a:lnTo>
                    <a:pt x="134620" y="2523690"/>
                  </a:lnTo>
                  <a:lnTo>
                    <a:pt x="21590" y="2405580"/>
                  </a:lnTo>
                  <a:lnTo>
                    <a:pt x="21590" y="2403040"/>
                  </a:lnTo>
                  <a:cubicBezTo>
                    <a:pt x="16510" y="2199840"/>
                    <a:pt x="7620" y="1806140"/>
                    <a:pt x="7620" y="1618180"/>
                  </a:cubicBezTo>
                  <a:cubicBezTo>
                    <a:pt x="7620" y="1502610"/>
                    <a:pt x="6350" y="1326080"/>
                    <a:pt x="5080" y="1169050"/>
                  </a:cubicBezTo>
                  <a:cubicBezTo>
                    <a:pt x="3810" y="1055743"/>
                    <a:pt x="2540" y="927557"/>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545280"/>
                  </a:lnTo>
                  <a:close/>
                  <a:moveTo>
                    <a:pt x="139700" y="2510990"/>
                  </a:moveTo>
                  <a:cubicBezTo>
                    <a:pt x="273050" y="2518610"/>
                    <a:pt x="548640" y="2532580"/>
                    <a:pt x="800100" y="2532580"/>
                  </a:cubicBezTo>
                  <a:lnTo>
                    <a:pt x="3178810" y="2532580"/>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27557"/>
                    <a:pt x="16510" y="1055743"/>
                    <a:pt x="17780" y="1169049"/>
                  </a:cubicBezTo>
                  <a:cubicBezTo>
                    <a:pt x="19050" y="1326080"/>
                    <a:pt x="20320" y="1502610"/>
                    <a:pt x="20320" y="1618180"/>
                  </a:cubicBezTo>
                  <a:cubicBezTo>
                    <a:pt x="20320" y="1804870"/>
                    <a:pt x="29210" y="2196030"/>
                    <a:pt x="34290" y="2400500"/>
                  </a:cubicBezTo>
                  <a:lnTo>
                    <a:pt x="139700" y="2510990"/>
                  </a:lnTo>
                  <a:close/>
                  <a:moveTo>
                    <a:pt x="139700" y="2510990"/>
                  </a:moveTo>
                  <a:lnTo>
                    <a:pt x="133350" y="2385260"/>
                  </a:lnTo>
                  <a:lnTo>
                    <a:pt x="34290" y="2399230"/>
                  </a:lnTo>
                  <a:lnTo>
                    <a:pt x="139700" y="2510990"/>
                  </a:lnTo>
                  <a:close/>
                </a:path>
              </a:pathLst>
            </a:custGeom>
            <a:solidFill>
              <a:srgbClr val="000000"/>
            </a:solidFill>
          </p:spPr>
        </p:sp>
        <p:sp>
          <p:nvSpPr>
            <p:cNvPr id="25" name="Freeform 2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26" name="Group 26"/>
          <p:cNvGrpSpPr/>
          <p:nvPr/>
        </p:nvGrpSpPr>
        <p:grpSpPr>
          <a:xfrm>
            <a:off x="5534025" y="2728445"/>
            <a:ext cx="7105650" cy="4573892"/>
            <a:chOff x="0" y="0"/>
            <a:chExt cx="2403640" cy="1547218"/>
          </a:xfrm>
        </p:grpSpPr>
        <p:sp>
          <p:nvSpPr>
            <p:cNvPr id="27" name="Freeform 27"/>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28" name="Group 28"/>
          <p:cNvGrpSpPr/>
          <p:nvPr/>
        </p:nvGrpSpPr>
        <p:grpSpPr>
          <a:xfrm>
            <a:off x="6068367" y="3764825"/>
            <a:ext cx="6151266" cy="2816469"/>
            <a:chOff x="0" y="57150"/>
            <a:chExt cx="8201688" cy="3755291"/>
          </a:xfrm>
        </p:grpSpPr>
        <p:sp>
          <p:nvSpPr>
            <p:cNvPr id="29" name="TextBox 29"/>
            <p:cNvSpPr txBox="1"/>
            <p:nvPr/>
          </p:nvSpPr>
          <p:spPr>
            <a:xfrm>
              <a:off x="0" y="57150"/>
              <a:ext cx="8201688" cy="1050885"/>
            </a:xfrm>
            <a:prstGeom prst="rect">
              <a:avLst/>
            </a:prstGeom>
          </p:spPr>
          <p:txBody>
            <a:bodyPr lIns="0" tIns="0" rIns="0" bIns="0" rtlCol="0" anchor="t">
              <a:spAutoFit/>
            </a:bodyPr>
            <a:lstStyle/>
            <a:p>
              <a:pPr lvl="0" algn="ctr">
                <a:lnSpc>
                  <a:spcPts val="6050"/>
                </a:lnSpc>
              </a:pPr>
              <a:r>
                <a:rPr lang="ar-SA" sz="5499">
                  <a:solidFill>
                    <a:srgbClr val="000000"/>
                  </a:solidFill>
                  <a:latin typeface="DM Sans Bold"/>
                </a:rPr>
                <a:t>أهداف التعلم</a:t>
              </a:r>
              <a:endParaRPr lang="en-US" sz="5499">
                <a:solidFill>
                  <a:srgbClr val="000000"/>
                </a:solidFill>
                <a:latin typeface="DM Sans Bold"/>
              </a:endParaRPr>
            </a:p>
          </p:txBody>
        </p:sp>
        <p:sp>
          <p:nvSpPr>
            <p:cNvPr id="30" name="TextBox 30"/>
            <p:cNvSpPr txBox="1"/>
            <p:nvPr/>
          </p:nvSpPr>
          <p:spPr>
            <a:xfrm>
              <a:off x="0" y="2381280"/>
              <a:ext cx="8201688" cy="1431161"/>
            </a:xfrm>
            <a:prstGeom prst="rect">
              <a:avLst/>
            </a:prstGeom>
          </p:spPr>
          <p:txBody>
            <a:bodyPr lIns="0" tIns="0" rIns="0" bIns="0" rtlCol="0" anchor="t">
              <a:spAutoFit/>
            </a:bodyPr>
            <a:lstStyle/>
            <a:p>
              <a:pPr lvl="0" algn="ctr">
                <a:lnSpc>
                  <a:spcPts val="4340"/>
                </a:lnSpc>
              </a:pPr>
              <a:r>
                <a:rPr lang="ar-SA" sz="3100" spc="31">
                  <a:solidFill>
                    <a:srgbClr val="000000"/>
                  </a:solidFill>
                  <a:latin typeface="DM Sans"/>
                </a:rPr>
                <a:t>بعد الانتهاء من هذه الجلسة، سوف تكون قادرا على:</a:t>
              </a:r>
              <a:endParaRPr lang="en-US" sz="3100" spc="31">
                <a:solidFill>
                  <a:srgbClr val="000000"/>
                </a:solidFill>
                <a:latin typeface="DM Sans"/>
              </a:endParaRPr>
            </a:p>
          </p:txBody>
        </p:sp>
      </p:grpSp>
      <p:sp>
        <p:nvSpPr>
          <p:cNvPr id="31" name="TextBox 31"/>
          <p:cNvSpPr txBox="1"/>
          <p:nvPr/>
        </p:nvSpPr>
        <p:spPr>
          <a:xfrm rot="592083">
            <a:off x="1544431" y="6835168"/>
            <a:ext cx="1988422" cy="2097562"/>
          </a:xfrm>
          <a:prstGeom prst="rect">
            <a:avLst/>
          </a:prstGeom>
        </p:spPr>
        <p:txBody>
          <a:bodyPr lIns="0" tIns="0" rIns="0" bIns="0" rtlCol="0" anchor="t">
            <a:spAutoFit/>
          </a:bodyPr>
          <a:lstStyle/>
          <a:p>
            <a:pPr lvl="0" algn="ctr">
              <a:lnSpc>
                <a:spcPts val="3275"/>
              </a:lnSpc>
              <a:spcBef>
                <a:spcPct val="0"/>
              </a:spcBef>
            </a:pPr>
            <a:r>
              <a:rPr lang="ar-SA" sz="2500">
                <a:solidFill>
                  <a:srgbClr val="000000"/>
                </a:solidFill>
                <a:latin typeface="DM Sans"/>
              </a:rPr>
              <a:t>فهم الروابط بين فيروس نقص المناعة البشرية والتغطية الصحية الشاملة</a:t>
            </a:r>
            <a:endParaRPr lang="en-US" sz="2500">
              <a:solidFill>
                <a:srgbClr val="000000"/>
              </a:solidFill>
              <a:latin typeface="DM Sans"/>
            </a:endParaRPr>
          </a:p>
        </p:txBody>
      </p:sp>
      <p:sp>
        <p:nvSpPr>
          <p:cNvPr id="32" name="TextBox 32"/>
          <p:cNvSpPr txBox="1"/>
          <p:nvPr/>
        </p:nvSpPr>
        <p:spPr>
          <a:xfrm rot="-782125">
            <a:off x="14659890" y="1963542"/>
            <a:ext cx="2400718" cy="1674369"/>
          </a:xfrm>
          <a:prstGeom prst="rect">
            <a:avLst/>
          </a:prstGeom>
        </p:spPr>
        <p:txBody>
          <a:bodyPr lIns="0" tIns="0" rIns="0" bIns="0" rtlCol="0" anchor="t">
            <a:spAutoFit/>
          </a:bodyPr>
          <a:lstStyle/>
          <a:p>
            <a:pPr lvl="0" algn="ctr">
              <a:lnSpc>
                <a:spcPts val="3275"/>
              </a:lnSpc>
              <a:spcBef>
                <a:spcPct val="0"/>
              </a:spcBef>
            </a:pPr>
            <a:r>
              <a:rPr lang="ar-SA" sz="2500">
                <a:solidFill>
                  <a:srgbClr val="000000"/>
                </a:solidFill>
                <a:latin typeface="DM Sans"/>
              </a:rPr>
              <a:t>التعرف على مفاهيم ومصطلحات التغطية الصحية الشاملة الأساسية وفهمها</a:t>
            </a:r>
            <a:endParaRPr lang="en-US" sz="2500">
              <a:solidFill>
                <a:srgbClr val="000000"/>
              </a:solidFill>
              <a:latin typeface="DM Sans"/>
            </a:endParaRPr>
          </a:p>
        </p:txBody>
      </p:sp>
      <p:sp>
        <p:nvSpPr>
          <p:cNvPr id="33" name="TextBox 33"/>
          <p:cNvSpPr txBox="1"/>
          <p:nvPr/>
        </p:nvSpPr>
        <p:spPr>
          <a:xfrm rot="-782125">
            <a:off x="14230032" y="7528838"/>
            <a:ext cx="2629796" cy="1674369"/>
          </a:xfrm>
          <a:prstGeom prst="rect">
            <a:avLst/>
          </a:prstGeom>
        </p:spPr>
        <p:txBody>
          <a:bodyPr lIns="0" tIns="0" rIns="0" bIns="0" rtlCol="0" anchor="t">
            <a:spAutoFit/>
          </a:bodyPr>
          <a:lstStyle/>
          <a:p>
            <a:pPr algn="ctr">
              <a:lnSpc>
                <a:spcPts val="3275"/>
              </a:lnSpc>
              <a:spcBef>
                <a:spcPct val="0"/>
              </a:spcBef>
            </a:pPr>
            <a:r>
              <a:rPr lang="ar-SA" sz="2500">
                <a:solidFill>
                  <a:srgbClr val="000000"/>
                </a:solidFill>
                <a:latin typeface="DM Sans"/>
              </a:rPr>
              <a:t>معرفة إلى أين تتجه للحصول على معلومات حول التغطية الصحية الشاملة</a:t>
            </a:r>
            <a:endParaRPr lang="en-US" sz="2500">
              <a:solidFill>
                <a:srgbClr val="000000"/>
              </a:solidFill>
              <a:latin typeface="DM Sans"/>
            </a:endParaRPr>
          </a:p>
        </p:txBody>
      </p:sp>
      <p:sp>
        <p:nvSpPr>
          <p:cNvPr id="34" name="TextBox 34"/>
          <p:cNvSpPr txBox="1"/>
          <p:nvPr/>
        </p:nvSpPr>
        <p:spPr>
          <a:xfrm rot="592083">
            <a:off x="1484825" y="2300341"/>
            <a:ext cx="2352473" cy="827984"/>
          </a:xfrm>
          <a:prstGeom prst="rect">
            <a:avLst/>
          </a:prstGeom>
        </p:spPr>
        <p:txBody>
          <a:bodyPr lIns="0" tIns="0" rIns="0" bIns="0" rtlCol="0" anchor="t">
            <a:spAutoFit/>
          </a:bodyPr>
          <a:lstStyle/>
          <a:p>
            <a:pPr lvl="0" algn="ctr">
              <a:lnSpc>
                <a:spcPts val="3275"/>
              </a:lnSpc>
              <a:spcBef>
                <a:spcPct val="0"/>
              </a:spcBef>
            </a:pPr>
            <a:r>
              <a:rPr lang="ar-SA" sz="2500">
                <a:solidFill>
                  <a:srgbClr val="000000"/>
                </a:solidFill>
                <a:latin typeface="DM Sans"/>
              </a:rPr>
              <a:t>وصِف التغطية الصحية الشاملة بلغة بسيطة</a:t>
            </a:r>
            <a:endParaRPr lang="en-US" sz="2500">
              <a:solidFill>
                <a:srgbClr val="000000"/>
              </a:solidFill>
              <a:latin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5788693" y="4156050"/>
            <a:ext cx="6930874" cy="1974900"/>
          </a:xfrm>
          <a:prstGeom prst="rect">
            <a:avLst/>
          </a:prstGeom>
        </p:spPr>
        <p:txBody>
          <a:bodyPr lIns="0" tIns="0" rIns="0" bIns="0" rtlCol="0" anchor="t">
            <a:spAutoFit/>
          </a:bodyPr>
          <a:lstStyle/>
          <a:p>
            <a:pPr lvl="0" algn="ctr">
              <a:lnSpc>
                <a:spcPts val="7699"/>
              </a:lnSpc>
            </a:pPr>
            <a:r>
              <a:rPr lang="ar-SA" sz="6999">
                <a:solidFill>
                  <a:srgbClr val="000000"/>
                </a:solidFill>
                <a:latin typeface="DM Sans Bold"/>
              </a:rPr>
              <a:t>ما هي التغطية الصحية الشاملة؟</a:t>
            </a:r>
            <a:endParaRPr lang="en-US" sz="6999">
              <a:solidFill>
                <a:srgbClr val="000000"/>
              </a:solidFill>
              <a:latin typeface="DM Sans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ar-SA" sz="10999">
                <a:solidFill>
                  <a:srgbClr val="000000"/>
                </a:solidFill>
                <a:latin typeface="DM Sans Bold"/>
              </a:rPr>
              <a:t>نقاش</a:t>
            </a:r>
            <a:endParaRPr lang="en-US" sz="10999">
              <a:solidFill>
                <a:srgbClr val="000000"/>
              </a:solidFill>
              <a:latin typeface="DM Sans Bold"/>
            </a:endParaRP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346824"/>
              <a:ext cx="2095388" cy="779121"/>
            </a:xfrm>
            <a:prstGeom prst="rect">
              <a:avLst/>
            </a:prstGeom>
          </p:spPr>
          <p:txBody>
            <a:bodyPr wrap="square" lIns="0" tIns="0" rIns="0" bIns="0" rtlCol="0" anchor="t">
              <a:spAutoFit/>
            </a:bodyPr>
            <a:lstStyle/>
            <a:p>
              <a:pPr lvl="0" algn="ctr">
                <a:lnSpc>
                  <a:spcPts val="2940"/>
                </a:lnSpc>
              </a:pPr>
              <a:r>
                <a:rPr lang="ar-SA" sz="3600" spc="300">
                  <a:solidFill>
                    <a:srgbClr val="000000"/>
                  </a:solidFill>
                  <a:latin typeface="DM Sans"/>
                </a:rPr>
                <a:t>ماذا يعني مصطلح "التغطية الصحية الشاملة" بالنسبة لك؟</a:t>
              </a:r>
              <a:endParaRPr lang="en-US" sz="3600" spc="300">
                <a:solidFill>
                  <a:srgbClr val="000000"/>
                </a:solidFill>
                <a:latin typeface="DM San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ar-SA" sz="10999">
                <a:solidFill>
                  <a:srgbClr val="000000"/>
                </a:solidFill>
                <a:latin typeface="DM Sans Bold"/>
              </a:rPr>
              <a:t>فيديو</a:t>
            </a:r>
            <a:endParaRPr lang="en-US" sz="10999">
              <a:solidFill>
                <a:srgbClr val="000000"/>
              </a:solidFill>
              <a:latin typeface="DM Sans Bold"/>
            </a:endParaRPr>
          </a:p>
        </p:txBody>
      </p:sp>
      <p:pic>
        <p:nvPicPr>
          <p:cNvPr id="8" name="Online Media 7" title="WHO:  Universal Health Coverage - What does it mean?">
            <a:hlinkClick r:id="" action="ppaction://media"/>
            <a:extLst>
              <a:ext uri="{FF2B5EF4-FFF2-40B4-BE49-F238E27FC236}">
                <a16:creationId xmlns:a16="http://schemas.microsoft.com/office/drawing/2014/main" id="{288960EA-28DD-42B5-BA32-294C98B81358}"/>
              </a:ext>
            </a:extLst>
          </p:cNvPr>
          <p:cNvPicPr>
            <a:picLocks noRot="1" noChangeAspect="1"/>
          </p:cNvPicPr>
          <p:nvPr>
            <a:videoFile r:link="rId1"/>
          </p:nvPr>
        </p:nvPicPr>
        <p:blipFill>
          <a:blip r:embed="rId4"/>
          <a:stretch>
            <a:fillRect/>
          </a:stretch>
        </p:blipFill>
        <p:spPr>
          <a:xfrm>
            <a:off x="1447800" y="2125851"/>
            <a:ext cx="10061326" cy="5684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01228"/>
            <a:ext cx="16148209" cy="3305007"/>
          </a:xfrm>
          <a:prstGeom prst="rect">
            <a:avLst/>
          </a:prstGeom>
        </p:spPr>
        <p:txBody>
          <a:bodyPr lIns="0" tIns="0" rIns="0" bIns="0" rtlCol="0" anchor="t">
            <a:spAutoFit/>
          </a:bodyPr>
          <a:lstStyle/>
          <a:p>
            <a:pPr marL="301086" lvl="1" algn="r">
              <a:lnSpc>
                <a:spcPts val="3709"/>
              </a:lnSpc>
            </a:pPr>
            <a:r>
              <a:rPr lang="ar-SA" sz="2789" dirty="0">
                <a:solidFill>
                  <a:srgbClr val="000000"/>
                </a:solidFill>
                <a:latin typeface="DM Sans"/>
              </a:rPr>
              <a:t>تعني التغطية الصحية الشاملة حصول جميع الأفراد والمجتمعات على الخدمات الصحية إذا احتاجوا إليها دون معاناة مالية</a:t>
            </a:r>
          </a:p>
          <a:p>
            <a:pPr marL="301086" lvl="1" algn="r">
              <a:lnSpc>
                <a:spcPts val="3709"/>
              </a:lnSpc>
            </a:pPr>
            <a:r>
              <a:rPr lang="ar-SA" sz="2789" dirty="0">
                <a:solidFill>
                  <a:srgbClr val="000000"/>
                </a:solidFill>
                <a:latin typeface="DM Sans"/>
              </a:rPr>
              <a:t>\</a:t>
            </a:r>
            <a:endParaRPr lang="en-US" sz="2789" dirty="0">
              <a:solidFill>
                <a:srgbClr val="000000"/>
              </a:solidFill>
              <a:latin typeface="DM Sans"/>
            </a:endParaRPr>
          </a:p>
          <a:p>
            <a:pPr marL="301086" lvl="1" algn="r">
              <a:lnSpc>
                <a:spcPts val="3709"/>
              </a:lnSpc>
            </a:pPr>
            <a:r>
              <a:rPr lang="ar-SA" sz="2789" dirty="0">
                <a:solidFill>
                  <a:srgbClr val="000000"/>
                </a:solidFill>
                <a:latin typeface="DM Sans"/>
              </a:rPr>
              <a:t>ويشمل مجموعة كاملة من الخدمات الصحية الأساسية والجيدة ، من تعزيز الصحة إلى الوقاية والعلاج وإعادة التأهيل والرعاية التلطيفية.
تمكن التغطية الصحية الشاملة الجميع من الوصول إلى الخدمات التي تعالج أهم أسباب المرض والوفاة وتضمن أن تكون جودة تلك الخدمات جيدة بما يكفي لتحسين صحة الأشخاص الذين يتلقونها.
</a:t>
            </a:r>
            <a:endParaRPr lang="en-US" sz="2789" dirty="0">
              <a:solidFill>
                <a:srgbClr val="000000"/>
              </a:solidFill>
              <a:latin typeface="DM Sans"/>
            </a:endParaRPr>
          </a:p>
        </p:txBody>
      </p:sp>
      <p:grpSp>
        <p:nvGrpSpPr>
          <p:cNvPr id="3" name="Group 3"/>
          <p:cNvGrpSpPr/>
          <p:nvPr/>
        </p:nvGrpSpPr>
        <p:grpSpPr>
          <a:xfrm>
            <a:off x="11532820" y="7679223"/>
            <a:ext cx="5644089" cy="925610"/>
            <a:chOff x="0" y="0"/>
            <a:chExt cx="4026918" cy="660400"/>
          </a:xfrm>
        </p:grpSpPr>
        <p:sp>
          <p:nvSpPr>
            <p:cNvPr id="4" name="Freeform 4"/>
            <p:cNvSpPr/>
            <p:nvPr/>
          </p:nvSpPr>
          <p:spPr>
            <a:xfrm>
              <a:off x="0" y="0"/>
              <a:ext cx="4026918" cy="660400"/>
            </a:xfrm>
            <a:custGeom>
              <a:avLst/>
              <a:gdLst/>
              <a:ahLst/>
              <a:cxnLst/>
              <a:rect l="l" t="t" r="r" b="b"/>
              <a:pathLst>
                <a:path w="4026918" h="660400">
                  <a:moveTo>
                    <a:pt x="3902458" y="660400"/>
                  </a:moveTo>
                  <a:lnTo>
                    <a:pt x="124460" y="660400"/>
                  </a:lnTo>
                  <a:cubicBezTo>
                    <a:pt x="55880" y="660400"/>
                    <a:pt x="0" y="604520"/>
                    <a:pt x="0" y="535940"/>
                  </a:cubicBezTo>
                  <a:lnTo>
                    <a:pt x="0" y="124460"/>
                  </a:lnTo>
                  <a:cubicBezTo>
                    <a:pt x="0" y="55880"/>
                    <a:pt x="55880" y="0"/>
                    <a:pt x="124460" y="0"/>
                  </a:cubicBezTo>
                  <a:lnTo>
                    <a:pt x="3902458" y="0"/>
                  </a:lnTo>
                  <a:cubicBezTo>
                    <a:pt x="3971038" y="0"/>
                    <a:pt x="4026918" y="55880"/>
                    <a:pt x="4026918" y="124460"/>
                  </a:cubicBezTo>
                  <a:lnTo>
                    <a:pt x="4026918" y="535940"/>
                  </a:lnTo>
                  <a:cubicBezTo>
                    <a:pt x="4026918" y="604520"/>
                    <a:pt x="3971038" y="660400"/>
                    <a:pt x="3902458" y="660400"/>
                  </a:cubicBezTo>
                  <a:close/>
                </a:path>
              </a:pathLst>
            </a:custGeom>
            <a:solidFill>
              <a:srgbClr val="46C3BD"/>
            </a:solidFill>
          </p:spPr>
        </p:sp>
      </p:grpSp>
      <p:sp>
        <p:nvSpPr>
          <p:cNvPr id="5" name="TextBox 5"/>
          <p:cNvSpPr txBox="1"/>
          <p:nvPr/>
        </p:nvSpPr>
        <p:spPr>
          <a:xfrm>
            <a:off x="11881557" y="7873205"/>
            <a:ext cx="4946614" cy="1026563"/>
          </a:xfrm>
          <a:prstGeom prst="rect">
            <a:avLst/>
          </a:prstGeom>
        </p:spPr>
        <p:txBody>
          <a:bodyPr lIns="0" tIns="0" rIns="0" bIns="0" rtlCol="0" anchor="t">
            <a:spAutoFit/>
          </a:bodyPr>
          <a:lstStyle/>
          <a:p>
            <a:pPr lvl="0" algn="ctr">
              <a:lnSpc>
                <a:spcPts val="4067"/>
              </a:lnSpc>
            </a:pPr>
            <a:r>
              <a:rPr lang="ar-SA" sz="2905" spc="29" dirty="0">
                <a:solidFill>
                  <a:srgbClr val="000000"/>
                </a:solidFill>
                <a:latin typeface="DM Sans"/>
              </a:rPr>
              <a:t>- منظمة الصحة العالمية
</a:t>
            </a:r>
            <a:endParaRPr lang="en-US" sz="2905" spc="29" dirty="0">
              <a:solidFill>
                <a:srgbClr val="000000"/>
              </a:solidFill>
              <a:latin typeface="DM Sans"/>
            </a:endParaRPr>
          </a:p>
        </p:txBody>
      </p:sp>
      <p:sp>
        <p:nvSpPr>
          <p:cNvPr id="6" name="TextBox 6"/>
          <p:cNvSpPr txBox="1"/>
          <p:nvPr/>
        </p:nvSpPr>
        <p:spPr>
          <a:xfrm>
            <a:off x="1028700" y="1775797"/>
            <a:ext cx="16230600" cy="1002725"/>
          </a:xfrm>
          <a:prstGeom prst="rect">
            <a:avLst/>
          </a:prstGeom>
        </p:spPr>
        <p:txBody>
          <a:bodyPr lIns="0" tIns="0" rIns="0" bIns="0" rtlCol="0" anchor="t">
            <a:spAutoFit/>
          </a:bodyPr>
          <a:lstStyle/>
          <a:p>
            <a:pPr lvl="0">
              <a:lnSpc>
                <a:spcPts val="7700"/>
              </a:lnSpc>
            </a:pPr>
            <a:r>
              <a:rPr lang="ar-SA" sz="7000">
                <a:solidFill>
                  <a:srgbClr val="000000"/>
                </a:solidFill>
                <a:latin typeface="DM Sans Bold"/>
              </a:rPr>
              <a:t>‏تعريف منظمة الصحة العالمية للتغطية الصحية الشاملة</a:t>
            </a:r>
            <a:endParaRPr lang="en-US" sz="7000">
              <a:solidFill>
                <a:srgbClr val="000000"/>
              </a:solidFill>
              <a:latin typeface="DM Sans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3247445"/>
            <a:ext cx="16234832" cy="6010855"/>
            <a:chOff x="0" y="0"/>
            <a:chExt cx="100633572" cy="37259015"/>
          </a:xfrm>
        </p:grpSpPr>
        <p:sp>
          <p:nvSpPr>
            <p:cNvPr id="3" name="Freeform 3"/>
            <p:cNvSpPr/>
            <p:nvPr/>
          </p:nvSpPr>
          <p:spPr>
            <a:xfrm>
              <a:off x="0" y="0"/>
              <a:ext cx="100633572" cy="37259016"/>
            </a:xfrm>
            <a:custGeom>
              <a:avLst/>
              <a:gdLst/>
              <a:ahLst/>
              <a:cxnLst/>
              <a:rect l="l" t="t" r="r" b="b"/>
              <a:pathLst>
                <a:path w="100633572" h="37259016">
                  <a:moveTo>
                    <a:pt x="0" y="0"/>
                  </a:moveTo>
                  <a:lnTo>
                    <a:pt x="0" y="37259016"/>
                  </a:lnTo>
                  <a:lnTo>
                    <a:pt x="100633572" y="37259016"/>
                  </a:lnTo>
                  <a:lnTo>
                    <a:pt x="100633572" y="0"/>
                  </a:lnTo>
                  <a:lnTo>
                    <a:pt x="0" y="0"/>
                  </a:lnTo>
                  <a:close/>
                  <a:moveTo>
                    <a:pt x="100572615" y="37198055"/>
                  </a:moveTo>
                  <a:lnTo>
                    <a:pt x="59690" y="37198055"/>
                  </a:lnTo>
                  <a:lnTo>
                    <a:pt x="59690" y="59690"/>
                  </a:lnTo>
                  <a:lnTo>
                    <a:pt x="100572615" y="59690"/>
                  </a:lnTo>
                  <a:lnTo>
                    <a:pt x="100572615" y="37198055"/>
                  </a:lnTo>
                  <a:close/>
                </a:path>
              </a:pathLst>
            </a:custGeom>
            <a:solidFill>
              <a:srgbClr val="000000"/>
            </a:solidFill>
          </p:spPr>
        </p:sp>
      </p:grpSp>
      <p:grpSp>
        <p:nvGrpSpPr>
          <p:cNvPr id="4" name="Group 4"/>
          <p:cNvGrpSpPr/>
          <p:nvPr/>
        </p:nvGrpSpPr>
        <p:grpSpPr>
          <a:xfrm>
            <a:off x="1024468" y="2334991"/>
            <a:ext cx="16234832" cy="497560"/>
            <a:chOff x="0" y="0"/>
            <a:chExt cx="21548127" cy="660400"/>
          </a:xfrm>
        </p:grpSpPr>
        <p:sp>
          <p:nvSpPr>
            <p:cNvPr id="5" name="Freeform 5"/>
            <p:cNvSpPr/>
            <p:nvPr/>
          </p:nvSpPr>
          <p:spPr>
            <a:xfrm>
              <a:off x="0" y="0"/>
              <a:ext cx="21548128" cy="660400"/>
            </a:xfrm>
            <a:custGeom>
              <a:avLst/>
              <a:gdLst/>
              <a:ahLst/>
              <a:cxnLst/>
              <a:rect l="l" t="t" r="r" b="b"/>
              <a:pathLst>
                <a:path w="21548128" h="660400">
                  <a:moveTo>
                    <a:pt x="21423668" y="660400"/>
                  </a:moveTo>
                  <a:lnTo>
                    <a:pt x="124460" y="660400"/>
                  </a:lnTo>
                  <a:cubicBezTo>
                    <a:pt x="55880" y="660400"/>
                    <a:pt x="0" y="604520"/>
                    <a:pt x="0" y="535940"/>
                  </a:cubicBezTo>
                  <a:lnTo>
                    <a:pt x="0" y="124460"/>
                  </a:lnTo>
                  <a:cubicBezTo>
                    <a:pt x="0" y="55880"/>
                    <a:pt x="55880" y="0"/>
                    <a:pt x="124460" y="0"/>
                  </a:cubicBezTo>
                  <a:lnTo>
                    <a:pt x="21423668" y="0"/>
                  </a:lnTo>
                  <a:cubicBezTo>
                    <a:pt x="21492248" y="0"/>
                    <a:pt x="21548128" y="55880"/>
                    <a:pt x="21548128" y="124460"/>
                  </a:cubicBezTo>
                  <a:lnTo>
                    <a:pt x="21548128" y="535940"/>
                  </a:lnTo>
                  <a:cubicBezTo>
                    <a:pt x="21548128" y="604520"/>
                    <a:pt x="21492248" y="660400"/>
                    <a:pt x="21423668" y="660400"/>
                  </a:cubicBezTo>
                  <a:close/>
                </a:path>
              </a:pathLst>
            </a:custGeom>
            <a:solidFill>
              <a:srgbClr val="FFE500"/>
            </a:solidFill>
          </p:spPr>
        </p:sp>
      </p:grpSp>
      <p:grpSp>
        <p:nvGrpSpPr>
          <p:cNvPr id="6" name="Group 6"/>
          <p:cNvGrpSpPr/>
          <p:nvPr/>
        </p:nvGrpSpPr>
        <p:grpSpPr>
          <a:xfrm>
            <a:off x="1123950" y="1071563"/>
            <a:ext cx="16230600" cy="1720105"/>
            <a:chOff x="0" y="57150"/>
            <a:chExt cx="21640800" cy="2293473"/>
          </a:xfrm>
        </p:grpSpPr>
        <p:sp>
          <p:nvSpPr>
            <p:cNvPr id="7" name="TextBox 7"/>
            <p:cNvSpPr txBox="1"/>
            <p:nvPr/>
          </p:nvSpPr>
          <p:spPr>
            <a:xfrm>
              <a:off x="0" y="57150"/>
              <a:ext cx="21640800" cy="1356017"/>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SDG3: </a:t>
              </a:r>
              <a:r>
                <a:rPr lang="ar-SA" sz="7000" dirty="0">
                  <a:solidFill>
                    <a:srgbClr val="000000"/>
                  </a:solidFill>
                  <a:latin typeface="DM Sans Bold"/>
                </a:rPr>
                <a:t> الرفاهية والصحة الجيّدة</a:t>
              </a:r>
              <a:endParaRPr lang="en-US" sz="7000" dirty="0">
                <a:solidFill>
                  <a:srgbClr val="000000"/>
                </a:solidFill>
                <a:latin typeface="DM Sans Bold"/>
              </a:endParaRPr>
            </a:p>
          </p:txBody>
        </p:sp>
        <p:sp>
          <p:nvSpPr>
            <p:cNvPr id="8" name="TextBox 8"/>
            <p:cNvSpPr txBox="1"/>
            <p:nvPr/>
          </p:nvSpPr>
          <p:spPr>
            <a:xfrm>
              <a:off x="0" y="1665478"/>
              <a:ext cx="21640800" cy="685145"/>
            </a:xfrm>
            <a:prstGeom prst="rect">
              <a:avLst/>
            </a:prstGeom>
          </p:spPr>
          <p:txBody>
            <a:bodyPr lIns="0" tIns="0" rIns="0" bIns="0" rtlCol="0" anchor="t">
              <a:spAutoFit/>
            </a:bodyPr>
            <a:lstStyle/>
            <a:p>
              <a:pPr lvl="0" algn="r">
                <a:lnSpc>
                  <a:spcPts val="4200"/>
                </a:lnSpc>
              </a:pPr>
              <a:r>
                <a:rPr lang="ar-SA" sz="3000" spc="30" dirty="0">
                  <a:solidFill>
                    <a:srgbClr val="000000"/>
                  </a:solidFill>
                  <a:latin typeface="DM Sans"/>
                </a:rPr>
                <a:t>ضمان الحياة الصحية وتعزيز الرفاهية للجميع في جميع الأعمار</a:t>
              </a:r>
              <a:endParaRPr lang="en-US" sz="3000" spc="30" dirty="0">
                <a:solidFill>
                  <a:srgbClr val="000000"/>
                </a:solidFill>
                <a:latin typeface="DM Sans"/>
              </a:endParaRPr>
            </a:p>
          </p:txBody>
        </p:sp>
      </p:grpSp>
      <p:grpSp>
        <p:nvGrpSpPr>
          <p:cNvPr id="9" name="Group 9"/>
          <p:cNvGrpSpPr/>
          <p:nvPr/>
        </p:nvGrpSpPr>
        <p:grpSpPr>
          <a:xfrm>
            <a:off x="1896868" y="3999536"/>
            <a:ext cx="14490033" cy="3459758"/>
            <a:chOff x="0" y="-57150"/>
            <a:chExt cx="19320044" cy="4613011"/>
          </a:xfrm>
        </p:grpSpPr>
        <p:sp>
          <p:nvSpPr>
            <p:cNvPr id="10" name="TextBox 10"/>
            <p:cNvSpPr txBox="1"/>
            <p:nvPr/>
          </p:nvSpPr>
          <p:spPr>
            <a:xfrm>
              <a:off x="0" y="766673"/>
              <a:ext cx="19320044" cy="1352677"/>
            </a:xfrm>
            <a:prstGeom prst="rect">
              <a:avLst/>
            </a:prstGeom>
          </p:spPr>
          <p:txBody>
            <a:bodyPr lIns="0" tIns="0" rIns="0" bIns="0" rtlCol="0" anchor="t">
              <a:spAutoFit/>
            </a:bodyPr>
            <a:lstStyle/>
            <a:p>
              <a:pPr marL="0" lvl="0" indent="0" algn="r">
                <a:lnSpc>
                  <a:spcPts val="4050"/>
                </a:lnSpc>
              </a:pPr>
              <a:r>
                <a:rPr lang="ar-SA" sz="2700" spc="27" dirty="0">
                  <a:solidFill>
                    <a:srgbClr val="000000"/>
                  </a:solidFill>
                  <a:latin typeface="DM Sans"/>
                </a:rPr>
                <a:t>بحلول عام ٢٠٣٠ القضاء على الأوبئة كالإيدز السل الملاريا والأمراض المدارية المهملة ومحاربة التهاب الكبد والامراض التي تنتقل بالماء والامراض </a:t>
              </a:r>
              <a:endParaRPr lang="en-US" sz="2700" spc="27" dirty="0">
                <a:solidFill>
                  <a:srgbClr val="000000"/>
                </a:solidFill>
                <a:latin typeface="DM Sans"/>
              </a:endParaRPr>
            </a:p>
          </p:txBody>
        </p:sp>
        <p:sp>
          <p:nvSpPr>
            <p:cNvPr id="11" name="TextBox 11"/>
            <p:cNvSpPr txBox="1"/>
            <p:nvPr/>
          </p:nvSpPr>
          <p:spPr>
            <a:xfrm>
              <a:off x="0" y="-57150"/>
              <a:ext cx="19320044" cy="1303776"/>
            </a:xfrm>
            <a:prstGeom prst="rect">
              <a:avLst/>
            </a:prstGeom>
          </p:spPr>
          <p:txBody>
            <a:bodyPr lIns="0" tIns="0" rIns="0" bIns="0" rtlCol="0" anchor="t">
              <a:spAutoFit/>
            </a:bodyPr>
            <a:lstStyle/>
            <a:p>
              <a:pPr lvl="0" algn="r">
                <a:lnSpc>
                  <a:spcPts val="3920"/>
                </a:lnSpc>
              </a:pPr>
              <a:r>
                <a:rPr lang="ar-SA" sz="2800" spc="28" dirty="0">
                  <a:solidFill>
                    <a:srgbClr val="000000"/>
                  </a:solidFill>
                  <a:latin typeface="DM Sans Bold"/>
                </a:rPr>
                <a:t>الهدف 3-3:
</a:t>
              </a:r>
              <a:endParaRPr lang="en-US" sz="2800" spc="28" dirty="0">
                <a:solidFill>
                  <a:srgbClr val="000000"/>
                </a:solidFill>
                <a:latin typeface="DM Sans Bold"/>
              </a:endParaRPr>
            </a:p>
          </p:txBody>
        </p:sp>
        <p:sp>
          <p:nvSpPr>
            <p:cNvPr id="12" name="TextBox 12"/>
            <p:cNvSpPr txBox="1"/>
            <p:nvPr/>
          </p:nvSpPr>
          <p:spPr>
            <a:xfrm>
              <a:off x="0" y="3898158"/>
              <a:ext cx="19320044" cy="657703"/>
            </a:xfrm>
            <a:prstGeom prst="rect">
              <a:avLst/>
            </a:prstGeom>
          </p:spPr>
          <p:txBody>
            <a:bodyPr lIns="0" tIns="0" rIns="0" bIns="0" rtlCol="0" anchor="t">
              <a:spAutoFit/>
            </a:bodyPr>
            <a:lstStyle/>
            <a:p>
              <a:pPr marL="0" lvl="0" indent="0">
                <a:lnSpc>
                  <a:spcPts val="4050"/>
                </a:lnSpc>
              </a:pPr>
              <a:endParaRPr lang="en-US" sz="2700" spc="27" dirty="0">
                <a:solidFill>
                  <a:srgbClr val="000000"/>
                </a:solidFill>
                <a:latin typeface="DM Sans"/>
              </a:endParaRPr>
            </a:p>
          </p:txBody>
        </p:sp>
        <p:sp>
          <p:nvSpPr>
            <p:cNvPr id="13" name="TextBox 13"/>
            <p:cNvSpPr txBox="1"/>
            <p:nvPr/>
          </p:nvSpPr>
          <p:spPr>
            <a:xfrm>
              <a:off x="0" y="3074336"/>
              <a:ext cx="19320044" cy="1303776"/>
            </a:xfrm>
            <a:prstGeom prst="rect">
              <a:avLst/>
            </a:prstGeom>
          </p:spPr>
          <p:txBody>
            <a:bodyPr lIns="0" tIns="0" rIns="0" bIns="0" rtlCol="0" anchor="t">
              <a:spAutoFit/>
            </a:bodyPr>
            <a:lstStyle/>
            <a:p>
              <a:pPr lvl="0" algn="r" rtl="1">
                <a:lnSpc>
                  <a:spcPts val="3920"/>
                </a:lnSpc>
              </a:pPr>
              <a:r>
                <a:rPr lang="ar-SA" sz="2800" spc="28" dirty="0">
                  <a:solidFill>
                    <a:srgbClr val="000000"/>
                  </a:solidFill>
                  <a:latin typeface="DM Sans Bold"/>
                </a:rPr>
                <a:t>الهدف3.8 
</a:t>
              </a:r>
              <a:endParaRPr lang="en-US" sz="2800" spc="28" dirty="0">
                <a:solidFill>
                  <a:srgbClr val="000000"/>
                </a:solidFill>
                <a:latin typeface="DM Sans Bold"/>
              </a:endParaRPr>
            </a:p>
          </p:txBody>
        </p:sp>
      </p:grpSp>
      <p:sp>
        <p:nvSpPr>
          <p:cNvPr id="15" name="TextBox 14">
            <a:extLst>
              <a:ext uri="{FF2B5EF4-FFF2-40B4-BE49-F238E27FC236}">
                <a16:creationId xmlns:a16="http://schemas.microsoft.com/office/drawing/2014/main" id="{B2E7CD32-EA58-C097-6FA3-36852BA23740}"/>
              </a:ext>
            </a:extLst>
          </p:cNvPr>
          <p:cNvSpPr txBox="1"/>
          <p:nvPr/>
        </p:nvSpPr>
        <p:spPr>
          <a:xfrm rot="10800000" flipV="1">
            <a:off x="5254778" y="7155308"/>
            <a:ext cx="11132123" cy="1292662"/>
          </a:xfrm>
          <a:prstGeom prst="rect">
            <a:avLst/>
          </a:prstGeom>
          <a:noFill/>
        </p:spPr>
        <p:txBody>
          <a:bodyPr wrap="square">
            <a:spAutoFit/>
          </a:bodyPr>
          <a:lstStyle/>
          <a:p>
            <a:pPr algn="r"/>
            <a:r>
              <a:rPr lang="ar-SA" sz="2400" dirty="0"/>
              <a:t>تحقيق التغطية الصحية الشاملة ، بما في ذلك الحماية من المخاطر المالية ، وإمكانية الوصول إلى خدمات الرعاية </a:t>
            </a:r>
            <a:r>
              <a:rPr lang="ar-SA" sz="2700" spc="27" dirty="0">
                <a:solidFill>
                  <a:srgbClr val="000000"/>
                </a:solidFill>
                <a:latin typeface="DM Sans"/>
              </a:rPr>
              <a:t>الصحية الأساسية الجيدة وإمكانية الحصول على الأدوية واللقاحات الأساسية المأمونة والفعالة والجودة وبأسعار معقولة للجميع</a:t>
            </a:r>
            <a:endParaRPr lang="en-TR" sz="2700" spc="27" dirty="0">
              <a:solidFill>
                <a:srgbClr val="000000"/>
              </a:solidFill>
              <a:latin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FFE500"/>
            </a:solidFill>
          </p:spPr>
        </p:sp>
      </p:grpSp>
      <p:sp>
        <p:nvSpPr>
          <p:cNvPr id="4" name="TextBox 4"/>
          <p:cNvSpPr txBox="1"/>
          <p:nvPr/>
        </p:nvSpPr>
        <p:spPr>
          <a:xfrm>
            <a:off x="2395531" y="1472073"/>
            <a:ext cx="13496938" cy="809669"/>
          </a:xfrm>
          <a:prstGeom prst="rect">
            <a:avLst/>
          </a:prstGeom>
        </p:spPr>
        <p:txBody>
          <a:bodyPr lIns="0" tIns="0" rIns="0" bIns="0" rtlCol="0" anchor="t">
            <a:spAutoFit/>
          </a:bodyPr>
          <a:lstStyle/>
          <a:p>
            <a:pPr marL="0" lvl="0" indent="0" algn="ctr">
              <a:lnSpc>
                <a:spcPts val="6261"/>
              </a:lnSpc>
            </a:pPr>
            <a:endParaRPr lang="en-US" sz="5691">
              <a:solidFill>
                <a:srgbClr val="000000"/>
              </a:solidFill>
              <a:latin typeface="DM Sans Bold"/>
            </a:endParaRPr>
          </a:p>
        </p:txBody>
      </p:sp>
      <p:grpSp>
        <p:nvGrpSpPr>
          <p:cNvPr id="5" name="Group 5"/>
          <p:cNvGrpSpPr/>
          <p:nvPr/>
        </p:nvGrpSpPr>
        <p:grpSpPr>
          <a:xfrm>
            <a:off x="1010139" y="1105301"/>
            <a:ext cx="16230600" cy="6414161"/>
            <a:chOff x="0" y="0"/>
            <a:chExt cx="12456187" cy="4922553"/>
          </a:xfrm>
        </p:grpSpPr>
        <p:sp>
          <p:nvSpPr>
            <p:cNvPr id="6" name="Freeform 6"/>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txBody>
            <a:bodyPr/>
            <a:lstStyle/>
            <a:p>
              <a:endParaRPr lang="en-TR"/>
            </a:p>
          </p:txBody>
        </p:sp>
      </p:grpSp>
      <p:sp>
        <p:nvSpPr>
          <p:cNvPr id="7" name="TextBox 7"/>
          <p:cNvSpPr txBox="1"/>
          <p:nvPr/>
        </p:nvSpPr>
        <p:spPr>
          <a:xfrm>
            <a:off x="3440648" y="3366946"/>
            <a:ext cx="12604221" cy="375039"/>
          </a:xfrm>
          <a:prstGeom prst="rect">
            <a:avLst/>
          </a:prstGeom>
        </p:spPr>
        <p:txBody>
          <a:bodyPr lIns="0" tIns="0" rIns="0" bIns="0" rtlCol="0" anchor="t">
            <a:spAutoFit/>
          </a:bodyPr>
          <a:lstStyle/>
          <a:p>
            <a:pPr marL="0" lvl="0" indent="0">
              <a:lnSpc>
                <a:spcPts val="3149"/>
              </a:lnSpc>
            </a:pPr>
            <a:endParaRPr lang="en-US" sz="2099" spc="20">
              <a:solidFill>
                <a:srgbClr val="000000"/>
              </a:solidFill>
              <a:latin typeface="DM Sans"/>
            </a:endParaRPr>
          </a:p>
        </p:txBody>
      </p:sp>
      <p:grpSp>
        <p:nvGrpSpPr>
          <p:cNvPr id="8" name="Group 8"/>
          <p:cNvGrpSpPr/>
          <p:nvPr/>
        </p:nvGrpSpPr>
        <p:grpSpPr>
          <a:xfrm>
            <a:off x="2185902" y="3301998"/>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12" name="Group 12"/>
          <p:cNvGrpSpPr/>
          <p:nvPr/>
        </p:nvGrpSpPr>
        <p:grpSpPr>
          <a:xfrm>
            <a:off x="4500195" y="7357157"/>
            <a:ext cx="2315920" cy="324610"/>
            <a:chOff x="0" y="0"/>
            <a:chExt cx="4711610" cy="660400"/>
          </a:xfrm>
        </p:grpSpPr>
        <p:sp>
          <p:nvSpPr>
            <p:cNvPr id="13" name="Freeform 13"/>
            <p:cNvSpPr/>
            <p:nvPr/>
          </p:nvSpPr>
          <p:spPr>
            <a:xfrm>
              <a:off x="0" y="0"/>
              <a:ext cx="4711610" cy="660400"/>
            </a:xfrm>
            <a:custGeom>
              <a:avLst/>
              <a:gdLst/>
              <a:ahLst/>
              <a:cxnLst/>
              <a:rect l="l" t="t" r="r" b="b"/>
              <a:pathLst>
                <a:path w="4711610" h="660400">
                  <a:moveTo>
                    <a:pt x="4587150" y="660400"/>
                  </a:moveTo>
                  <a:lnTo>
                    <a:pt x="124460" y="660400"/>
                  </a:lnTo>
                  <a:cubicBezTo>
                    <a:pt x="55880" y="660400"/>
                    <a:pt x="0" y="604520"/>
                    <a:pt x="0" y="535940"/>
                  </a:cubicBezTo>
                  <a:lnTo>
                    <a:pt x="0" y="124460"/>
                  </a:lnTo>
                  <a:cubicBezTo>
                    <a:pt x="0" y="55880"/>
                    <a:pt x="55880" y="0"/>
                    <a:pt x="124460" y="0"/>
                  </a:cubicBezTo>
                  <a:lnTo>
                    <a:pt x="4587150" y="0"/>
                  </a:lnTo>
                  <a:cubicBezTo>
                    <a:pt x="4655730" y="0"/>
                    <a:pt x="4711610" y="55880"/>
                    <a:pt x="4711610" y="124460"/>
                  </a:cubicBezTo>
                  <a:lnTo>
                    <a:pt x="4711610" y="535940"/>
                  </a:lnTo>
                  <a:cubicBezTo>
                    <a:pt x="4711610" y="604520"/>
                    <a:pt x="4655730" y="660400"/>
                    <a:pt x="4587150" y="660400"/>
                  </a:cubicBezTo>
                  <a:close/>
                </a:path>
              </a:pathLst>
            </a:custGeom>
            <a:solidFill>
              <a:srgbClr val="FFE500"/>
            </a:solidFill>
          </p:spPr>
        </p:sp>
      </p:grpSp>
      <p:sp>
        <p:nvSpPr>
          <p:cNvPr id="14" name="TextBox 14"/>
          <p:cNvSpPr txBox="1"/>
          <p:nvPr/>
        </p:nvSpPr>
        <p:spPr>
          <a:xfrm>
            <a:off x="3440648" y="5716246"/>
            <a:ext cx="12604221" cy="1201867"/>
          </a:xfrm>
          <a:prstGeom prst="rect">
            <a:avLst/>
          </a:prstGeom>
        </p:spPr>
        <p:txBody>
          <a:bodyPr lIns="0" tIns="0" rIns="0" bIns="0" rtlCol="0" anchor="t">
            <a:spAutoFit/>
          </a:bodyPr>
          <a:lstStyle/>
          <a:p>
            <a:pPr algn="r">
              <a:lnSpc>
                <a:spcPts val="3150"/>
              </a:lnSpc>
            </a:pPr>
            <a:r>
              <a:rPr lang="ar-SA" sz="2099" spc="20" dirty="0">
                <a:solidFill>
                  <a:srgbClr val="000000"/>
                </a:solidFill>
                <a:latin typeface="DM Sans"/>
              </a:rPr>
              <a:t>الاعتراف بأن التغطية الصحية الشاملة تعني أن جميع الناس لديهم إمكانية الوصول ، دون تمييز ، إلى مجموعة محددة وطنياً من الخدمات الصحية الأساسية التعزيزية الوقائية، العلاجية ،التأهيلية والأدوية المسكّنة، اللقاحات الآمنة الفعالة زهيدة التكلفة، وأيضا التأكد من </a:t>
            </a:r>
            <a:r>
              <a:rPr lang="de-CH" sz="2099" spc="20" dirty="0">
                <a:solidFill>
                  <a:srgbClr val="000000"/>
                </a:solidFill>
                <a:latin typeface="DM Sans"/>
              </a:rPr>
              <a:t>;</a:t>
            </a:r>
            <a:r>
              <a:rPr lang="ar-SA" sz="2099" spc="20" dirty="0">
                <a:solidFill>
                  <a:srgbClr val="000000"/>
                </a:solidFill>
                <a:latin typeface="DM Sans"/>
              </a:rPr>
              <a:t> </a:t>
            </a:r>
          </a:p>
          <a:p>
            <a:pPr algn="r">
              <a:lnSpc>
                <a:spcPts val="3150"/>
              </a:lnSpc>
            </a:pPr>
            <a:r>
              <a:rPr lang="ar-SA" sz="2099" spc="20" dirty="0">
                <a:solidFill>
                  <a:srgbClr val="000000"/>
                </a:solidFill>
                <a:latin typeface="DM Sans"/>
              </a:rPr>
              <a:t>أن استخدام هذه الخدمات لا يعرض المستخدمين لصعوبات مالية ، مع التركيز بشكل خاص على الشرائح الفقيرة والضعيفة والمهمشة من السكان ؛</a:t>
            </a:r>
            <a:endParaRPr lang="en-US" sz="2099" spc="20" dirty="0">
              <a:solidFill>
                <a:srgbClr val="000000"/>
              </a:solidFill>
              <a:latin typeface="DM Sans"/>
            </a:endParaRPr>
          </a:p>
        </p:txBody>
      </p:sp>
      <p:grpSp>
        <p:nvGrpSpPr>
          <p:cNvPr id="15" name="Group 15"/>
          <p:cNvGrpSpPr/>
          <p:nvPr/>
        </p:nvGrpSpPr>
        <p:grpSpPr>
          <a:xfrm>
            <a:off x="2185902" y="5568948"/>
            <a:ext cx="897809" cy="897809"/>
            <a:chOff x="0" y="0"/>
            <a:chExt cx="1197078" cy="1197078"/>
          </a:xfrm>
        </p:grpSpPr>
        <p:grpSp>
          <p:nvGrpSpPr>
            <p:cNvPr id="16" name="Group 16"/>
            <p:cNvGrpSpPr/>
            <p:nvPr/>
          </p:nvGrpSpPr>
          <p:grpSpPr>
            <a:xfrm>
              <a:off x="0" y="0"/>
              <a:ext cx="1197078" cy="1197078"/>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8" name="TextBox 1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
        <p:nvSpPr>
          <p:cNvPr id="20" name="TextBox 19">
            <a:extLst>
              <a:ext uri="{FF2B5EF4-FFF2-40B4-BE49-F238E27FC236}">
                <a16:creationId xmlns:a16="http://schemas.microsoft.com/office/drawing/2014/main" id="{E8DE813F-9117-5FD4-67C5-C2DF420B4D24}"/>
              </a:ext>
            </a:extLst>
          </p:cNvPr>
          <p:cNvSpPr txBox="1"/>
          <p:nvPr/>
        </p:nvSpPr>
        <p:spPr>
          <a:xfrm>
            <a:off x="4980258" y="1599073"/>
            <a:ext cx="9525000" cy="369332"/>
          </a:xfrm>
          <a:prstGeom prst="rect">
            <a:avLst/>
          </a:prstGeom>
          <a:noFill/>
        </p:spPr>
        <p:txBody>
          <a:bodyPr wrap="square">
            <a:spAutoFit/>
          </a:bodyPr>
          <a:lstStyle/>
          <a:p>
            <a:r>
              <a:rPr lang="ar-SA"/>
              <a:t>الإعلان السياسي للأمم المتحدة بشأن التغطية الصحية الشاملة ، 2019</a:t>
            </a:r>
            <a:endParaRPr lang="en-TR"/>
          </a:p>
        </p:txBody>
      </p:sp>
      <p:sp>
        <p:nvSpPr>
          <p:cNvPr id="23" name="TextBox 22">
            <a:extLst>
              <a:ext uri="{FF2B5EF4-FFF2-40B4-BE49-F238E27FC236}">
                <a16:creationId xmlns:a16="http://schemas.microsoft.com/office/drawing/2014/main" id="{CF644E3A-7DC2-180A-705F-BA7EF95F50E8}"/>
              </a:ext>
            </a:extLst>
          </p:cNvPr>
          <p:cNvSpPr txBox="1"/>
          <p:nvPr/>
        </p:nvSpPr>
        <p:spPr>
          <a:xfrm>
            <a:off x="3259563" y="3031328"/>
            <a:ext cx="12228087" cy="1015663"/>
          </a:xfrm>
          <a:prstGeom prst="rect">
            <a:avLst/>
          </a:prstGeom>
          <a:noFill/>
        </p:spPr>
        <p:txBody>
          <a:bodyPr wrap="square">
            <a:spAutoFit/>
          </a:bodyPr>
          <a:lstStyle/>
          <a:p>
            <a:pPr algn="r"/>
            <a:r>
              <a:rPr lang="en-TR" sz="2000" dirty="0"/>
              <a:t>نحن ، رؤساء الدول والحكومات وممثلي الدول والحكومات ، المجتمعين في الأمم المتحدة في 23 سبتمبر 2019 ، مع التركيز بشكل خاص لأول مرة على التغطية الصحية الشاملة ... نلتزم بشدة بتحقيق التغطية الصحية الشاملة بحلول عام 2030 ، بهدف لتكثيف الجهود العالمية لبناء عالم أكثر صحة للجميع ، وفي هذا الصدد نقوم بما يلي: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95820" y="1701723"/>
            <a:ext cx="13314555" cy="1002725"/>
          </a:xfrm>
          <a:prstGeom prst="rect">
            <a:avLst/>
          </a:prstGeom>
        </p:spPr>
        <p:txBody>
          <a:bodyPr lIns="0" tIns="0" rIns="0" bIns="0" rtlCol="0" anchor="t">
            <a:spAutoFit/>
          </a:bodyPr>
          <a:lstStyle/>
          <a:p>
            <a:pPr lvl="0">
              <a:lnSpc>
                <a:spcPts val="7700"/>
              </a:lnSpc>
            </a:pPr>
            <a:r>
              <a:rPr lang="ar-SA" sz="7000" dirty="0">
                <a:solidFill>
                  <a:srgbClr val="000000"/>
                </a:solidFill>
                <a:latin typeface="DM Sans Bold"/>
              </a:rPr>
              <a:t>ما هي المصاعب المالية؟</a:t>
            </a:r>
            <a:endParaRPr lang="en-US" sz="7000" dirty="0">
              <a:solidFill>
                <a:srgbClr val="000000"/>
              </a:solidFill>
              <a:latin typeface="DM Sans Bold"/>
            </a:endParaRPr>
          </a:p>
        </p:txBody>
      </p:sp>
      <p:grpSp>
        <p:nvGrpSpPr>
          <p:cNvPr id="3" name="Group 3"/>
          <p:cNvGrpSpPr/>
          <p:nvPr/>
        </p:nvGrpSpPr>
        <p:grpSpPr>
          <a:xfrm>
            <a:off x="1795820" y="3803206"/>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7" name="Group 7"/>
          <p:cNvGrpSpPr/>
          <p:nvPr/>
        </p:nvGrpSpPr>
        <p:grpSpPr>
          <a:xfrm>
            <a:off x="3044794" y="3803206"/>
            <a:ext cx="5146706" cy="1103768"/>
            <a:chOff x="0" y="0"/>
            <a:chExt cx="31902480" cy="6841837"/>
          </a:xfrm>
        </p:grpSpPr>
        <p:sp>
          <p:nvSpPr>
            <p:cNvPr id="8" name="Freeform 8"/>
            <p:cNvSpPr/>
            <p:nvPr/>
          </p:nvSpPr>
          <p:spPr>
            <a:xfrm>
              <a:off x="0" y="0"/>
              <a:ext cx="31902481" cy="6841837"/>
            </a:xfrm>
            <a:custGeom>
              <a:avLst/>
              <a:gdLst/>
              <a:ahLst/>
              <a:cxnLst/>
              <a:rect l="l" t="t" r="r" b="b"/>
              <a:pathLst>
                <a:path w="31902481" h="6841837">
                  <a:moveTo>
                    <a:pt x="0" y="0"/>
                  </a:moveTo>
                  <a:lnTo>
                    <a:pt x="0" y="6841837"/>
                  </a:lnTo>
                  <a:lnTo>
                    <a:pt x="31902481" y="6841837"/>
                  </a:lnTo>
                  <a:lnTo>
                    <a:pt x="31902481" y="0"/>
                  </a:lnTo>
                  <a:lnTo>
                    <a:pt x="0" y="0"/>
                  </a:lnTo>
                  <a:close/>
                  <a:moveTo>
                    <a:pt x="31841520" y="6780877"/>
                  </a:moveTo>
                  <a:lnTo>
                    <a:pt x="59690" y="6780877"/>
                  </a:lnTo>
                  <a:lnTo>
                    <a:pt x="59690" y="59690"/>
                  </a:lnTo>
                  <a:lnTo>
                    <a:pt x="31841520" y="59690"/>
                  </a:lnTo>
                  <a:lnTo>
                    <a:pt x="31841520" y="6780877"/>
                  </a:lnTo>
                  <a:close/>
                </a:path>
              </a:pathLst>
            </a:custGeom>
            <a:solidFill>
              <a:srgbClr val="000000"/>
            </a:solidFill>
          </p:spPr>
        </p:sp>
      </p:grpSp>
      <p:sp>
        <p:nvSpPr>
          <p:cNvPr id="9" name="TextBox 9"/>
          <p:cNvSpPr txBox="1"/>
          <p:nvPr/>
        </p:nvSpPr>
        <p:spPr>
          <a:xfrm>
            <a:off x="3208025" y="3885515"/>
            <a:ext cx="4854873" cy="1325940"/>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يعتبر شديد الفقر من يعيش على 1.90 دولار أمريكي أو أقل في اليوم
</a:t>
            </a:r>
            <a:endParaRPr lang="en-US" sz="2500" spc="25" dirty="0">
              <a:solidFill>
                <a:srgbClr val="000000"/>
              </a:solidFill>
              <a:latin typeface="DM Sans"/>
            </a:endParaRPr>
          </a:p>
        </p:txBody>
      </p:sp>
      <p:grpSp>
        <p:nvGrpSpPr>
          <p:cNvPr id="10" name="Group 10"/>
          <p:cNvGrpSpPr/>
          <p:nvPr/>
        </p:nvGrpSpPr>
        <p:grpSpPr>
          <a:xfrm>
            <a:off x="1795820" y="735443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4" name="Group 14"/>
          <p:cNvGrpSpPr/>
          <p:nvPr/>
        </p:nvGrpSpPr>
        <p:grpSpPr>
          <a:xfrm>
            <a:off x="3044794" y="6222187"/>
            <a:ext cx="5146706" cy="2030054"/>
            <a:chOff x="0" y="0"/>
            <a:chExt cx="31902480" cy="12583538"/>
          </a:xfrm>
        </p:grpSpPr>
        <p:sp>
          <p:nvSpPr>
            <p:cNvPr id="15" name="Freeform 15"/>
            <p:cNvSpPr/>
            <p:nvPr/>
          </p:nvSpPr>
          <p:spPr>
            <a:xfrm>
              <a:off x="0" y="0"/>
              <a:ext cx="31902481" cy="12583538"/>
            </a:xfrm>
            <a:custGeom>
              <a:avLst/>
              <a:gdLst/>
              <a:ahLst/>
              <a:cxnLst/>
              <a:rect l="l" t="t" r="r" b="b"/>
              <a:pathLst>
                <a:path w="31902481" h="12583538">
                  <a:moveTo>
                    <a:pt x="0" y="0"/>
                  </a:moveTo>
                  <a:lnTo>
                    <a:pt x="0" y="12583538"/>
                  </a:lnTo>
                  <a:lnTo>
                    <a:pt x="31902481" y="12583538"/>
                  </a:lnTo>
                  <a:lnTo>
                    <a:pt x="31902481" y="0"/>
                  </a:lnTo>
                  <a:lnTo>
                    <a:pt x="0" y="0"/>
                  </a:lnTo>
                  <a:close/>
                  <a:moveTo>
                    <a:pt x="31841520" y="12522577"/>
                  </a:moveTo>
                  <a:lnTo>
                    <a:pt x="59690" y="12522577"/>
                  </a:lnTo>
                  <a:lnTo>
                    <a:pt x="59690" y="59690"/>
                  </a:lnTo>
                  <a:lnTo>
                    <a:pt x="31841520" y="59690"/>
                  </a:lnTo>
                  <a:lnTo>
                    <a:pt x="31841520" y="12522577"/>
                  </a:lnTo>
                  <a:close/>
                </a:path>
              </a:pathLst>
            </a:custGeom>
            <a:solidFill>
              <a:srgbClr val="000000"/>
            </a:solidFill>
          </p:spPr>
        </p:sp>
      </p:grpSp>
      <p:sp>
        <p:nvSpPr>
          <p:cNvPr id="16" name="TextBox 16"/>
          <p:cNvSpPr txBox="1"/>
          <p:nvPr/>
        </p:nvSpPr>
        <p:spPr>
          <a:xfrm>
            <a:off x="3208025" y="6339499"/>
            <a:ext cx="4854873" cy="848374"/>
          </a:xfrm>
          <a:prstGeom prst="rect">
            <a:avLst/>
          </a:prstGeom>
        </p:spPr>
        <p:txBody>
          <a:bodyPr lIns="0" tIns="0" rIns="0" bIns="0" rtlCol="0" anchor="t">
            <a:spAutoFit/>
          </a:bodyPr>
          <a:lstStyle/>
          <a:p>
            <a:pPr lvl="0">
              <a:lnSpc>
                <a:spcPts val="3500"/>
              </a:lnSpc>
            </a:pPr>
            <a:r>
              <a:rPr lang="ar-SA" dirty="0"/>
              <a:t>ووفقا لمنظمة الصحة العالمية، يدفع 100 مليون شخص إلى الفقر الشديد كل عام بسبب التكاليف الصحية.</a:t>
            </a:r>
            <a:endParaRPr lang="en-US" sz="2500" spc="25" dirty="0">
              <a:solidFill>
                <a:srgbClr val="000000"/>
              </a:solidFill>
              <a:latin typeface="DM Sans"/>
            </a:endParaRPr>
          </a:p>
        </p:txBody>
      </p:sp>
      <p:grpSp>
        <p:nvGrpSpPr>
          <p:cNvPr id="17" name="Group 17"/>
          <p:cNvGrpSpPr/>
          <p:nvPr/>
        </p:nvGrpSpPr>
        <p:grpSpPr>
          <a:xfrm>
            <a:off x="9545316" y="3803206"/>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1" name="Group 21"/>
          <p:cNvGrpSpPr/>
          <p:nvPr/>
        </p:nvGrpSpPr>
        <p:grpSpPr>
          <a:xfrm>
            <a:off x="10775241" y="3803206"/>
            <a:ext cx="5230974" cy="2569967"/>
            <a:chOff x="0" y="0"/>
            <a:chExt cx="32424824" cy="15930252"/>
          </a:xfrm>
        </p:grpSpPr>
        <p:sp>
          <p:nvSpPr>
            <p:cNvPr id="22" name="Freeform 22"/>
            <p:cNvSpPr/>
            <p:nvPr/>
          </p:nvSpPr>
          <p:spPr>
            <a:xfrm>
              <a:off x="0" y="0"/>
              <a:ext cx="32424824" cy="15930252"/>
            </a:xfrm>
            <a:custGeom>
              <a:avLst/>
              <a:gdLst/>
              <a:ahLst/>
              <a:cxnLst/>
              <a:rect l="l" t="t" r="r" b="b"/>
              <a:pathLst>
                <a:path w="32424824" h="15930252">
                  <a:moveTo>
                    <a:pt x="0" y="0"/>
                  </a:moveTo>
                  <a:lnTo>
                    <a:pt x="0" y="15930252"/>
                  </a:lnTo>
                  <a:lnTo>
                    <a:pt x="32424824" y="15930252"/>
                  </a:lnTo>
                  <a:lnTo>
                    <a:pt x="32424824" y="0"/>
                  </a:lnTo>
                  <a:lnTo>
                    <a:pt x="0" y="0"/>
                  </a:lnTo>
                  <a:close/>
                  <a:moveTo>
                    <a:pt x="32363863" y="15869292"/>
                  </a:moveTo>
                  <a:lnTo>
                    <a:pt x="59690" y="15869292"/>
                  </a:lnTo>
                  <a:lnTo>
                    <a:pt x="59690" y="59690"/>
                  </a:lnTo>
                  <a:lnTo>
                    <a:pt x="32363863" y="59690"/>
                  </a:lnTo>
                  <a:lnTo>
                    <a:pt x="32363863" y="15869292"/>
                  </a:lnTo>
                  <a:close/>
                </a:path>
              </a:pathLst>
            </a:custGeom>
            <a:solidFill>
              <a:srgbClr val="000000"/>
            </a:solidFill>
          </p:spPr>
        </p:sp>
      </p:grpSp>
      <p:sp>
        <p:nvSpPr>
          <p:cNvPr id="23" name="TextBox 23"/>
          <p:cNvSpPr txBox="1"/>
          <p:nvPr/>
        </p:nvSpPr>
        <p:spPr>
          <a:xfrm>
            <a:off x="10999475" y="4007663"/>
            <a:ext cx="5245073" cy="1774781"/>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أكثر من 930 مليون شخص (حوالي 12٪ من سكان العالم) ينفقون أكثر من 10٪ من ميزانيات أسرهم لدفع تكاليف الرعاية الصحية
</a:t>
            </a:r>
            <a:endParaRPr lang="en-US" sz="2500" spc="25" dirty="0">
              <a:solidFill>
                <a:srgbClr val="000000"/>
              </a:solidFill>
              <a:latin typeface="DM Sans"/>
            </a:endParaRPr>
          </a:p>
        </p:txBody>
      </p:sp>
      <p:grpSp>
        <p:nvGrpSpPr>
          <p:cNvPr id="24" name="Group 24"/>
          <p:cNvGrpSpPr/>
          <p:nvPr/>
        </p:nvGrpSpPr>
        <p:grpSpPr>
          <a:xfrm>
            <a:off x="9545316" y="7330750"/>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28" name="Group 28"/>
          <p:cNvGrpSpPr/>
          <p:nvPr/>
        </p:nvGrpSpPr>
        <p:grpSpPr>
          <a:xfrm>
            <a:off x="10775241" y="7109144"/>
            <a:ext cx="5230974" cy="1119415"/>
            <a:chOff x="0" y="0"/>
            <a:chExt cx="32424824" cy="6938828"/>
          </a:xfrm>
        </p:grpSpPr>
        <p:sp>
          <p:nvSpPr>
            <p:cNvPr id="29" name="Freeform 29"/>
            <p:cNvSpPr/>
            <p:nvPr/>
          </p:nvSpPr>
          <p:spPr>
            <a:xfrm>
              <a:off x="0" y="0"/>
              <a:ext cx="32424824" cy="6938828"/>
            </a:xfrm>
            <a:custGeom>
              <a:avLst/>
              <a:gdLst/>
              <a:ahLst/>
              <a:cxnLst/>
              <a:rect l="l" t="t" r="r" b="b"/>
              <a:pathLst>
                <a:path w="32424824" h="6938828">
                  <a:moveTo>
                    <a:pt x="0" y="0"/>
                  </a:moveTo>
                  <a:lnTo>
                    <a:pt x="0" y="6938828"/>
                  </a:lnTo>
                  <a:lnTo>
                    <a:pt x="32424824" y="6938828"/>
                  </a:lnTo>
                  <a:lnTo>
                    <a:pt x="32424824" y="0"/>
                  </a:lnTo>
                  <a:lnTo>
                    <a:pt x="0" y="0"/>
                  </a:lnTo>
                  <a:close/>
                  <a:moveTo>
                    <a:pt x="32363863" y="6877869"/>
                  </a:moveTo>
                  <a:lnTo>
                    <a:pt x="59690" y="6877869"/>
                  </a:lnTo>
                  <a:lnTo>
                    <a:pt x="59690" y="59690"/>
                  </a:lnTo>
                  <a:lnTo>
                    <a:pt x="32363863" y="59690"/>
                  </a:lnTo>
                  <a:lnTo>
                    <a:pt x="32363863" y="6877869"/>
                  </a:lnTo>
                  <a:close/>
                </a:path>
              </a:pathLst>
            </a:custGeom>
            <a:solidFill>
              <a:srgbClr val="000000"/>
            </a:solidFill>
          </p:spPr>
        </p:sp>
      </p:grpSp>
      <p:sp>
        <p:nvSpPr>
          <p:cNvPr id="30" name="TextBox 30"/>
          <p:cNvSpPr txBox="1"/>
          <p:nvPr/>
        </p:nvSpPr>
        <p:spPr>
          <a:xfrm>
            <a:off x="10999475" y="7226137"/>
            <a:ext cx="4854873" cy="881999"/>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يعرف هذا باسم "الإنفاق الصحي الكارثي"
</a:t>
            </a:r>
            <a:endParaRPr lang="en-US" sz="2500" spc="25" dirty="0">
              <a:solidFill>
                <a:srgbClr val="000000"/>
              </a:solidFill>
              <a:latin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838325" y="5391150"/>
            <a:ext cx="14611350" cy="2640110"/>
            <a:chOff x="0" y="0"/>
            <a:chExt cx="10424837" cy="1883653"/>
          </a:xfrm>
        </p:grpSpPr>
        <p:sp>
          <p:nvSpPr>
            <p:cNvPr id="5" name="Freeform 5"/>
            <p:cNvSpPr/>
            <p:nvPr/>
          </p:nvSpPr>
          <p:spPr>
            <a:xfrm>
              <a:off x="0" y="0"/>
              <a:ext cx="10424837" cy="1883653"/>
            </a:xfrm>
            <a:custGeom>
              <a:avLst/>
              <a:gdLst/>
              <a:ahLst/>
              <a:cxnLst/>
              <a:rect l="l" t="t" r="r" b="b"/>
              <a:pathLst>
                <a:path w="10424837" h="1883653">
                  <a:moveTo>
                    <a:pt x="10300377" y="1883653"/>
                  </a:moveTo>
                  <a:lnTo>
                    <a:pt x="124460" y="1883653"/>
                  </a:lnTo>
                  <a:cubicBezTo>
                    <a:pt x="55880" y="1883653"/>
                    <a:pt x="0" y="1827773"/>
                    <a:pt x="0" y="1759193"/>
                  </a:cubicBezTo>
                  <a:lnTo>
                    <a:pt x="0" y="124460"/>
                  </a:lnTo>
                  <a:cubicBezTo>
                    <a:pt x="0" y="55880"/>
                    <a:pt x="55880" y="0"/>
                    <a:pt x="124460" y="0"/>
                  </a:cubicBezTo>
                  <a:lnTo>
                    <a:pt x="10300377" y="0"/>
                  </a:lnTo>
                  <a:cubicBezTo>
                    <a:pt x="10368957" y="0"/>
                    <a:pt x="10424837" y="55880"/>
                    <a:pt x="10424837" y="124460"/>
                  </a:cubicBezTo>
                  <a:lnTo>
                    <a:pt x="10424837" y="1759193"/>
                  </a:lnTo>
                  <a:cubicBezTo>
                    <a:pt x="10424837" y="1827774"/>
                    <a:pt x="10368957" y="1883653"/>
                    <a:pt x="10300377" y="1883653"/>
                  </a:cubicBezTo>
                  <a:close/>
                </a:path>
              </a:pathLst>
            </a:custGeom>
            <a:solidFill>
              <a:srgbClr val="46C3BD"/>
            </a:solidFill>
          </p:spPr>
        </p:sp>
      </p:grpSp>
      <p:grpSp>
        <p:nvGrpSpPr>
          <p:cNvPr id="6" name="Group 6"/>
          <p:cNvGrpSpPr/>
          <p:nvPr/>
        </p:nvGrpSpPr>
        <p:grpSpPr>
          <a:xfrm>
            <a:off x="1838325" y="2554684"/>
            <a:ext cx="14611350" cy="2359509"/>
            <a:chOff x="0" y="57151"/>
            <a:chExt cx="19481800" cy="3146011"/>
          </a:xfrm>
        </p:grpSpPr>
        <p:sp>
          <p:nvSpPr>
            <p:cNvPr id="7" name="TextBox 7"/>
            <p:cNvSpPr txBox="1"/>
            <p:nvPr/>
          </p:nvSpPr>
          <p:spPr>
            <a:xfrm>
              <a:off x="0" y="57151"/>
              <a:ext cx="19481800" cy="2646024"/>
            </a:xfrm>
            <a:prstGeom prst="rect">
              <a:avLst/>
            </a:prstGeom>
          </p:spPr>
          <p:txBody>
            <a:bodyPr lIns="0" tIns="0" rIns="0" bIns="0" rtlCol="0" anchor="t">
              <a:spAutoFit/>
            </a:bodyPr>
            <a:lstStyle/>
            <a:p>
              <a:pPr lvl="0">
                <a:lnSpc>
                  <a:spcPts val="7700"/>
                </a:lnSpc>
              </a:pPr>
              <a:r>
                <a:rPr lang="ar-SA" sz="7000" dirty="0">
                  <a:solidFill>
                    <a:srgbClr val="000000"/>
                  </a:solidFill>
                  <a:latin typeface="DM Sans Bold"/>
                </a:rPr>
                <a:t>المصطلح الرئيسي: من الجيب </a:t>
              </a:r>
              <a:r>
                <a:rPr lang="en-US" sz="7000" dirty="0">
                  <a:solidFill>
                    <a:srgbClr val="000000"/>
                  </a:solidFill>
                  <a:latin typeface="DM Sans Bold"/>
                </a:rPr>
                <a:t>OOP)
</a:t>
              </a:r>
            </a:p>
          </p:txBody>
        </p:sp>
        <p:sp>
          <p:nvSpPr>
            <p:cNvPr id="8" name="TextBox 8"/>
            <p:cNvSpPr txBox="1"/>
            <p:nvPr/>
          </p:nvSpPr>
          <p:spPr>
            <a:xfrm>
              <a:off x="0" y="1665477"/>
              <a:ext cx="19481800" cy="1537685"/>
            </a:xfrm>
            <a:prstGeom prst="rect">
              <a:avLst/>
            </a:prstGeom>
          </p:spPr>
          <p:txBody>
            <a:bodyPr lIns="0" tIns="0" rIns="0" bIns="0" rtlCol="0" anchor="t">
              <a:spAutoFit/>
            </a:bodyPr>
            <a:lstStyle/>
            <a:p>
              <a:pPr lvl="0">
                <a:lnSpc>
                  <a:spcPts val="4620"/>
                </a:lnSpc>
              </a:pPr>
              <a:r>
                <a:rPr lang="ar-SA" sz="3300" spc="33" dirty="0">
                  <a:solidFill>
                    <a:srgbClr val="000000"/>
                  </a:solidFill>
                  <a:latin typeface="DM Sans"/>
                </a:rPr>
                <a:t>المدفوعات المباشرة التي يقدمها الأفراد إلى مقدمي الرعاية الصحية في وقت استخدام الخدمة الصحية:
</a:t>
              </a:r>
              <a:endParaRPr lang="en-US" sz="3300" spc="33" dirty="0">
                <a:solidFill>
                  <a:srgbClr val="000000"/>
                </a:solidFill>
                <a:latin typeface="DM Sans"/>
              </a:endParaRPr>
            </a:p>
          </p:txBody>
        </p:sp>
      </p:grpSp>
      <p:sp>
        <p:nvSpPr>
          <p:cNvPr id="9" name="TextBox 9"/>
          <p:cNvSpPr txBox="1"/>
          <p:nvPr/>
        </p:nvSpPr>
        <p:spPr>
          <a:xfrm>
            <a:off x="2763635" y="5636243"/>
            <a:ext cx="6065359" cy="2598532"/>
          </a:xfrm>
          <a:prstGeom prst="rect">
            <a:avLst/>
          </a:prstGeom>
        </p:spPr>
        <p:txBody>
          <a:bodyPr lIns="0" tIns="0" rIns="0" bIns="0" rtlCol="0" anchor="t">
            <a:spAutoFit/>
          </a:bodyPr>
          <a:lstStyle/>
          <a:p>
            <a:pPr marL="595753" lvl="1" indent="-297877">
              <a:lnSpc>
                <a:spcPts val="4139"/>
              </a:lnSpc>
              <a:buFont typeface="Arial"/>
              <a:buChar char="•"/>
            </a:pPr>
            <a:r>
              <a:rPr lang="ar-SA" sz="2759" spc="27" dirty="0">
                <a:solidFill>
                  <a:srgbClr val="000000"/>
                </a:solidFill>
                <a:latin typeface="DM Sans"/>
              </a:rPr>
              <a:t>رسوم المستخدم
المدفوعات المشتركة
رسوم الوصفات الطبية / الأدوية
رسوم العيادة
</a:t>
            </a:r>
            <a:endParaRPr lang="en-US" sz="2759" spc="27" dirty="0">
              <a:solidFill>
                <a:srgbClr val="000000"/>
              </a:solidFill>
              <a:latin typeface="DM Sans"/>
            </a:endParaRPr>
          </a:p>
        </p:txBody>
      </p:sp>
      <p:sp>
        <p:nvSpPr>
          <p:cNvPr id="10" name="TextBox 10"/>
          <p:cNvSpPr txBox="1"/>
          <p:nvPr/>
        </p:nvSpPr>
        <p:spPr>
          <a:xfrm>
            <a:off x="10173345" y="5636243"/>
            <a:ext cx="5410940" cy="2598532"/>
          </a:xfrm>
          <a:prstGeom prst="rect">
            <a:avLst/>
          </a:prstGeom>
        </p:spPr>
        <p:txBody>
          <a:bodyPr lIns="0" tIns="0" rIns="0" bIns="0" rtlCol="0" anchor="t">
            <a:spAutoFit/>
          </a:bodyPr>
          <a:lstStyle/>
          <a:p>
            <a:pPr marL="595753" lvl="1" indent="-297877">
              <a:lnSpc>
                <a:spcPts val="4139"/>
              </a:lnSpc>
              <a:buFont typeface="Arial"/>
              <a:buChar char="•"/>
            </a:pPr>
            <a:r>
              <a:rPr lang="ar-SA" sz="2759" spc="27" dirty="0">
                <a:solidFill>
                  <a:srgbClr val="000000"/>
                </a:solidFill>
                <a:latin typeface="DM Sans"/>
              </a:rPr>
              <a:t>الفحوصات المخبرية
قفازات الخ
رسوم التحصين
رسوم غير رسمية (رشاوى) 
</a:t>
            </a:r>
            <a:endParaRPr lang="en-US" sz="2759" spc="27" dirty="0">
              <a:solidFill>
                <a:srgbClr val="000000"/>
              </a:solidFill>
              <a:latin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164349" y="3942637"/>
            <a:ext cx="5093321" cy="2025015"/>
          </a:xfrm>
          <a:prstGeom prst="rect">
            <a:avLst/>
          </a:prstGeom>
        </p:spPr>
        <p:txBody>
          <a:bodyPr lIns="0" tIns="0" rIns="0" bIns="0" rtlCol="0" anchor="t">
            <a:spAutoFit/>
          </a:bodyPr>
          <a:lstStyle/>
          <a:p>
            <a:pPr lvl="0">
              <a:lnSpc>
                <a:spcPts val="7919"/>
              </a:lnSpc>
            </a:pPr>
            <a:r>
              <a:rPr lang="ar-SA" sz="7199" dirty="0">
                <a:solidFill>
                  <a:srgbClr val="000000"/>
                </a:solidFill>
                <a:latin typeface="DM Sans Bold"/>
              </a:rPr>
              <a:t>نقاط للمناقشة
</a:t>
            </a:r>
            <a:endParaRPr lang="en-US" sz="7199" dirty="0">
              <a:solidFill>
                <a:srgbClr val="000000"/>
              </a:solidFill>
              <a:latin typeface="DM Sans Bold"/>
            </a:endParaRP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533627"/>
            <a:ext cx="2499959" cy="1926618"/>
          </a:xfrm>
          <a:prstGeom prst="rect">
            <a:avLst/>
          </a:prstGeom>
        </p:spPr>
        <p:txBody>
          <a:bodyPr lIns="0" tIns="0" rIns="0" bIns="0" rtlCol="0" anchor="t">
            <a:spAutoFit/>
          </a:bodyPr>
          <a:lstStyle/>
          <a:p>
            <a:pPr lvl="0" algn="ctr">
              <a:lnSpc>
                <a:spcPts val="3791"/>
              </a:lnSpc>
            </a:pPr>
            <a:r>
              <a:rPr lang="ar-SA" sz="2708" spc="27" dirty="0">
                <a:solidFill>
                  <a:srgbClr val="000000"/>
                </a:solidFill>
                <a:latin typeface="DM Sans"/>
              </a:rPr>
              <a:t>هل يجب أن تكون الرعاية الصحية مجانية للجميع؟
</a:t>
            </a:r>
            <a:endParaRPr lang="en-US" sz="2708" spc="27" dirty="0">
              <a:solidFill>
                <a:srgbClr val="000000"/>
              </a:solidFill>
              <a:latin typeface="DM Sans"/>
            </a:endParaRP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130373"/>
            <a:ext cx="2440034" cy="1926618"/>
          </a:xfrm>
          <a:prstGeom prst="rect">
            <a:avLst/>
          </a:prstGeom>
        </p:spPr>
        <p:txBody>
          <a:bodyPr lIns="0" tIns="0" rIns="0" bIns="0" rtlCol="0" anchor="t">
            <a:spAutoFit/>
          </a:bodyPr>
          <a:lstStyle/>
          <a:p>
            <a:pPr lvl="0" algn="ctr">
              <a:lnSpc>
                <a:spcPts val="3791"/>
              </a:lnSpc>
            </a:pPr>
            <a:r>
              <a:rPr lang="ar-SA" sz="2708" spc="27" dirty="0">
                <a:solidFill>
                  <a:srgbClr val="000000"/>
                </a:solidFill>
                <a:latin typeface="DM Sans"/>
              </a:rPr>
              <a:t>ماذا يمكن أن تكون المشاكل مع هذا النهج؟
</a:t>
            </a:r>
            <a:endParaRPr lang="en-US" sz="2708" spc="27" dirty="0">
              <a:solidFill>
                <a:srgbClr val="000000"/>
              </a:solidFill>
              <a:latin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3118482"/>
          </a:xfrm>
          <a:prstGeom prst="rect">
            <a:avLst/>
          </a:prstGeom>
        </p:spPr>
        <p:txBody>
          <a:bodyPr wrap="square" lIns="0" tIns="0" rIns="0" bIns="0" rtlCol="0" anchor="t">
            <a:spAutoFit/>
          </a:bodyPr>
          <a:lstStyle/>
          <a:p>
            <a:pPr lvl="0" algn="ctr">
              <a:lnSpc>
                <a:spcPts val="12100"/>
              </a:lnSpc>
            </a:pPr>
            <a:r>
              <a:rPr lang="ar-SA" sz="10999" dirty="0">
                <a:solidFill>
                  <a:srgbClr val="000000"/>
                </a:solidFill>
                <a:latin typeface="DM Sans Bold"/>
              </a:rPr>
              <a:t>مسابقه
</a:t>
            </a:r>
            <a:endParaRPr lang="en-US" sz="10999" dirty="0">
              <a:solidFill>
                <a:srgbClr val="000000"/>
              </a:solidFill>
              <a:latin typeface="DM Sans Bold"/>
            </a:endParaRP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344759"/>
              <a:ext cx="2095388" cy="783253"/>
            </a:xfrm>
            <a:prstGeom prst="rect">
              <a:avLst/>
            </a:prstGeom>
          </p:spPr>
          <p:txBody>
            <a:bodyPr wrap="square" lIns="0" tIns="0" rIns="0" bIns="0" rtlCol="0" anchor="t">
              <a:spAutoFit/>
            </a:bodyPr>
            <a:lstStyle/>
            <a:p>
              <a:pPr lvl="0" algn="ctr">
                <a:lnSpc>
                  <a:spcPts val="2940"/>
                </a:lnSpc>
              </a:pPr>
              <a:r>
                <a:rPr lang="ar-SA" sz="3600" spc="300" dirty="0">
                  <a:solidFill>
                    <a:srgbClr val="000000"/>
                  </a:solidFill>
                  <a:latin typeface="DM Sans"/>
                </a:rPr>
                <a:t>ماذا تنفق حكومتكم على الصحة؟
</a:t>
              </a:r>
              <a:endParaRPr lang="en-US" sz="3600" spc="300" dirty="0">
                <a:solidFill>
                  <a:srgbClr val="000000"/>
                </a:solidFill>
                <a:latin typeface="DM Sans"/>
              </a:endParaRPr>
            </a:p>
          </p:txBody>
        </p:sp>
      </p:grpSp>
    </p:spTree>
    <p:extLst>
      <p:ext uri="{BB962C8B-B14F-4D97-AF65-F5344CB8AC3E}">
        <p14:creationId xmlns:p14="http://schemas.microsoft.com/office/powerpoint/2010/main" val="307732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0261103" y="2804920"/>
            <a:ext cx="5597700" cy="5555459"/>
            <a:chOff x="0" y="0"/>
            <a:chExt cx="7463600" cy="7407278"/>
          </a:xfrm>
        </p:grpSpPr>
        <p:sp>
          <p:nvSpPr>
            <p:cNvPr id="5" name="TextBox 5"/>
            <p:cNvSpPr txBox="1"/>
            <p:nvPr/>
          </p:nvSpPr>
          <p:spPr>
            <a:xfrm>
              <a:off x="664081"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1</a:t>
              </a:r>
            </a:p>
          </p:txBody>
        </p:sp>
        <p:sp>
          <p:nvSpPr>
            <p:cNvPr id="6" name="TextBox 6"/>
            <p:cNvSpPr txBox="1"/>
            <p:nvPr/>
          </p:nvSpPr>
          <p:spPr>
            <a:xfrm>
              <a:off x="2049483"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2</a:t>
              </a:r>
            </a:p>
          </p:txBody>
        </p:sp>
        <p:sp>
          <p:nvSpPr>
            <p:cNvPr id="7" name="TextBox 7"/>
            <p:cNvSpPr txBox="1"/>
            <p:nvPr/>
          </p:nvSpPr>
          <p:spPr>
            <a:xfrm>
              <a:off x="3434885"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3</a:t>
              </a:r>
            </a:p>
          </p:txBody>
        </p:sp>
        <p:sp>
          <p:nvSpPr>
            <p:cNvPr id="8" name="TextBox 8"/>
            <p:cNvSpPr txBox="1"/>
            <p:nvPr/>
          </p:nvSpPr>
          <p:spPr>
            <a:xfrm>
              <a:off x="4820287"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4</a:t>
              </a:r>
            </a:p>
          </p:txBody>
        </p:sp>
        <p:sp>
          <p:nvSpPr>
            <p:cNvPr id="9" name="TextBox 9"/>
            <p:cNvSpPr txBox="1"/>
            <p:nvPr/>
          </p:nvSpPr>
          <p:spPr>
            <a:xfrm>
              <a:off x="6205689"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5</a:t>
              </a:r>
            </a:p>
          </p:txBody>
        </p:sp>
        <p:grpSp>
          <p:nvGrpSpPr>
            <p:cNvPr id="10" name="Group 10"/>
            <p:cNvGrpSpPr>
              <a:grpSpLocks noChangeAspect="1"/>
            </p:cNvGrpSpPr>
            <p:nvPr/>
          </p:nvGrpSpPr>
          <p:grpSpPr>
            <a:xfrm>
              <a:off x="664081" y="157816"/>
              <a:ext cx="6799519" cy="6799519"/>
              <a:chOff x="0" y="0"/>
              <a:chExt cx="10287000" cy="10287000"/>
            </a:xfrm>
          </p:grpSpPr>
          <p:sp>
            <p:nvSpPr>
              <p:cNvPr id="11" name="Freeform 11"/>
              <p:cNvSpPr/>
              <p:nvPr/>
            </p:nvSpPr>
            <p:spPr>
              <a:xfrm>
                <a:off x="0" y="-63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2" name="Freeform 12"/>
              <p:cNvSpPr/>
              <p:nvPr/>
            </p:nvSpPr>
            <p:spPr>
              <a:xfrm>
                <a:off x="0" y="3422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3" name="Freeform 13"/>
              <p:cNvSpPr/>
              <p:nvPr/>
            </p:nvSpPr>
            <p:spPr>
              <a:xfrm>
                <a:off x="0" y="6851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4" name="Freeform 14"/>
              <p:cNvSpPr/>
              <p:nvPr/>
            </p:nvSpPr>
            <p:spPr>
              <a:xfrm>
                <a:off x="0" y="10280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grpSp>
        <p:sp>
          <p:nvSpPr>
            <p:cNvPr id="15" name="TextBox 15"/>
            <p:cNvSpPr txBox="1"/>
            <p:nvPr/>
          </p:nvSpPr>
          <p:spPr>
            <a:xfrm>
              <a:off x="0" y="-38100"/>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750 </a:t>
              </a:r>
            </a:p>
          </p:txBody>
        </p:sp>
        <p:sp>
          <p:nvSpPr>
            <p:cNvPr id="16" name="TextBox 16"/>
            <p:cNvSpPr txBox="1"/>
            <p:nvPr/>
          </p:nvSpPr>
          <p:spPr>
            <a:xfrm>
              <a:off x="0" y="2228406"/>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500 </a:t>
              </a:r>
            </a:p>
          </p:txBody>
        </p:sp>
        <p:sp>
          <p:nvSpPr>
            <p:cNvPr id="17" name="TextBox 17"/>
            <p:cNvSpPr txBox="1"/>
            <p:nvPr/>
          </p:nvSpPr>
          <p:spPr>
            <a:xfrm>
              <a:off x="0" y="4494912"/>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250 </a:t>
              </a:r>
            </a:p>
          </p:txBody>
        </p:sp>
        <p:sp>
          <p:nvSpPr>
            <p:cNvPr id="18" name="TextBox 18"/>
            <p:cNvSpPr txBox="1"/>
            <p:nvPr/>
          </p:nvSpPr>
          <p:spPr>
            <a:xfrm>
              <a:off x="306660" y="6761419"/>
              <a:ext cx="223109"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0 </a:t>
              </a:r>
            </a:p>
          </p:txBody>
        </p:sp>
        <p:grpSp>
          <p:nvGrpSpPr>
            <p:cNvPr id="19" name="Group 19"/>
            <p:cNvGrpSpPr>
              <a:grpSpLocks noChangeAspect="1"/>
            </p:cNvGrpSpPr>
            <p:nvPr/>
          </p:nvGrpSpPr>
          <p:grpSpPr>
            <a:xfrm>
              <a:off x="664081" y="157816"/>
              <a:ext cx="6799519" cy="6799519"/>
              <a:chOff x="0" y="0"/>
              <a:chExt cx="10287000" cy="10287000"/>
            </a:xfrm>
          </p:grpSpPr>
          <p:sp>
            <p:nvSpPr>
              <p:cNvPr id="20" name="Freeform 20"/>
              <p:cNvSpPr/>
              <p:nvPr/>
            </p:nvSpPr>
            <p:spPr>
              <a:xfrm>
                <a:off x="0" y="8278114"/>
                <a:ext cx="1903095" cy="2008886"/>
              </a:xfrm>
              <a:custGeom>
                <a:avLst/>
                <a:gdLst/>
                <a:ahLst/>
                <a:cxnLst/>
                <a:rect l="l" t="t" r="r" b="b"/>
                <a:pathLst>
                  <a:path w="1903095" h="2008886">
                    <a:moveTo>
                      <a:pt x="0" y="2008886"/>
                    </a:moveTo>
                    <a:lnTo>
                      <a:pt x="0" y="152247"/>
                    </a:lnTo>
                    <a:cubicBezTo>
                      <a:pt x="0" y="68163"/>
                      <a:pt x="68164" y="0"/>
                      <a:pt x="152248" y="0"/>
                    </a:cubicBezTo>
                    <a:lnTo>
                      <a:pt x="1750847" y="0"/>
                    </a:lnTo>
                    <a:cubicBezTo>
                      <a:pt x="1834931" y="0"/>
                      <a:pt x="1903095" y="68163"/>
                      <a:pt x="1903095" y="152247"/>
                    </a:cubicBezTo>
                    <a:lnTo>
                      <a:pt x="1903095" y="2008886"/>
                    </a:lnTo>
                    <a:close/>
                  </a:path>
                </a:pathLst>
              </a:custGeom>
              <a:solidFill>
                <a:srgbClr val="F8E64A"/>
              </a:solidFill>
            </p:spPr>
          </p:sp>
          <p:sp>
            <p:nvSpPr>
              <p:cNvPr id="21" name="Freeform 21"/>
              <p:cNvSpPr/>
              <p:nvPr/>
            </p:nvSpPr>
            <p:spPr>
              <a:xfrm>
                <a:off x="2095976" y="7976362"/>
                <a:ext cx="1903095" cy="2310638"/>
              </a:xfrm>
              <a:custGeom>
                <a:avLst/>
                <a:gdLst/>
                <a:ahLst/>
                <a:cxnLst/>
                <a:rect l="l" t="t" r="r" b="b"/>
                <a:pathLst>
                  <a:path w="1903095" h="2310638">
                    <a:moveTo>
                      <a:pt x="0" y="2310638"/>
                    </a:moveTo>
                    <a:lnTo>
                      <a:pt x="0" y="152247"/>
                    </a:lnTo>
                    <a:cubicBezTo>
                      <a:pt x="1" y="68163"/>
                      <a:pt x="68164" y="0"/>
                      <a:pt x="152248" y="0"/>
                    </a:cubicBezTo>
                    <a:lnTo>
                      <a:pt x="1750848" y="0"/>
                    </a:lnTo>
                    <a:cubicBezTo>
                      <a:pt x="1834932" y="0"/>
                      <a:pt x="1903095" y="68163"/>
                      <a:pt x="1903095" y="152247"/>
                    </a:cubicBezTo>
                    <a:lnTo>
                      <a:pt x="1903095" y="2310638"/>
                    </a:lnTo>
                    <a:close/>
                  </a:path>
                </a:pathLst>
              </a:custGeom>
              <a:solidFill>
                <a:srgbClr val="F8E64A"/>
              </a:solidFill>
            </p:spPr>
          </p:sp>
          <p:sp>
            <p:nvSpPr>
              <p:cNvPr id="22" name="Freeform 22"/>
              <p:cNvSpPr/>
              <p:nvPr/>
            </p:nvSpPr>
            <p:spPr>
              <a:xfrm>
                <a:off x="4191953" y="912622"/>
                <a:ext cx="1903095" cy="9374378"/>
              </a:xfrm>
              <a:custGeom>
                <a:avLst/>
                <a:gdLst/>
                <a:ahLst/>
                <a:cxnLst/>
                <a:rect l="l" t="t" r="r" b="b"/>
                <a:pathLst>
                  <a:path w="1903095" h="9374378">
                    <a:moveTo>
                      <a:pt x="0" y="9374378"/>
                    </a:moveTo>
                    <a:lnTo>
                      <a:pt x="0" y="152248"/>
                    </a:lnTo>
                    <a:cubicBezTo>
                      <a:pt x="0" y="68164"/>
                      <a:pt x="68163" y="0"/>
                      <a:pt x="152247" y="0"/>
                    </a:cubicBezTo>
                    <a:lnTo>
                      <a:pt x="1750847" y="0"/>
                    </a:lnTo>
                    <a:cubicBezTo>
                      <a:pt x="1834931" y="0"/>
                      <a:pt x="1903094" y="68164"/>
                      <a:pt x="1903094" y="152248"/>
                    </a:cubicBezTo>
                    <a:lnTo>
                      <a:pt x="1903094" y="9374378"/>
                    </a:lnTo>
                    <a:close/>
                  </a:path>
                </a:pathLst>
              </a:custGeom>
              <a:solidFill>
                <a:srgbClr val="F8E64A"/>
              </a:solidFill>
            </p:spPr>
          </p:sp>
          <p:sp>
            <p:nvSpPr>
              <p:cNvPr id="23" name="Freeform 23"/>
              <p:cNvSpPr/>
              <p:nvPr/>
            </p:nvSpPr>
            <p:spPr>
              <a:xfrm>
                <a:off x="6287929" y="5137150"/>
                <a:ext cx="1903095" cy="5149850"/>
              </a:xfrm>
              <a:custGeom>
                <a:avLst/>
                <a:gdLst/>
                <a:ahLst/>
                <a:cxnLst/>
                <a:rect l="l" t="t" r="r" b="b"/>
                <a:pathLst>
                  <a:path w="1903095" h="5149850">
                    <a:moveTo>
                      <a:pt x="0" y="5149850"/>
                    </a:moveTo>
                    <a:lnTo>
                      <a:pt x="0" y="152248"/>
                    </a:lnTo>
                    <a:cubicBezTo>
                      <a:pt x="0" y="111869"/>
                      <a:pt x="16040" y="73144"/>
                      <a:pt x="44592" y="44592"/>
                    </a:cubicBezTo>
                    <a:cubicBezTo>
                      <a:pt x="73144" y="16040"/>
                      <a:pt x="111869" y="0"/>
                      <a:pt x="152247" y="0"/>
                    </a:cubicBezTo>
                    <a:lnTo>
                      <a:pt x="1750847" y="0"/>
                    </a:lnTo>
                    <a:cubicBezTo>
                      <a:pt x="1791226" y="0"/>
                      <a:pt x="1829951" y="16040"/>
                      <a:pt x="1858502" y="44592"/>
                    </a:cubicBezTo>
                    <a:cubicBezTo>
                      <a:pt x="1887055" y="73144"/>
                      <a:pt x="1903095" y="111869"/>
                      <a:pt x="1903095" y="152248"/>
                    </a:cubicBezTo>
                    <a:lnTo>
                      <a:pt x="1903095" y="5149850"/>
                    </a:lnTo>
                    <a:close/>
                  </a:path>
                </a:pathLst>
              </a:custGeom>
              <a:solidFill>
                <a:srgbClr val="F8E64A"/>
              </a:solidFill>
            </p:spPr>
          </p:sp>
          <p:sp>
            <p:nvSpPr>
              <p:cNvPr id="24" name="Freeform 24"/>
              <p:cNvSpPr/>
              <p:nvPr/>
            </p:nvSpPr>
            <p:spPr>
              <a:xfrm>
                <a:off x="8383905" y="7866634"/>
                <a:ext cx="1903095" cy="2420366"/>
              </a:xfrm>
              <a:custGeom>
                <a:avLst/>
                <a:gdLst/>
                <a:ahLst/>
                <a:cxnLst/>
                <a:rect l="l" t="t" r="r" b="b"/>
                <a:pathLst>
                  <a:path w="1903095" h="2420366">
                    <a:moveTo>
                      <a:pt x="0" y="2420366"/>
                    </a:moveTo>
                    <a:lnTo>
                      <a:pt x="0" y="152248"/>
                    </a:lnTo>
                    <a:cubicBezTo>
                      <a:pt x="0" y="111869"/>
                      <a:pt x="16040" y="73144"/>
                      <a:pt x="44592" y="44592"/>
                    </a:cubicBezTo>
                    <a:cubicBezTo>
                      <a:pt x="73144" y="16041"/>
                      <a:pt x="111869" y="0"/>
                      <a:pt x="152248" y="0"/>
                    </a:cubicBezTo>
                    <a:lnTo>
                      <a:pt x="1750848" y="0"/>
                    </a:lnTo>
                    <a:cubicBezTo>
                      <a:pt x="1791227" y="0"/>
                      <a:pt x="1829951" y="16041"/>
                      <a:pt x="1858503" y="44592"/>
                    </a:cubicBezTo>
                    <a:cubicBezTo>
                      <a:pt x="1887055" y="73144"/>
                      <a:pt x="1903095" y="111869"/>
                      <a:pt x="1903095" y="152248"/>
                    </a:cubicBezTo>
                    <a:lnTo>
                      <a:pt x="1903095" y="2420366"/>
                    </a:lnTo>
                    <a:close/>
                  </a:path>
                </a:pathLst>
              </a:custGeom>
              <a:solidFill>
                <a:srgbClr val="F8E64A"/>
              </a:solidFill>
            </p:spPr>
          </p:sp>
        </p:grpSp>
      </p:grpSp>
      <p:grpSp>
        <p:nvGrpSpPr>
          <p:cNvPr id="25" name="Group 25"/>
          <p:cNvGrpSpPr/>
          <p:nvPr/>
        </p:nvGrpSpPr>
        <p:grpSpPr>
          <a:xfrm>
            <a:off x="10304170" y="1926621"/>
            <a:ext cx="5693688" cy="359886"/>
            <a:chOff x="0" y="0"/>
            <a:chExt cx="11353865" cy="717653"/>
          </a:xfrm>
        </p:grpSpPr>
        <p:sp>
          <p:nvSpPr>
            <p:cNvPr id="26" name="Freeform 26"/>
            <p:cNvSpPr/>
            <p:nvPr/>
          </p:nvSpPr>
          <p:spPr>
            <a:xfrm>
              <a:off x="0" y="0"/>
              <a:ext cx="11353865" cy="717653"/>
            </a:xfrm>
            <a:custGeom>
              <a:avLst/>
              <a:gdLst/>
              <a:ahLst/>
              <a:cxnLst/>
              <a:rect l="l" t="t" r="r" b="b"/>
              <a:pathLst>
                <a:path w="11353865" h="717653">
                  <a:moveTo>
                    <a:pt x="11229404" y="717653"/>
                  </a:moveTo>
                  <a:lnTo>
                    <a:pt x="124460" y="717653"/>
                  </a:lnTo>
                  <a:cubicBezTo>
                    <a:pt x="55880" y="717653"/>
                    <a:pt x="0" y="661773"/>
                    <a:pt x="0" y="593193"/>
                  </a:cubicBezTo>
                  <a:lnTo>
                    <a:pt x="0" y="124460"/>
                  </a:lnTo>
                  <a:cubicBezTo>
                    <a:pt x="0" y="55880"/>
                    <a:pt x="55880" y="0"/>
                    <a:pt x="124460" y="0"/>
                  </a:cubicBezTo>
                  <a:lnTo>
                    <a:pt x="11229404" y="0"/>
                  </a:lnTo>
                  <a:cubicBezTo>
                    <a:pt x="11297985" y="0"/>
                    <a:pt x="11353865" y="55880"/>
                    <a:pt x="11353865" y="124460"/>
                  </a:cubicBezTo>
                  <a:lnTo>
                    <a:pt x="11353865" y="593193"/>
                  </a:lnTo>
                  <a:cubicBezTo>
                    <a:pt x="11353865" y="661773"/>
                    <a:pt x="11297985" y="717653"/>
                    <a:pt x="11229404" y="717653"/>
                  </a:cubicBezTo>
                  <a:close/>
                </a:path>
              </a:pathLst>
            </a:custGeom>
            <a:solidFill>
              <a:srgbClr val="FFE500"/>
            </a:solidFill>
          </p:spPr>
        </p:sp>
      </p:grpSp>
      <p:sp>
        <p:nvSpPr>
          <p:cNvPr id="27" name="TextBox 27"/>
          <p:cNvSpPr txBox="1"/>
          <p:nvPr/>
        </p:nvSpPr>
        <p:spPr>
          <a:xfrm>
            <a:off x="10238086" y="1902393"/>
            <a:ext cx="5840713" cy="384114"/>
          </a:xfrm>
          <a:prstGeom prst="rect">
            <a:avLst/>
          </a:prstGeom>
        </p:spPr>
        <p:txBody>
          <a:bodyPr lIns="0" tIns="0" rIns="0" bIns="0" rtlCol="0" anchor="t">
            <a:spAutoFit/>
          </a:bodyPr>
          <a:lstStyle/>
          <a:p>
            <a:pPr marL="0" lvl="0" indent="0" algn="ctr">
              <a:lnSpc>
                <a:spcPts val="3149"/>
              </a:lnSpc>
            </a:pPr>
            <a:r>
              <a:rPr lang="en-US" sz="2249" spc="22">
                <a:solidFill>
                  <a:srgbClr val="000000"/>
                </a:solidFill>
                <a:latin typeface="DM Sans"/>
              </a:rPr>
              <a:t>Spending on health per person 2018 (USD)</a:t>
            </a:r>
          </a:p>
        </p:txBody>
      </p:sp>
      <p:sp>
        <p:nvSpPr>
          <p:cNvPr id="28" name="TextBox 28"/>
          <p:cNvSpPr txBox="1"/>
          <p:nvPr/>
        </p:nvSpPr>
        <p:spPr>
          <a:xfrm>
            <a:off x="1891927" y="2874328"/>
            <a:ext cx="5451073" cy="2944675"/>
          </a:xfrm>
          <a:prstGeom prst="rect">
            <a:avLst/>
          </a:prstGeom>
        </p:spPr>
        <p:txBody>
          <a:bodyPr lIns="0" tIns="0" rIns="0" bIns="0" rtlCol="0" anchor="t">
            <a:spAutoFit/>
          </a:bodyPr>
          <a:lstStyle/>
          <a:p>
            <a:pPr lvl="0" algn="r">
              <a:lnSpc>
                <a:spcPts val="7700"/>
              </a:lnSpc>
            </a:pPr>
            <a:r>
              <a:rPr lang="ar-SA" sz="7000" dirty="0">
                <a:solidFill>
                  <a:srgbClr val="000000"/>
                </a:solidFill>
                <a:latin typeface="DM Sans Bold"/>
              </a:rPr>
              <a:t>الإنفاق الحكومي على الصحة
</a:t>
            </a:r>
            <a:endParaRPr lang="en-US" sz="7000" dirty="0">
              <a:solidFill>
                <a:srgbClr val="000000"/>
              </a:solidFill>
              <a:latin typeface="DM San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311848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وقت الاستراحة
</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8" name="Graphic 7" descr="Coffee outline">
            <a:extLst>
              <a:ext uri="{FF2B5EF4-FFF2-40B4-BE49-F238E27FC236}">
                <a16:creationId xmlns:a16="http://schemas.microsoft.com/office/drawing/2014/main" id="{94649471-ED26-4BBB-9E35-53FEDB48E3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0" y="1885464"/>
            <a:ext cx="2019624" cy="20196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46C3BD"/>
            </a:solidFill>
          </p:spPr>
        </p:sp>
      </p:grpSp>
      <p:sp>
        <p:nvSpPr>
          <p:cNvPr id="6" name="TextBox 6"/>
          <p:cNvSpPr txBox="1"/>
          <p:nvPr/>
        </p:nvSpPr>
        <p:spPr>
          <a:xfrm>
            <a:off x="3183920" y="4565938"/>
            <a:ext cx="11920161" cy="1984454"/>
          </a:xfrm>
          <a:prstGeom prst="rect">
            <a:avLst/>
          </a:prstGeom>
        </p:spPr>
        <p:txBody>
          <a:bodyPr lIns="0" tIns="0" rIns="0" bIns="0" rtlCol="0" anchor="t">
            <a:spAutoFit/>
          </a:bodyPr>
          <a:lstStyle/>
          <a:p>
            <a:pPr lvl="0" algn="ctr">
              <a:lnSpc>
                <a:spcPts val="7699"/>
              </a:lnSpc>
            </a:pPr>
            <a:r>
              <a:rPr lang="ar-SA" sz="6999" dirty="0">
                <a:solidFill>
                  <a:srgbClr val="000000"/>
                </a:solidFill>
                <a:latin typeface="DM Sans Bold"/>
              </a:rPr>
              <a:t>السياسات الصحية الوطنية
</a:t>
            </a:r>
            <a:endParaRPr lang="en-US" sz="6999" dirty="0">
              <a:solidFill>
                <a:srgbClr val="000000"/>
              </a:solidFill>
              <a:latin typeface="DM Sans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43100" y="2453507"/>
            <a:ext cx="4353241" cy="3131062"/>
            <a:chOff x="0" y="0"/>
            <a:chExt cx="23006398" cy="16547318"/>
          </a:xfrm>
        </p:grpSpPr>
        <p:sp>
          <p:nvSpPr>
            <p:cNvPr id="3" name="Freeform 3"/>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4" name="AutoShape 4"/>
          <p:cNvSpPr/>
          <p:nvPr/>
        </p:nvSpPr>
        <p:spPr>
          <a:xfrm>
            <a:off x="1948421" y="2465826"/>
            <a:ext cx="331227" cy="275034"/>
          </a:xfrm>
          <a:prstGeom prst="rect">
            <a:avLst/>
          </a:prstGeom>
          <a:solidFill>
            <a:srgbClr val="FF6B57"/>
          </a:solidFill>
        </p:spPr>
      </p:sp>
      <p:sp>
        <p:nvSpPr>
          <p:cNvPr id="5" name="TextBox 5"/>
          <p:cNvSpPr txBox="1"/>
          <p:nvPr/>
        </p:nvSpPr>
        <p:spPr>
          <a:xfrm>
            <a:off x="2031228"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1</a:t>
            </a:r>
          </a:p>
        </p:txBody>
      </p:sp>
      <p:sp>
        <p:nvSpPr>
          <p:cNvPr id="6" name="TextBox 6"/>
          <p:cNvSpPr txBox="1"/>
          <p:nvPr/>
        </p:nvSpPr>
        <p:spPr>
          <a:xfrm>
            <a:off x="2296737" y="2952543"/>
            <a:ext cx="3645967" cy="1289264"/>
          </a:xfrm>
          <a:prstGeom prst="rect">
            <a:avLst/>
          </a:prstGeom>
        </p:spPr>
        <p:txBody>
          <a:bodyPr lIns="0" tIns="0" rIns="0" bIns="0" rtlCol="0" anchor="t">
            <a:spAutoFit/>
          </a:bodyPr>
          <a:lstStyle/>
          <a:p>
            <a:pPr lvl="0" algn="ctr">
              <a:lnSpc>
                <a:spcPts val="3448"/>
              </a:lnSpc>
              <a:spcBef>
                <a:spcPct val="0"/>
              </a:spcBef>
            </a:pPr>
            <a:r>
              <a:rPr lang="ar-SA" sz="2463" dirty="0">
                <a:solidFill>
                  <a:srgbClr val="000000"/>
                </a:solidFill>
                <a:latin typeface="DM Sans"/>
              </a:rPr>
              <a:t>نظام تأمين يؤمن للسكان الوطنيين ضد تكاليف الرعاية الصحية
</a:t>
            </a:r>
            <a:endParaRPr lang="en-US" sz="2463" u="none" dirty="0">
              <a:solidFill>
                <a:srgbClr val="000000"/>
              </a:solidFill>
              <a:latin typeface="DM Sans"/>
            </a:endParaRPr>
          </a:p>
        </p:txBody>
      </p:sp>
      <p:grpSp>
        <p:nvGrpSpPr>
          <p:cNvPr id="7" name="Group 7"/>
          <p:cNvGrpSpPr/>
          <p:nvPr/>
        </p:nvGrpSpPr>
        <p:grpSpPr>
          <a:xfrm>
            <a:off x="11735296" y="2453507"/>
            <a:ext cx="4353241" cy="3131062"/>
            <a:chOff x="0" y="0"/>
            <a:chExt cx="23006398" cy="16547318"/>
          </a:xfrm>
        </p:grpSpPr>
        <p:sp>
          <p:nvSpPr>
            <p:cNvPr id="8" name="Freeform 8"/>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grpSp>
        <p:nvGrpSpPr>
          <p:cNvPr id="9" name="Group 9"/>
          <p:cNvGrpSpPr/>
          <p:nvPr/>
        </p:nvGrpSpPr>
        <p:grpSpPr>
          <a:xfrm>
            <a:off x="6839227" y="2453507"/>
            <a:ext cx="4353241" cy="3131062"/>
            <a:chOff x="0" y="0"/>
            <a:chExt cx="23006398" cy="16547318"/>
          </a:xfrm>
        </p:grpSpPr>
        <p:sp>
          <p:nvSpPr>
            <p:cNvPr id="10" name="Freeform 10"/>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11" name="AutoShape 11"/>
          <p:cNvSpPr/>
          <p:nvPr/>
        </p:nvSpPr>
        <p:spPr>
          <a:xfrm>
            <a:off x="6833717" y="2465826"/>
            <a:ext cx="331227" cy="275034"/>
          </a:xfrm>
          <a:prstGeom prst="rect">
            <a:avLst/>
          </a:prstGeom>
          <a:solidFill>
            <a:srgbClr val="FF6B57"/>
          </a:solidFill>
        </p:spPr>
      </p:sp>
      <p:sp>
        <p:nvSpPr>
          <p:cNvPr id="12" name="TextBox 12"/>
          <p:cNvSpPr txBox="1"/>
          <p:nvPr/>
        </p:nvSpPr>
        <p:spPr>
          <a:xfrm>
            <a:off x="6916524"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2</a:t>
            </a:r>
          </a:p>
        </p:txBody>
      </p:sp>
      <p:grpSp>
        <p:nvGrpSpPr>
          <p:cNvPr id="13" name="Group 13"/>
          <p:cNvGrpSpPr/>
          <p:nvPr/>
        </p:nvGrpSpPr>
        <p:grpSpPr>
          <a:xfrm>
            <a:off x="1943100" y="6116440"/>
            <a:ext cx="4353241" cy="3141860"/>
            <a:chOff x="0" y="0"/>
            <a:chExt cx="23006398" cy="16604381"/>
          </a:xfrm>
        </p:grpSpPr>
        <p:sp>
          <p:nvSpPr>
            <p:cNvPr id="14" name="Freeform 14"/>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5" name="AutoShape 15"/>
          <p:cNvSpPr/>
          <p:nvPr/>
        </p:nvSpPr>
        <p:spPr>
          <a:xfrm>
            <a:off x="11740617" y="2465826"/>
            <a:ext cx="331227" cy="275034"/>
          </a:xfrm>
          <a:prstGeom prst="rect">
            <a:avLst/>
          </a:prstGeom>
          <a:solidFill>
            <a:srgbClr val="FF6B57"/>
          </a:solidFill>
        </p:spPr>
      </p:sp>
      <p:sp>
        <p:nvSpPr>
          <p:cNvPr id="16" name="TextBox 16"/>
          <p:cNvSpPr txBox="1"/>
          <p:nvPr/>
        </p:nvSpPr>
        <p:spPr>
          <a:xfrm>
            <a:off x="11823424"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3</a:t>
            </a:r>
          </a:p>
        </p:txBody>
      </p:sp>
      <p:grpSp>
        <p:nvGrpSpPr>
          <p:cNvPr id="17" name="Group 17"/>
          <p:cNvGrpSpPr/>
          <p:nvPr/>
        </p:nvGrpSpPr>
        <p:grpSpPr>
          <a:xfrm>
            <a:off x="6844490" y="6116440"/>
            <a:ext cx="4353241" cy="3141860"/>
            <a:chOff x="0" y="0"/>
            <a:chExt cx="23006398" cy="16604381"/>
          </a:xfrm>
        </p:grpSpPr>
        <p:sp>
          <p:nvSpPr>
            <p:cNvPr id="18" name="Freeform 18"/>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9" name="AutoShape 19"/>
          <p:cNvSpPr/>
          <p:nvPr/>
        </p:nvSpPr>
        <p:spPr>
          <a:xfrm>
            <a:off x="6849811" y="6128759"/>
            <a:ext cx="331227" cy="275034"/>
          </a:xfrm>
          <a:prstGeom prst="rect">
            <a:avLst/>
          </a:prstGeom>
          <a:solidFill>
            <a:srgbClr val="FF6B57"/>
          </a:solidFill>
        </p:spPr>
      </p:sp>
      <p:sp>
        <p:nvSpPr>
          <p:cNvPr id="20" name="TextBox 20"/>
          <p:cNvSpPr txBox="1"/>
          <p:nvPr/>
        </p:nvSpPr>
        <p:spPr>
          <a:xfrm>
            <a:off x="6932618" y="6107230"/>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5</a:t>
            </a:r>
          </a:p>
        </p:txBody>
      </p:sp>
      <p:grpSp>
        <p:nvGrpSpPr>
          <p:cNvPr id="21" name="Group 21"/>
          <p:cNvGrpSpPr/>
          <p:nvPr/>
        </p:nvGrpSpPr>
        <p:grpSpPr>
          <a:xfrm>
            <a:off x="11733577" y="6136268"/>
            <a:ext cx="4353241" cy="3122032"/>
            <a:chOff x="0" y="0"/>
            <a:chExt cx="23006398" cy="16499595"/>
          </a:xfrm>
        </p:grpSpPr>
        <p:sp>
          <p:nvSpPr>
            <p:cNvPr id="22" name="Freeform 22"/>
            <p:cNvSpPr/>
            <p:nvPr/>
          </p:nvSpPr>
          <p:spPr>
            <a:xfrm>
              <a:off x="0" y="0"/>
              <a:ext cx="23006397" cy="16499594"/>
            </a:xfrm>
            <a:custGeom>
              <a:avLst/>
              <a:gdLst/>
              <a:ahLst/>
              <a:cxnLst/>
              <a:rect l="l" t="t" r="r" b="b"/>
              <a:pathLst>
                <a:path w="23006397" h="16499594">
                  <a:moveTo>
                    <a:pt x="0" y="0"/>
                  </a:moveTo>
                  <a:lnTo>
                    <a:pt x="0" y="16499594"/>
                  </a:lnTo>
                  <a:lnTo>
                    <a:pt x="23006397" y="16499594"/>
                  </a:lnTo>
                  <a:lnTo>
                    <a:pt x="23006397" y="0"/>
                  </a:lnTo>
                  <a:lnTo>
                    <a:pt x="0" y="0"/>
                  </a:lnTo>
                  <a:close/>
                  <a:moveTo>
                    <a:pt x="22945438" y="16438635"/>
                  </a:moveTo>
                  <a:lnTo>
                    <a:pt x="59690" y="16438635"/>
                  </a:lnTo>
                  <a:lnTo>
                    <a:pt x="59690" y="59690"/>
                  </a:lnTo>
                  <a:lnTo>
                    <a:pt x="22945438" y="59690"/>
                  </a:lnTo>
                  <a:lnTo>
                    <a:pt x="22945438" y="16438635"/>
                  </a:lnTo>
                  <a:close/>
                </a:path>
              </a:pathLst>
            </a:custGeom>
            <a:solidFill>
              <a:srgbClr val="FF6B57"/>
            </a:solidFill>
          </p:spPr>
        </p:sp>
      </p:grpSp>
      <p:sp>
        <p:nvSpPr>
          <p:cNvPr id="23" name="AutoShape 23"/>
          <p:cNvSpPr/>
          <p:nvPr/>
        </p:nvSpPr>
        <p:spPr>
          <a:xfrm>
            <a:off x="11728067" y="6148586"/>
            <a:ext cx="331227" cy="275034"/>
          </a:xfrm>
          <a:prstGeom prst="rect">
            <a:avLst/>
          </a:prstGeom>
          <a:solidFill>
            <a:srgbClr val="FF6B57"/>
          </a:solidFill>
        </p:spPr>
      </p:sp>
      <p:sp>
        <p:nvSpPr>
          <p:cNvPr id="24" name="TextBox 24"/>
          <p:cNvSpPr txBox="1"/>
          <p:nvPr/>
        </p:nvSpPr>
        <p:spPr>
          <a:xfrm>
            <a:off x="11810873" y="6127058"/>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6</a:t>
            </a:r>
          </a:p>
        </p:txBody>
      </p:sp>
      <p:sp>
        <p:nvSpPr>
          <p:cNvPr id="25" name="AutoShape 25"/>
          <p:cNvSpPr/>
          <p:nvPr/>
        </p:nvSpPr>
        <p:spPr>
          <a:xfrm>
            <a:off x="1948421" y="6128759"/>
            <a:ext cx="331227" cy="275034"/>
          </a:xfrm>
          <a:prstGeom prst="rect">
            <a:avLst/>
          </a:prstGeom>
          <a:solidFill>
            <a:srgbClr val="FF6B57"/>
          </a:solidFill>
        </p:spPr>
      </p:sp>
      <p:sp>
        <p:nvSpPr>
          <p:cNvPr id="26" name="TextBox 26"/>
          <p:cNvSpPr txBox="1"/>
          <p:nvPr/>
        </p:nvSpPr>
        <p:spPr>
          <a:xfrm>
            <a:off x="2031228" y="6107230"/>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4</a:t>
            </a:r>
          </a:p>
        </p:txBody>
      </p:sp>
      <p:sp>
        <p:nvSpPr>
          <p:cNvPr id="27" name="TextBox 27"/>
          <p:cNvSpPr txBox="1"/>
          <p:nvPr/>
        </p:nvSpPr>
        <p:spPr>
          <a:xfrm>
            <a:off x="3295460" y="1085850"/>
            <a:ext cx="11697080" cy="1984518"/>
          </a:xfrm>
          <a:prstGeom prst="rect">
            <a:avLst/>
          </a:prstGeom>
        </p:spPr>
        <p:txBody>
          <a:bodyPr lIns="0" tIns="0" rIns="0" bIns="0" rtlCol="0" anchor="t">
            <a:spAutoFit/>
          </a:bodyPr>
          <a:lstStyle/>
          <a:p>
            <a:pPr lvl="0">
              <a:lnSpc>
                <a:spcPts val="7700"/>
              </a:lnSpc>
              <a:spcBef>
                <a:spcPct val="0"/>
              </a:spcBef>
            </a:pPr>
            <a:r>
              <a:rPr lang="ar-SA" sz="7000" dirty="0">
                <a:solidFill>
                  <a:srgbClr val="000000"/>
                </a:solidFill>
                <a:latin typeface="DM Sans Bold"/>
              </a:rPr>
              <a:t>التأمين الصحي الوطني
</a:t>
            </a:r>
            <a:endParaRPr lang="en-US" sz="7000" u="none" dirty="0">
              <a:solidFill>
                <a:srgbClr val="000000"/>
              </a:solidFill>
              <a:latin typeface="DM Sans Bold"/>
            </a:endParaRPr>
          </a:p>
        </p:txBody>
      </p:sp>
      <p:sp>
        <p:nvSpPr>
          <p:cNvPr id="28" name="TextBox 28"/>
          <p:cNvSpPr txBox="1"/>
          <p:nvPr/>
        </p:nvSpPr>
        <p:spPr>
          <a:xfrm>
            <a:off x="7198127" y="2952543"/>
            <a:ext cx="3645967" cy="1727868"/>
          </a:xfrm>
          <a:prstGeom prst="rect">
            <a:avLst/>
          </a:prstGeom>
        </p:spPr>
        <p:txBody>
          <a:bodyPr lIns="0" tIns="0" rIns="0" bIns="0" rtlCol="0" anchor="t">
            <a:spAutoFit/>
          </a:bodyPr>
          <a:lstStyle/>
          <a:p>
            <a:pPr lvl="0" algn="ctr">
              <a:lnSpc>
                <a:spcPts val="3448"/>
              </a:lnSpc>
              <a:spcBef>
                <a:spcPct val="0"/>
              </a:spcBef>
            </a:pPr>
            <a:r>
              <a:rPr lang="ar-SA" sz="2463" dirty="0">
                <a:solidFill>
                  <a:srgbClr val="000000"/>
                </a:solidFill>
                <a:latin typeface="DM Sans"/>
              </a:rPr>
              <a:t>يمكن أن يديرها القطاع العام أو القطاع الخاص أو مزيج من الاثنين معا
</a:t>
            </a:r>
            <a:endParaRPr lang="en-US" sz="2463" u="none" dirty="0">
              <a:solidFill>
                <a:srgbClr val="000000"/>
              </a:solidFill>
              <a:latin typeface="DM Sans"/>
            </a:endParaRPr>
          </a:p>
        </p:txBody>
      </p:sp>
      <p:sp>
        <p:nvSpPr>
          <p:cNvPr id="29" name="TextBox 29"/>
          <p:cNvSpPr txBox="1"/>
          <p:nvPr/>
        </p:nvSpPr>
        <p:spPr>
          <a:xfrm>
            <a:off x="12155964" y="3170393"/>
            <a:ext cx="3511905" cy="1292166"/>
          </a:xfrm>
          <a:prstGeom prst="rect">
            <a:avLst/>
          </a:prstGeom>
        </p:spPr>
        <p:txBody>
          <a:bodyPr lIns="0" tIns="0" rIns="0" bIns="0" rtlCol="0" anchor="t">
            <a:spAutoFit/>
          </a:bodyPr>
          <a:lstStyle/>
          <a:p>
            <a:pPr lvl="0" algn="ctr">
              <a:lnSpc>
                <a:spcPts val="3448"/>
              </a:lnSpc>
              <a:spcBef>
                <a:spcPct val="0"/>
              </a:spcBef>
            </a:pPr>
            <a:r>
              <a:rPr lang="ar-SA" sz="2463" dirty="0">
                <a:solidFill>
                  <a:srgbClr val="000000"/>
                </a:solidFill>
                <a:latin typeface="DM Sans"/>
              </a:rPr>
              <a:t>تختلف آليات التمويل باختلاف البرنامج والبلد المعينين
</a:t>
            </a:r>
            <a:endParaRPr lang="en-US" sz="2463" u="none" dirty="0">
              <a:solidFill>
                <a:srgbClr val="000000"/>
              </a:solidFill>
              <a:latin typeface="DM Sans"/>
            </a:endParaRPr>
          </a:p>
        </p:txBody>
      </p:sp>
      <p:sp>
        <p:nvSpPr>
          <p:cNvPr id="30" name="TextBox 30"/>
          <p:cNvSpPr txBox="1"/>
          <p:nvPr/>
        </p:nvSpPr>
        <p:spPr>
          <a:xfrm>
            <a:off x="2296737" y="7245239"/>
            <a:ext cx="3645967" cy="1289264"/>
          </a:xfrm>
          <a:prstGeom prst="rect">
            <a:avLst/>
          </a:prstGeom>
        </p:spPr>
        <p:txBody>
          <a:bodyPr lIns="0" tIns="0" rIns="0" bIns="0" rtlCol="0" anchor="t">
            <a:spAutoFit/>
          </a:bodyPr>
          <a:lstStyle/>
          <a:p>
            <a:pPr algn="ctr">
              <a:lnSpc>
                <a:spcPts val="3448"/>
              </a:lnSpc>
            </a:pPr>
            <a:r>
              <a:rPr lang="ar-SA" sz="2463" dirty="0">
                <a:solidFill>
                  <a:srgbClr val="000000"/>
                </a:solidFill>
                <a:latin typeface="DM Sans"/>
              </a:rPr>
              <a:t>عادة ما يتم إنشاؤها بموجب التشريعات الوطنية
</a:t>
            </a:r>
            <a:endParaRPr lang="en-US" sz="2463" dirty="0">
              <a:solidFill>
                <a:srgbClr val="000000"/>
              </a:solidFill>
              <a:latin typeface="DM Sans"/>
            </a:endParaRPr>
          </a:p>
        </p:txBody>
      </p:sp>
      <p:sp>
        <p:nvSpPr>
          <p:cNvPr id="31" name="TextBox 31"/>
          <p:cNvSpPr txBox="1"/>
          <p:nvPr/>
        </p:nvSpPr>
        <p:spPr>
          <a:xfrm>
            <a:off x="7023940" y="6375996"/>
            <a:ext cx="3994341" cy="3033331"/>
          </a:xfrm>
          <a:prstGeom prst="rect">
            <a:avLst/>
          </a:prstGeom>
        </p:spPr>
        <p:txBody>
          <a:bodyPr lIns="0" tIns="0" rIns="0" bIns="0" rtlCol="0" anchor="t">
            <a:spAutoFit/>
          </a:bodyPr>
          <a:lstStyle/>
          <a:p>
            <a:pPr lvl="0" algn="ctr">
              <a:lnSpc>
                <a:spcPts val="3448"/>
              </a:lnSpc>
              <a:spcBef>
                <a:spcPct val="0"/>
              </a:spcBef>
            </a:pPr>
            <a:r>
              <a:rPr lang="ar-SA" sz="2463" dirty="0">
                <a:solidFill>
                  <a:srgbClr val="000000"/>
                </a:solidFill>
                <a:latin typeface="DM Sans"/>
              </a:rPr>
              <a:t>في بعض الأحيان يتم تمويلها من خلال الضرائب العامة ، على سبيل المثال </a:t>
            </a:r>
            <a:r>
              <a:rPr lang="en-US" sz="2463" dirty="0">
                <a:solidFill>
                  <a:srgbClr val="000000"/>
                </a:solidFill>
                <a:latin typeface="DM Sans"/>
              </a:rPr>
              <a:t>Medicare Australia ؛ </a:t>
            </a:r>
            <a:r>
              <a:rPr lang="ar-SA" sz="2463" dirty="0">
                <a:solidFill>
                  <a:srgbClr val="000000"/>
                </a:solidFill>
                <a:latin typeface="DM Sans"/>
              </a:rPr>
              <a:t>الخدمة الصحية الوطنية في المملكة المتحدة; خدمة التأمين الصحي الوطنية كوريا الجنوبية 
</a:t>
            </a:r>
            <a:endParaRPr lang="en-US" sz="2463" u="none" dirty="0">
              <a:solidFill>
                <a:srgbClr val="000000"/>
              </a:solidFill>
              <a:latin typeface="DM Sans"/>
            </a:endParaRPr>
          </a:p>
        </p:txBody>
      </p:sp>
      <p:sp>
        <p:nvSpPr>
          <p:cNvPr id="32" name="TextBox 32"/>
          <p:cNvSpPr txBox="1"/>
          <p:nvPr/>
        </p:nvSpPr>
        <p:spPr>
          <a:xfrm>
            <a:off x="12155964" y="7017474"/>
            <a:ext cx="3511905" cy="1292166"/>
          </a:xfrm>
          <a:prstGeom prst="rect">
            <a:avLst/>
          </a:prstGeom>
        </p:spPr>
        <p:txBody>
          <a:bodyPr lIns="0" tIns="0" rIns="0" bIns="0" rtlCol="0" anchor="t">
            <a:spAutoFit/>
          </a:bodyPr>
          <a:lstStyle/>
          <a:p>
            <a:pPr algn="ctr">
              <a:lnSpc>
                <a:spcPts val="3448"/>
              </a:lnSpc>
            </a:pPr>
            <a:r>
              <a:rPr lang="ar-SA" sz="2463" dirty="0">
                <a:solidFill>
                  <a:srgbClr val="000000"/>
                </a:solidFill>
                <a:latin typeface="DM Sans"/>
              </a:rPr>
              <a:t>يسمى أحيانا التأمين الصحي القانوني (</a:t>
            </a:r>
            <a:r>
              <a:rPr lang="en-US" sz="2463" dirty="0">
                <a:solidFill>
                  <a:srgbClr val="000000"/>
                </a:solidFill>
                <a:latin typeface="DM Sans"/>
              </a:rPr>
              <a:t>SHI)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819401" y="3942637"/>
            <a:ext cx="5438270" cy="2066015"/>
          </a:xfrm>
          <a:prstGeom prst="rect">
            <a:avLst/>
          </a:prstGeom>
        </p:spPr>
        <p:txBody>
          <a:bodyPr wrap="square" lIns="0" tIns="0" rIns="0" bIns="0" rtlCol="0" anchor="t">
            <a:spAutoFit/>
          </a:bodyPr>
          <a:lstStyle/>
          <a:p>
            <a:pPr lvl="0">
              <a:lnSpc>
                <a:spcPts val="7919"/>
              </a:lnSpc>
            </a:pPr>
            <a:r>
              <a:rPr lang="ar-SA" sz="8000" dirty="0">
                <a:solidFill>
                  <a:srgbClr val="000000"/>
                </a:solidFill>
                <a:latin typeface="DM Sans Bold"/>
              </a:rPr>
              <a:t>مناقشة
</a:t>
            </a:r>
            <a:endParaRPr lang="en-US" sz="7199" dirty="0">
              <a:solidFill>
                <a:srgbClr val="000000"/>
              </a:solidFill>
              <a:latin typeface="DM Sans Bold"/>
            </a:endParaRP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533628"/>
            <a:ext cx="2499959" cy="1926618"/>
          </a:xfrm>
          <a:prstGeom prst="rect">
            <a:avLst/>
          </a:prstGeom>
        </p:spPr>
        <p:txBody>
          <a:bodyPr lIns="0" tIns="0" rIns="0" bIns="0" rtlCol="0" anchor="t">
            <a:spAutoFit/>
          </a:bodyPr>
          <a:lstStyle/>
          <a:p>
            <a:pPr lvl="0" algn="ctr">
              <a:lnSpc>
                <a:spcPts val="3791"/>
              </a:lnSpc>
            </a:pPr>
            <a:r>
              <a:rPr lang="ar-SA" sz="2708" spc="27" dirty="0">
                <a:solidFill>
                  <a:srgbClr val="000000"/>
                </a:solidFill>
                <a:latin typeface="DM Sans"/>
              </a:rPr>
              <a:t>هل هناك نظام تأمين صحي وطني في بلدك؟
</a:t>
            </a:r>
            <a:endParaRPr lang="en-US" sz="2708" spc="27" dirty="0">
              <a:solidFill>
                <a:srgbClr val="000000"/>
              </a:solidFill>
              <a:latin typeface="DM Sans"/>
            </a:endParaRP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374030"/>
            <a:ext cx="2440034" cy="1439305"/>
          </a:xfrm>
          <a:prstGeom prst="rect">
            <a:avLst/>
          </a:prstGeom>
        </p:spPr>
        <p:txBody>
          <a:bodyPr lIns="0" tIns="0" rIns="0" bIns="0" rtlCol="0" anchor="t">
            <a:spAutoFit/>
          </a:bodyPr>
          <a:lstStyle/>
          <a:p>
            <a:pPr lvl="0" algn="ctr">
              <a:lnSpc>
                <a:spcPts val="3791"/>
              </a:lnSpc>
            </a:pPr>
            <a:r>
              <a:rPr lang="ar-SA" sz="2708" spc="27" dirty="0">
                <a:solidFill>
                  <a:srgbClr val="000000"/>
                </a:solidFill>
                <a:latin typeface="DM Sans"/>
              </a:rPr>
              <a:t>هل هناك مخططات مجتمعية؟
</a:t>
            </a:r>
            <a:endParaRPr lang="en-US" sz="2708" spc="27" dirty="0">
              <a:solidFill>
                <a:srgbClr val="000000"/>
              </a:solidFill>
              <a:latin typeface="DM Sans"/>
            </a:endParaRPr>
          </a:p>
        </p:txBody>
      </p:sp>
    </p:spTree>
    <p:extLst>
      <p:ext uri="{BB962C8B-B14F-4D97-AF65-F5344CB8AC3E}">
        <p14:creationId xmlns:p14="http://schemas.microsoft.com/office/powerpoint/2010/main" val="628921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pic>
        <p:nvPicPr>
          <p:cNvPr id="4" name="Picture 4"/>
          <p:cNvPicPr>
            <a:picLocks noChangeAspect="1"/>
          </p:cNvPicPr>
          <p:nvPr/>
        </p:nvPicPr>
        <p:blipFill>
          <a:blip r:embed="rId3"/>
          <a:srcRect b="9120"/>
          <a:stretch>
            <a:fillRect/>
          </a:stretch>
        </p:blipFill>
        <p:spPr>
          <a:xfrm>
            <a:off x="7620000" y="2000470"/>
            <a:ext cx="9742665" cy="7105430"/>
          </a:xfrm>
          <a:prstGeom prst="rect">
            <a:avLst/>
          </a:prstGeom>
        </p:spPr>
      </p:pic>
      <p:sp>
        <p:nvSpPr>
          <p:cNvPr id="8" name="TextBox 8"/>
          <p:cNvSpPr txBox="1"/>
          <p:nvPr/>
        </p:nvSpPr>
        <p:spPr>
          <a:xfrm>
            <a:off x="15731853" y="2881147"/>
            <a:ext cx="840263" cy="504936"/>
          </a:xfrm>
          <a:prstGeom prst="rect">
            <a:avLst/>
          </a:prstGeom>
        </p:spPr>
        <p:txBody>
          <a:bodyPr lIns="0" tIns="0" rIns="0" bIns="0" rtlCol="0" anchor="t">
            <a:spAutoFit/>
          </a:bodyPr>
          <a:lstStyle/>
          <a:p>
            <a:pPr marL="0" lvl="0" indent="0">
              <a:lnSpc>
                <a:spcPts val="2093"/>
              </a:lnSpc>
            </a:pPr>
            <a:r>
              <a:rPr lang="en-US" sz="1495" spc="14">
                <a:solidFill>
                  <a:srgbClr val="272626"/>
                </a:solidFill>
                <a:latin typeface="DM Sans"/>
              </a:rPr>
              <a:t>Funds available</a:t>
            </a:r>
          </a:p>
        </p:txBody>
      </p:sp>
      <p:sp>
        <p:nvSpPr>
          <p:cNvPr id="9" name="TextBox 9"/>
          <p:cNvSpPr txBox="1"/>
          <p:nvPr/>
        </p:nvSpPr>
        <p:spPr>
          <a:xfrm>
            <a:off x="2334428" y="3214577"/>
            <a:ext cx="5127223" cy="3959354"/>
          </a:xfrm>
          <a:prstGeom prst="rect">
            <a:avLst/>
          </a:prstGeom>
        </p:spPr>
        <p:txBody>
          <a:bodyPr lIns="0" tIns="0" rIns="0" bIns="0" rtlCol="0" anchor="t">
            <a:spAutoFit/>
          </a:bodyPr>
          <a:lstStyle/>
          <a:p>
            <a:pPr lvl="0">
              <a:lnSpc>
                <a:spcPts val="7699"/>
              </a:lnSpc>
            </a:pPr>
            <a:r>
              <a:rPr lang="ar-SA" sz="6999" dirty="0">
                <a:solidFill>
                  <a:srgbClr val="000000"/>
                </a:solidFill>
                <a:latin typeface="DM Sans Bold"/>
              </a:rPr>
              <a:t>الأبعاد الثلاثة للتغطية الصحية الشاملة
</a:t>
            </a:r>
            <a:endParaRPr lang="en-US" sz="6999" dirty="0">
              <a:solidFill>
                <a:srgbClr val="000000"/>
              </a:solidFill>
              <a:latin typeface="DM Sans Bold"/>
            </a:endParaRPr>
          </a:p>
        </p:txBody>
      </p:sp>
      <p:grpSp>
        <p:nvGrpSpPr>
          <p:cNvPr id="10" name="Group 10"/>
          <p:cNvGrpSpPr/>
          <p:nvPr/>
        </p:nvGrpSpPr>
        <p:grpSpPr>
          <a:xfrm>
            <a:off x="2334428" y="6519244"/>
            <a:ext cx="5127223" cy="221846"/>
            <a:chOff x="0" y="0"/>
            <a:chExt cx="15262939" cy="660400"/>
          </a:xfrm>
        </p:grpSpPr>
        <p:sp>
          <p:nvSpPr>
            <p:cNvPr id="11" name="Freeform 11"/>
            <p:cNvSpPr/>
            <p:nvPr/>
          </p:nvSpPr>
          <p:spPr>
            <a:xfrm>
              <a:off x="0" y="0"/>
              <a:ext cx="15262940" cy="660400"/>
            </a:xfrm>
            <a:custGeom>
              <a:avLst/>
              <a:gdLst/>
              <a:ahLst/>
              <a:cxnLst/>
              <a:rect l="l" t="t" r="r" b="b"/>
              <a:pathLst>
                <a:path w="15262940" h="660400">
                  <a:moveTo>
                    <a:pt x="15138479" y="660400"/>
                  </a:moveTo>
                  <a:lnTo>
                    <a:pt x="124460" y="660400"/>
                  </a:lnTo>
                  <a:cubicBezTo>
                    <a:pt x="55880" y="660400"/>
                    <a:pt x="0" y="604520"/>
                    <a:pt x="0" y="535940"/>
                  </a:cubicBezTo>
                  <a:lnTo>
                    <a:pt x="0" y="124460"/>
                  </a:lnTo>
                  <a:cubicBezTo>
                    <a:pt x="0" y="55880"/>
                    <a:pt x="55880" y="0"/>
                    <a:pt x="124460" y="0"/>
                  </a:cubicBezTo>
                  <a:lnTo>
                    <a:pt x="15138479" y="0"/>
                  </a:lnTo>
                  <a:cubicBezTo>
                    <a:pt x="15207059" y="0"/>
                    <a:pt x="15262940" y="55880"/>
                    <a:pt x="15262940" y="124460"/>
                  </a:cubicBezTo>
                  <a:lnTo>
                    <a:pt x="15262940" y="535940"/>
                  </a:lnTo>
                  <a:cubicBezTo>
                    <a:pt x="15262940" y="604520"/>
                    <a:pt x="15207059" y="660400"/>
                    <a:pt x="15138479" y="660400"/>
                  </a:cubicBezTo>
                  <a:close/>
                </a:path>
              </a:pathLst>
            </a:custGeom>
            <a:solidFill>
              <a:srgbClr val="00C2FF"/>
            </a:solidFill>
          </p:spPr>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3118482"/>
          </a:xfrm>
          <a:prstGeom prst="rect">
            <a:avLst/>
          </a:prstGeom>
        </p:spPr>
        <p:txBody>
          <a:bodyPr wrap="square" lIns="0" tIns="0" rIns="0" bIns="0" rtlCol="0" anchor="t">
            <a:spAutoFit/>
          </a:bodyPr>
          <a:lstStyle/>
          <a:p>
            <a:pPr lvl="0" algn="ctr">
              <a:lnSpc>
                <a:spcPts val="12100"/>
              </a:lnSpc>
            </a:pPr>
            <a:r>
              <a:rPr lang="ar-SA" sz="10999" dirty="0">
                <a:solidFill>
                  <a:srgbClr val="000000"/>
                </a:solidFill>
                <a:latin typeface="DM Sans Bold"/>
              </a:rPr>
              <a:t>مسابقه
</a:t>
            </a:r>
            <a:endParaRPr lang="en-US" sz="10999" dirty="0">
              <a:solidFill>
                <a:srgbClr val="000000"/>
              </a:solidFill>
              <a:latin typeface="DM Sans Bold"/>
            </a:endParaRP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344760"/>
              <a:ext cx="2095388" cy="783253"/>
            </a:xfrm>
            <a:prstGeom prst="rect">
              <a:avLst/>
            </a:prstGeom>
          </p:spPr>
          <p:txBody>
            <a:bodyPr wrap="square" lIns="0" tIns="0" rIns="0" bIns="0" rtlCol="0" anchor="t">
              <a:spAutoFit/>
            </a:bodyPr>
            <a:lstStyle/>
            <a:p>
              <a:pPr lvl="0" algn="ctr">
                <a:lnSpc>
                  <a:spcPts val="2940"/>
                </a:lnSpc>
              </a:pPr>
              <a:r>
                <a:rPr lang="ar-SA" sz="3600" spc="300" dirty="0">
                  <a:solidFill>
                    <a:srgbClr val="000000"/>
                  </a:solidFill>
                  <a:latin typeface="DM Sans"/>
                </a:rPr>
                <a:t>ماذا تسمى سياستكم الصحية الوطنية؟
</a:t>
              </a:r>
              <a:endParaRPr lang="en-US" sz="3600" spc="300" dirty="0">
                <a:solidFill>
                  <a:srgbClr val="000000"/>
                </a:solidFill>
                <a:latin typeface="DM Sans"/>
              </a:endParaRPr>
            </a:p>
          </p:txBody>
        </p:sp>
      </p:grpSp>
    </p:spTree>
    <p:extLst>
      <p:ext uri="{BB962C8B-B14F-4D97-AF65-F5344CB8AC3E}">
        <p14:creationId xmlns:p14="http://schemas.microsoft.com/office/powerpoint/2010/main" val="3621458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3445087" y="3444217"/>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8" name="Group 8"/>
          <p:cNvGrpSpPr/>
          <p:nvPr/>
        </p:nvGrpSpPr>
        <p:grpSpPr>
          <a:xfrm>
            <a:off x="3445087" y="776041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12" name="Group 12"/>
          <p:cNvGrpSpPr/>
          <p:nvPr/>
        </p:nvGrpSpPr>
        <p:grpSpPr>
          <a:xfrm>
            <a:off x="1047261" y="1356294"/>
            <a:ext cx="16230600" cy="1155527"/>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FF6B57"/>
            </a:solidFill>
          </p:spPr>
        </p:sp>
      </p:grpSp>
      <p:sp>
        <p:nvSpPr>
          <p:cNvPr id="14" name="TextBox 14"/>
          <p:cNvSpPr txBox="1"/>
          <p:nvPr/>
        </p:nvSpPr>
        <p:spPr>
          <a:xfrm>
            <a:off x="3698754" y="1581463"/>
            <a:ext cx="10890493" cy="1444754"/>
          </a:xfrm>
          <a:prstGeom prst="rect">
            <a:avLst/>
          </a:prstGeom>
        </p:spPr>
        <p:txBody>
          <a:bodyPr lIns="0" tIns="0" rIns="0" bIns="0" rtlCol="0" anchor="t">
            <a:spAutoFit/>
          </a:bodyPr>
          <a:lstStyle/>
          <a:p>
            <a:pPr lvl="0" algn="ctr">
              <a:lnSpc>
                <a:spcPts val="5643"/>
              </a:lnSpc>
              <a:spcBef>
                <a:spcPct val="0"/>
              </a:spcBef>
            </a:pPr>
            <a:r>
              <a:rPr lang="ar-SA" sz="5130" dirty="0">
                <a:solidFill>
                  <a:srgbClr val="000000"/>
                </a:solidFill>
                <a:latin typeface="DM Sans Bold"/>
              </a:rPr>
              <a:t>باقات الخدمات الصحية الأساسية
</a:t>
            </a:r>
            <a:endParaRPr lang="en-US" sz="5130" dirty="0">
              <a:solidFill>
                <a:srgbClr val="000000"/>
              </a:solidFill>
              <a:latin typeface="DM Sans Bold"/>
            </a:endParaRPr>
          </a:p>
        </p:txBody>
      </p:sp>
      <p:sp>
        <p:nvSpPr>
          <p:cNvPr id="15" name="TextBox 15"/>
          <p:cNvSpPr txBox="1"/>
          <p:nvPr/>
        </p:nvSpPr>
        <p:spPr>
          <a:xfrm>
            <a:off x="4775852" y="3377542"/>
            <a:ext cx="10067061" cy="1357488"/>
          </a:xfrm>
          <a:prstGeom prst="rect">
            <a:avLst/>
          </a:prstGeom>
        </p:spPr>
        <p:txBody>
          <a:bodyPr lIns="0" tIns="0" rIns="0" bIns="0" rtlCol="0" anchor="t">
            <a:spAutoFit/>
          </a:bodyPr>
          <a:lstStyle/>
          <a:p>
            <a:pPr lvl="0" algn="r" rtl="1">
              <a:lnSpc>
                <a:spcPts val="3599"/>
              </a:lnSpc>
            </a:pPr>
            <a:r>
              <a:rPr lang="ar-SA" sz="2399" spc="23" dirty="0">
                <a:solidFill>
                  <a:srgbClr val="000000"/>
                </a:solidFill>
                <a:latin typeface="DM Sans"/>
              </a:rPr>
              <a:t>ويتعين على الحكومات أن تقرر ما هي الخدمات الضرورية لتلبية الاحتياجات الصحية الأساسية للسكان وما الذي ستدفع ثمنه
</a:t>
            </a:r>
            <a:endParaRPr lang="en-US" sz="2399" spc="23" dirty="0">
              <a:solidFill>
                <a:srgbClr val="000000"/>
              </a:solidFill>
              <a:latin typeface="DM Sans"/>
            </a:endParaRPr>
          </a:p>
        </p:txBody>
      </p:sp>
      <p:sp>
        <p:nvSpPr>
          <p:cNvPr id="16" name="TextBox 16"/>
          <p:cNvSpPr txBox="1"/>
          <p:nvPr/>
        </p:nvSpPr>
        <p:spPr>
          <a:xfrm>
            <a:off x="4640043" y="7973097"/>
            <a:ext cx="10202870" cy="895886"/>
          </a:xfrm>
          <a:prstGeom prst="rect">
            <a:avLst/>
          </a:prstGeom>
        </p:spPr>
        <p:txBody>
          <a:bodyPr lIns="0" tIns="0" rIns="0" bIns="0" rtlCol="0" anchor="t">
            <a:spAutoFit/>
          </a:bodyPr>
          <a:lstStyle/>
          <a:p>
            <a:pPr lvl="0" algn="r">
              <a:lnSpc>
                <a:spcPts val="3600"/>
              </a:lnSpc>
            </a:pPr>
            <a:r>
              <a:rPr lang="ar-SA" sz="2400" spc="24" dirty="0">
                <a:solidFill>
                  <a:srgbClr val="000000"/>
                </a:solidFill>
                <a:latin typeface="DM Sans"/>
              </a:rPr>
              <a:t>يشار إليها أحيانا باسم حزمة الحد الأدنى من الفوائد الصحية 
</a:t>
            </a:r>
            <a:endParaRPr lang="en-US" sz="2400" spc="24" dirty="0">
              <a:solidFill>
                <a:srgbClr val="000000"/>
              </a:solidFill>
              <a:latin typeface="DM Sans"/>
            </a:endParaRPr>
          </a:p>
        </p:txBody>
      </p:sp>
      <p:grpSp>
        <p:nvGrpSpPr>
          <p:cNvPr id="17" name="Group 17"/>
          <p:cNvGrpSpPr/>
          <p:nvPr/>
        </p:nvGrpSpPr>
        <p:grpSpPr>
          <a:xfrm>
            <a:off x="3445087" y="560231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
        <p:nvSpPr>
          <p:cNvPr id="21" name="TextBox 21"/>
          <p:cNvSpPr txBox="1"/>
          <p:nvPr/>
        </p:nvSpPr>
        <p:spPr>
          <a:xfrm>
            <a:off x="4775852" y="5067300"/>
            <a:ext cx="10067061" cy="2270760"/>
          </a:xfrm>
          <a:prstGeom prst="rect">
            <a:avLst/>
          </a:prstGeom>
        </p:spPr>
        <p:txBody>
          <a:bodyPr lIns="0" tIns="0" rIns="0" bIns="0" rtlCol="0" anchor="t">
            <a:spAutoFit/>
          </a:bodyPr>
          <a:lstStyle/>
          <a:p>
            <a:pPr algn="r">
              <a:lnSpc>
                <a:spcPts val="3600"/>
              </a:lnSpc>
            </a:pPr>
            <a:r>
              <a:rPr lang="ar-SA" sz="2399" spc="23" dirty="0">
                <a:solidFill>
                  <a:srgbClr val="000000"/>
                </a:solidFill>
                <a:latin typeface="DM Sans"/>
              </a:rPr>
              <a:t>عند اتخاذ هذه القرارات ، يجب عليهم مراعاة ما يلي:
الإنصاف – ضمان المساواة والإنصاف في الحصول على الخدمات
ملف عبء المرض - الاحتياجات الصحية الرئيسية للسكان
فعالية التكلفة - تهدف إلى تحقيق أكبر قدر من التأثير بالنظر إلى الموارد المتاحة 
</a:t>
            </a:r>
            <a:endParaRPr lang="en-US" sz="2400" spc="24" dirty="0">
              <a:solidFill>
                <a:srgbClr val="000000"/>
              </a:solidFill>
              <a:latin typeface="DM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311848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فيديو
</a:t>
            </a:r>
            <a:endParaRPr lang="en-US" sz="10999" dirty="0">
              <a:solidFill>
                <a:srgbClr val="000000"/>
              </a:solidFill>
              <a:latin typeface="DM Sans Bold"/>
            </a:endParaRPr>
          </a:p>
        </p:txBody>
      </p:sp>
      <p:pic>
        <p:nvPicPr>
          <p:cNvPr id="8" name="Online Media 7" title="Universal health coverage (UHC): New WHO tool to help countries reach health for all">
            <a:hlinkClick r:id="" action="ppaction://media"/>
            <a:extLst>
              <a:ext uri="{FF2B5EF4-FFF2-40B4-BE49-F238E27FC236}">
                <a16:creationId xmlns:a16="http://schemas.microsoft.com/office/drawing/2014/main" id="{45B45576-F9FA-4BC3-8A24-D13F31FC5F41}"/>
              </a:ext>
            </a:extLst>
          </p:cNvPr>
          <p:cNvPicPr>
            <a:picLocks noRot="1" noChangeAspect="1"/>
          </p:cNvPicPr>
          <p:nvPr>
            <a:videoFile r:link="rId1"/>
          </p:nvPr>
        </p:nvPicPr>
        <p:blipFill>
          <a:blip r:embed="rId4"/>
          <a:stretch>
            <a:fillRect/>
          </a:stretch>
        </p:blipFill>
        <p:spPr>
          <a:xfrm>
            <a:off x="2057400" y="2171700"/>
            <a:ext cx="9992540" cy="5645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130114" y="4664393"/>
            <a:ext cx="7360271" cy="2036711"/>
          </a:xfrm>
          <a:prstGeom prst="rect">
            <a:avLst/>
          </a:prstGeom>
        </p:spPr>
        <p:txBody>
          <a:bodyPr lIns="0" tIns="0" rIns="0" bIns="0" rtlCol="0" anchor="t">
            <a:spAutoFit/>
          </a:bodyPr>
          <a:lstStyle/>
          <a:p>
            <a:pPr lvl="0">
              <a:lnSpc>
                <a:spcPts val="7919"/>
              </a:lnSpc>
            </a:pPr>
            <a:r>
              <a:rPr lang="ar-SA" sz="7199" dirty="0">
                <a:solidFill>
                  <a:srgbClr val="000000"/>
                </a:solidFill>
                <a:latin typeface="DM Sans Bold"/>
              </a:rPr>
              <a:t>نقاط للمناقشة
</a:t>
            </a:r>
            <a:endParaRPr lang="en-US" sz="7199" dirty="0">
              <a:solidFill>
                <a:srgbClr val="000000"/>
              </a:solidFill>
              <a:latin typeface="DM Sans Bold"/>
            </a:endParaRPr>
          </a:p>
        </p:txBody>
      </p:sp>
      <p:grpSp>
        <p:nvGrpSpPr>
          <p:cNvPr id="5" name="Group 5"/>
          <p:cNvGrpSpPr/>
          <p:nvPr/>
        </p:nvGrpSpPr>
        <p:grpSpPr>
          <a:xfrm rot="561958">
            <a:off x="11167048" y="3407756"/>
            <a:ext cx="4005131" cy="3934920"/>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505499" y="4193531"/>
            <a:ext cx="3377835" cy="2804722"/>
            <a:chOff x="0" y="0"/>
            <a:chExt cx="2410002" cy="2001100"/>
          </a:xfrm>
        </p:grpSpPr>
        <p:sp>
          <p:nvSpPr>
            <p:cNvPr id="10" name="Freeform 10"/>
            <p:cNvSpPr/>
            <p:nvPr/>
          </p:nvSpPr>
          <p:spPr>
            <a:xfrm>
              <a:off x="0" y="0"/>
              <a:ext cx="2410002" cy="2001100"/>
            </a:xfrm>
            <a:custGeom>
              <a:avLst/>
              <a:gdLst/>
              <a:ahLst/>
              <a:cxnLst/>
              <a:rect l="l" t="t" r="r" b="b"/>
              <a:pathLst>
                <a:path w="2410002" h="2001100">
                  <a:moveTo>
                    <a:pt x="2285542" y="2001100"/>
                  </a:moveTo>
                  <a:lnTo>
                    <a:pt x="124460" y="2001100"/>
                  </a:lnTo>
                  <a:cubicBezTo>
                    <a:pt x="55880" y="2001100"/>
                    <a:pt x="0" y="1945220"/>
                    <a:pt x="0" y="1876640"/>
                  </a:cubicBezTo>
                  <a:lnTo>
                    <a:pt x="0" y="124460"/>
                  </a:lnTo>
                  <a:cubicBezTo>
                    <a:pt x="0" y="55880"/>
                    <a:pt x="55880" y="0"/>
                    <a:pt x="124460" y="0"/>
                  </a:cubicBezTo>
                  <a:lnTo>
                    <a:pt x="2285542" y="0"/>
                  </a:lnTo>
                  <a:cubicBezTo>
                    <a:pt x="2354122" y="0"/>
                    <a:pt x="2410002" y="55880"/>
                    <a:pt x="2410002" y="124460"/>
                  </a:cubicBezTo>
                  <a:lnTo>
                    <a:pt x="2410002" y="1876640"/>
                  </a:lnTo>
                  <a:cubicBezTo>
                    <a:pt x="2410002" y="1945220"/>
                    <a:pt x="2354122" y="2001100"/>
                    <a:pt x="2285542" y="2001100"/>
                  </a:cubicBezTo>
                  <a:close/>
                </a:path>
              </a:pathLst>
            </a:custGeom>
            <a:solidFill>
              <a:srgbClr val="00C2FF"/>
            </a:solidFill>
          </p:spPr>
        </p:sp>
      </p:grpSp>
      <p:sp>
        <p:nvSpPr>
          <p:cNvPr id="11" name="TextBox 11"/>
          <p:cNvSpPr txBox="1"/>
          <p:nvPr/>
        </p:nvSpPr>
        <p:spPr>
          <a:xfrm rot="561958">
            <a:off x="11672429" y="4176938"/>
            <a:ext cx="3004799" cy="2657617"/>
          </a:xfrm>
          <a:prstGeom prst="rect">
            <a:avLst/>
          </a:prstGeom>
        </p:spPr>
        <p:txBody>
          <a:bodyPr lIns="0" tIns="0" rIns="0" bIns="0" rtlCol="0" anchor="t">
            <a:spAutoFit/>
          </a:bodyPr>
          <a:lstStyle/>
          <a:p>
            <a:pPr lvl="0" algn="ctr">
              <a:lnSpc>
                <a:spcPts val="4209"/>
              </a:lnSpc>
            </a:pPr>
            <a:r>
              <a:rPr lang="ar-SA" sz="3006" spc="30" dirty="0">
                <a:solidFill>
                  <a:srgbClr val="000000"/>
                </a:solidFill>
                <a:latin typeface="DM Sans"/>
              </a:rPr>
              <a:t>ما هي الخدمات التي تعتقد أنها يجب أن تكون في حزمة صحية وطنية أساسية؟
</a:t>
            </a:r>
            <a:endParaRPr lang="en-US" sz="3006" spc="30" dirty="0">
              <a:solidFill>
                <a:srgbClr val="000000"/>
              </a:solidFill>
              <a:latin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311848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غداء
</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1161761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4CF5-C915-4385-85A4-8A89E6F8793B}"/>
              </a:ext>
            </a:extLst>
          </p:cNvPr>
          <p:cNvSpPr>
            <a:spLocks noGrp="1"/>
          </p:cNvSpPr>
          <p:nvPr>
            <p:ph type="title"/>
          </p:nvPr>
        </p:nvSpPr>
        <p:spPr>
          <a:xfrm>
            <a:off x="3352800" y="2933700"/>
            <a:ext cx="10668000" cy="2514600"/>
          </a:xfrm>
        </p:spPr>
        <p:txBody>
          <a:bodyPr>
            <a:normAutofit fontScale="90000"/>
          </a:bodyPr>
          <a:lstStyle/>
          <a:p>
            <a:r>
              <a:rPr lang="ar-SA" sz="8800" dirty="0"/>
              <a:t>اليوم الثاني
</a:t>
            </a:r>
            <a:endParaRPr lang="en-GB" sz="8800" dirty="0"/>
          </a:p>
        </p:txBody>
      </p:sp>
    </p:spTree>
    <p:extLst>
      <p:ext uri="{BB962C8B-B14F-4D97-AF65-F5344CB8AC3E}">
        <p14:creationId xmlns:p14="http://schemas.microsoft.com/office/powerpoint/2010/main" val="2689617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524000" y="4440341"/>
            <a:ext cx="6487851" cy="2036711"/>
          </a:xfrm>
          <a:prstGeom prst="rect">
            <a:avLst/>
          </a:prstGeom>
        </p:spPr>
        <p:txBody>
          <a:bodyPr wrap="square" lIns="0" tIns="0" rIns="0" bIns="0" rtlCol="0" anchor="t">
            <a:spAutoFit/>
          </a:bodyPr>
          <a:lstStyle/>
          <a:p>
            <a:pPr lvl="0">
              <a:lnSpc>
                <a:spcPts val="7919"/>
              </a:lnSpc>
            </a:pPr>
            <a:r>
              <a:rPr lang="ar-SA" sz="7199" dirty="0">
                <a:solidFill>
                  <a:srgbClr val="000000"/>
                </a:solidFill>
                <a:latin typeface="DM Sans Bold"/>
              </a:rPr>
              <a:t>استطلاع: ماذا ستفعل؟
</a:t>
            </a:r>
            <a:endParaRPr lang="en-US" sz="7199" dirty="0">
              <a:solidFill>
                <a:srgbClr val="000000"/>
              </a:solidFill>
              <a:latin typeface="DM Sans Bold"/>
            </a:endParaRPr>
          </a:p>
        </p:txBody>
      </p:sp>
      <p:grpSp>
        <p:nvGrpSpPr>
          <p:cNvPr id="5" name="Group 5"/>
          <p:cNvGrpSpPr/>
          <p:nvPr/>
        </p:nvGrpSpPr>
        <p:grpSpPr>
          <a:xfrm>
            <a:off x="9144000" y="2109806"/>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10392974" y="2109806"/>
            <a:ext cx="5546756" cy="1917459"/>
            <a:chOff x="0" y="0"/>
            <a:chExt cx="34382239" cy="11885602"/>
          </a:xfrm>
        </p:grpSpPr>
        <p:sp>
          <p:nvSpPr>
            <p:cNvPr id="10" name="Freeform 10"/>
            <p:cNvSpPr/>
            <p:nvPr/>
          </p:nvSpPr>
          <p:spPr>
            <a:xfrm>
              <a:off x="0" y="0"/>
              <a:ext cx="34382239" cy="11885602"/>
            </a:xfrm>
            <a:custGeom>
              <a:avLst/>
              <a:gdLst/>
              <a:ahLst/>
              <a:cxnLst/>
              <a:rect l="l" t="t" r="r" b="b"/>
              <a:pathLst>
                <a:path w="34382239" h="11885602">
                  <a:moveTo>
                    <a:pt x="0" y="0"/>
                  </a:moveTo>
                  <a:lnTo>
                    <a:pt x="0" y="11885602"/>
                  </a:lnTo>
                  <a:lnTo>
                    <a:pt x="34382239" y="11885602"/>
                  </a:lnTo>
                  <a:lnTo>
                    <a:pt x="34382239" y="0"/>
                  </a:lnTo>
                  <a:lnTo>
                    <a:pt x="0" y="0"/>
                  </a:lnTo>
                  <a:close/>
                  <a:moveTo>
                    <a:pt x="34321279" y="11824642"/>
                  </a:moveTo>
                  <a:lnTo>
                    <a:pt x="59690" y="11824642"/>
                  </a:lnTo>
                  <a:lnTo>
                    <a:pt x="59690" y="59690"/>
                  </a:lnTo>
                  <a:lnTo>
                    <a:pt x="34321279" y="59690"/>
                  </a:lnTo>
                  <a:lnTo>
                    <a:pt x="34321279" y="11824642"/>
                  </a:lnTo>
                  <a:close/>
                </a:path>
              </a:pathLst>
            </a:custGeom>
            <a:solidFill>
              <a:srgbClr val="000000"/>
            </a:solidFill>
          </p:spPr>
        </p:sp>
      </p:grpSp>
      <p:sp>
        <p:nvSpPr>
          <p:cNvPr id="11" name="TextBox 11"/>
          <p:cNvSpPr txBox="1"/>
          <p:nvPr/>
        </p:nvSpPr>
        <p:spPr>
          <a:xfrm>
            <a:off x="10538891" y="2154015"/>
            <a:ext cx="5254923" cy="1778885"/>
          </a:xfrm>
          <a:prstGeom prst="rect">
            <a:avLst/>
          </a:prstGeom>
        </p:spPr>
        <p:txBody>
          <a:bodyPr lIns="0" tIns="0" rIns="0" bIns="0" rtlCol="0" anchor="t">
            <a:spAutoFit/>
          </a:bodyPr>
          <a:lstStyle/>
          <a:p>
            <a:pPr lvl="0">
              <a:lnSpc>
                <a:spcPts val="2800"/>
              </a:lnSpc>
            </a:pPr>
            <a:r>
              <a:rPr lang="ar-SA" sz="2000" spc="20" dirty="0">
                <a:solidFill>
                  <a:srgbClr val="000000"/>
                </a:solidFill>
                <a:latin typeface="DM Sans"/>
              </a:rPr>
              <a:t>امنح الكثير من الناس القليل - 100٪ من السكان يمكنهم الوصول إلى واحدة أو اثنتين من الخدمات الأساسية المجانية (مثل استشارة الطبيب والتحصين) ولكن يجب دفع ثمن كل شيء آخر
</a:t>
            </a:r>
            <a:endParaRPr lang="en-US" sz="2000" spc="20" dirty="0">
              <a:solidFill>
                <a:srgbClr val="000000"/>
              </a:solidFill>
              <a:latin typeface="DM Sans"/>
            </a:endParaRPr>
          </a:p>
        </p:txBody>
      </p:sp>
      <p:grpSp>
        <p:nvGrpSpPr>
          <p:cNvPr id="12" name="Group 12"/>
          <p:cNvGrpSpPr/>
          <p:nvPr/>
        </p:nvGrpSpPr>
        <p:grpSpPr>
          <a:xfrm>
            <a:off x="9148331" y="4620412"/>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10397306" y="4620412"/>
            <a:ext cx="5546756" cy="1583423"/>
            <a:chOff x="0" y="0"/>
            <a:chExt cx="34382239" cy="9815040"/>
          </a:xfrm>
        </p:grpSpPr>
        <p:sp>
          <p:nvSpPr>
            <p:cNvPr id="17" name="Freeform 17"/>
            <p:cNvSpPr/>
            <p:nvPr/>
          </p:nvSpPr>
          <p:spPr>
            <a:xfrm>
              <a:off x="0" y="0"/>
              <a:ext cx="34382239" cy="9815040"/>
            </a:xfrm>
            <a:custGeom>
              <a:avLst/>
              <a:gdLst/>
              <a:ahLst/>
              <a:cxnLst/>
              <a:rect l="l" t="t" r="r" b="b"/>
              <a:pathLst>
                <a:path w="34382239" h="9815040">
                  <a:moveTo>
                    <a:pt x="0" y="0"/>
                  </a:moveTo>
                  <a:lnTo>
                    <a:pt x="0" y="9815040"/>
                  </a:lnTo>
                  <a:lnTo>
                    <a:pt x="34382239" y="9815040"/>
                  </a:lnTo>
                  <a:lnTo>
                    <a:pt x="34382239" y="0"/>
                  </a:lnTo>
                  <a:lnTo>
                    <a:pt x="0" y="0"/>
                  </a:lnTo>
                  <a:close/>
                  <a:moveTo>
                    <a:pt x="34321279" y="9754080"/>
                  </a:moveTo>
                  <a:lnTo>
                    <a:pt x="59690" y="9754080"/>
                  </a:lnTo>
                  <a:lnTo>
                    <a:pt x="59690" y="59690"/>
                  </a:lnTo>
                  <a:lnTo>
                    <a:pt x="34321279" y="59690"/>
                  </a:lnTo>
                  <a:lnTo>
                    <a:pt x="34321279" y="9754080"/>
                  </a:lnTo>
                  <a:close/>
                </a:path>
              </a:pathLst>
            </a:custGeom>
            <a:solidFill>
              <a:srgbClr val="000000"/>
            </a:solidFill>
          </p:spPr>
        </p:sp>
      </p:grpSp>
      <p:sp>
        <p:nvSpPr>
          <p:cNvPr id="18" name="TextBox 18"/>
          <p:cNvSpPr txBox="1"/>
          <p:nvPr/>
        </p:nvSpPr>
        <p:spPr>
          <a:xfrm>
            <a:off x="10543222" y="4705421"/>
            <a:ext cx="5254923" cy="1406525"/>
          </a:xfrm>
          <a:prstGeom prst="rect">
            <a:avLst/>
          </a:prstGeom>
        </p:spPr>
        <p:txBody>
          <a:bodyPr lIns="0" tIns="0" rIns="0" bIns="0" rtlCol="0" anchor="t">
            <a:spAutoFit/>
          </a:bodyPr>
          <a:lstStyle/>
          <a:p>
            <a:pPr lvl="0">
              <a:lnSpc>
                <a:spcPts val="2800"/>
              </a:lnSpc>
            </a:pPr>
            <a:r>
              <a:rPr lang="ar-SA" sz="2000" spc="20" dirty="0">
                <a:solidFill>
                  <a:srgbClr val="000000"/>
                </a:solidFill>
                <a:latin typeface="DM Sans"/>
              </a:rPr>
              <a:t>أعط عددا قليلا من الأشخاص الكثير - مجموعات معينة من السكان (مثل الأطفال ، أكثر من 80 عاما) كل شيء مجانا ولكن يجب على الجميع الدفع
</a:t>
            </a:r>
            <a:endParaRPr lang="en-US" sz="2000" spc="20" dirty="0">
              <a:solidFill>
                <a:srgbClr val="000000"/>
              </a:solidFill>
              <a:latin typeface="DM Sans"/>
            </a:endParaRPr>
          </a:p>
        </p:txBody>
      </p:sp>
      <p:grpSp>
        <p:nvGrpSpPr>
          <p:cNvPr id="19" name="Group 19"/>
          <p:cNvGrpSpPr/>
          <p:nvPr/>
        </p:nvGrpSpPr>
        <p:grpSpPr>
          <a:xfrm>
            <a:off x="9148331" y="678427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10397306" y="6784271"/>
            <a:ext cx="5542425" cy="1392923"/>
            <a:chOff x="0" y="0"/>
            <a:chExt cx="34355390" cy="8634203"/>
          </a:xfrm>
        </p:grpSpPr>
        <p:sp>
          <p:nvSpPr>
            <p:cNvPr id="24" name="Freeform 24"/>
            <p:cNvSpPr/>
            <p:nvPr/>
          </p:nvSpPr>
          <p:spPr>
            <a:xfrm>
              <a:off x="0" y="0"/>
              <a:ext cx="34355388" cy="8634202"/>
            </a:xfrm>
            <a:custGeom>
              <a:avLst/>
              <a:gdLst/>
              <a:ahLst/>
              <a:cxnLst/>
              <a:rect l="l" t="t" r="r" b="b"/>
              <a:pathLst>
                <a:path w="34355388" h="8634202">
                  <a:moveTo>
                    <a:pt x="0" y="0"/>
                  </a:moveTo>
                  <a:lnTo>
                    <a:pt x="0" y="8634202"/>
                  </a:lnTo>
                  <a:lnTo>
                    <a:pt x="34355388" y="8634202"/>
                  </a:lnTo>
                  <a:lnTo>
                    <a:pt x="34355388" y="0"/>
                  </a:lnTo>
                  <a:lnTo>
                    <a:pt x="0" y="0"/>
                  </a:lnTo>
                  <a:close/>
                  <a:moveTo>
                    <a:pt x="34294431" y="8573243"/>
                  </a:moveTo>
                  <a:lnTo>
                    <a:pt x="59690" y="8573243"/>
                  </a:lnTo>
                  <a:lnTo>
                    <a:pt x="59690" y="59690"/>
                  </a:lnTo>
                  <a:lnTo>
                    <a:pt x="34294431" y="59690"/>
                  </a:lnTo>
                  <a:lnTo>
                    <a:pt x="34294431" y="8573243"/>
                  </a:lnTo>
                  <a:close/>
                </a:path>
              </a:pathLst>
            </a:custGeom>
            <a:solidFill>
              <a:srgbClr val="000000"/>
            </a:solidFill>
          </p:spPr>
        </p:sp>
      </p:grpSp>
      <p:sp>
        <p:nvSpPr>
          <p:cNvPr id="25" name="TextBox 25"/>
          <p:cNvSpPr txBox="1"/>
          <p:nvPr/>
        </p:nvSpPr>
        <p:spPr>
          <a:xfrm>
            <a:off x="10533697" y="6929870"/>
            <a:ext cx="5410364" cy="1054100"/>
          </a:xfrm>
          <a:prstGeom prst="rect">
            <a:avLst/>
          </a:prstGeom>
        </p:spPr>
        <p:txBody>
          <a:bodyPr lIns="0" tIns="0" rIns="0" bIns="0" rtlCol="0" anchor="t">
            <a:spAutoFit/>
          </a:bodyPr>
          <a:lstStyle/>
          <a:p>
            <a:pPr lvl="0">
              <a:lnSpc>
                <a:spcPts val="2800"/>
              </a:lnSpc>
            </a:pPr>
            <a:r>
              <a:rPr lang="ar-SA" sz="2000" spc="20" dirty="0">
                <a:solidFill>
                  <a:srgbClr val="000000"/>
                </a:solidFill>
                <a:latin typeface="DM Sans"/>
              </a:rPr>
              <a:t>جعل الجميع يدفعون نسبة مئوية من دخلهم (على سبيل المثال 10٪) كل عام بغض النظر عن احتياجاتهم الصحية
</a:t>
            </a:r>
            <a:endParaRPr lang="en-US" sz="2000" spc="20" dirty="0">
              <a:solidFill>
                <a:srgbClr val="000000"/>
              </a:solidFill>
              <a:latin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aphicFrame>
        <p:nvGraphicFramePr>
          <p:cNvPr id="7" name="Table 7">
            <a:extLst>
              <a:ext uri="{FF2B5EF4-FFF2-40B4-BE49-F238E27FC236}">
                <a16:creationId xmlns:a16="http://schemas.microsoft.com/office/drawing/2014/main" id="{1D79FF3A-E298-4E60-A851-4CAD9B990DBC}"/>
              </a:ext>
            </a:extLst>
          </p:cNvPr>
          <p:cNvGraphicFramePr>
            <a:graphicFrameLocks noGrp="1"/>
          </p:cNvGraphicFramePr>
          <p:nvPr>
            <p:extLst>
              <p:ext uri="{D42A27DB-BD31-4B8C-83A1-F6EECF244321}">
                <p14:modId xmlns:p14="http://schemas.microsoft.com/office/powerpoint/2010/main" val="1867199078"/>
              </p:ext>
            </p:extLst>
          </p:nvPr>
        </p:nvGraphicFramePr>
        <p:xfrm>
          <a:off x="1056640" y="2203398"/>
          <a:ext cx="16250920" cy="7020822"/>
        </p:xfrm>
        <a:graphic>
          <a:graphicData uri="http://schemas.openxmlformats.org/drawingml/2006/table">
            <a:tbl>
              <a:tblPr firstRow="1" bandRow="1">
                <a:tableStyleId>{3C2FFA5D-87B4-456A-9821-1D502468CF0F}</a:tableStyleId>
              </a:tblPr>
              <a:tblGrid>
                <a:gridCol w="3643356">
                  <a:extLst>
                    <a:ext uri="{9D8B030D-6E8A-4147-A177-3AD203B41FA5}">
                      <a16:colId xmlns:a16="http://schemas.microsoft.com/office/drawing/2014/main" val="1706900769"/>
                    </a:ext>
                  </a:extLst>
                </a:gridCol>
                <a:gridCol w="6553890">
                  <a:extLst>
                    <a:ext uri="{9D8B030D-6E8A-4147-A177-3AD203B41FA5}">
                      <a16:colId xmlns:a16="http://schemas.microsoft.com/office/drawing/2014/main" val="1712786463"/>
                    </a:ext>
                  </a:extLst>
                </a:gridCol>
                <a:gridCol w="6053674">
                  <a:extLst>
                    <a:ext uri="{9D8B030D-6E8A-4147-A177-3AD203B41FA5}">
                      <a16:colId xmlns:a16="http://schemas.microsoft.com/office/drawing/2014/main" val="2907895307"/>
                    </a:ext>
                  </a:extLst>
                </a:gridCol>
              </a:tblGrid>
              <a:tr h="864480">
                <a:tc>
                  <a:txBody>
                    <a:bodyPr/>
                    <a:lstStyle/>
                    <a:p>
                      <a:pPr marL="0" algn="r" defTabSz="914400" rtl="1" eaLnBrk="1" latinLnBrk="0" hangingPunct="1"/>
                      <a:endParaRPr lang="en-GB" b="1" dirty="0"/>
                    </a:p>
                  </a:txBody>
                  <a:tcPr/>
                </a:tc>
                <a:tc>
                  <a:txBody>
                    <a:bodyPr/>
                    <a:lstStyle/>
                    <a:p>
                      <a:pPr algn="ctr"/>
                      <a:r>
                        <a:rPr lang="ar-SA" sz="4000" dirty="0"/>
                        <a:t>المجتمع المدني</a:t>
                      </a:r>
                      <a:endParaRPr lang="en-GB" sz="4000" dirty="0"/>
                    </a:p>
                  </a:txBody>
                  <a:tcPr/>
                </a:tc>
                <a:tc>
                  <a:txBody>
                    <a:bodyPr/>
                    <a:lstStyle/>
                    <a:p>
                      <a:pPr algn="ctr"/>
                      <a:r>
                        <a:rPr lang="ar-SA" sz="4000" b="1" kern="1200" dirty="0">
                          <a:solidFill>
                            <a:schemeClr val="lt1"/>
                          </a:solidFill>
                          <a:latin typeface="+mn-lt"/>
                          <a:ea typeface="+mn-ea"/>
                          <a:cs typeface="+mn-cs"/>
                        </a:rPr>
                        <a:t>الدولة</a:t>
                      </a:r>
                      <a:endParaRPr lang="en-GB" sz="4000" b="1" kern="1200" dirty="0">
                        <a:solidFill>
                          <a:schemeClr val="lt1"/>
                        </a:solidFill>
                        <a:latin typeface="+mn-lt"/>
                        <a:ea typeface="+mn-ea"/>
                        <a:cs typeface="+mn-cs"/>
                      </a:endParaRPr>
                    </a:p>
                  </a:txBody>
                  <a:tcPr/>
                </a:tc>
                <a:extLst>
                  <a:ext uri="{0D108BD9-81ED-4DB2-BD59-A6C34878D82A}">
                    <a16:rowId xmlns:a16="http://schemas.microsoft.com/office/drawing/2014/main" val="3003199459"/>
                  </a:ext>
                </a:extLst>
              </a:tr>
              <a:tr h="1827313">
                <a:tc>
                  <a:txBody>
                    <a:bodyPr/>
                    <a:lstStyle/>
                    <a:p>
                      <a:pPr algn="ctr"/>
                      <a:r>
                        <a:rPr lang="ar-SA" sz="3600" b="1" dirty="0"/>
                        <a:t>عالمي =
</a:t>
                      </a:r>
                      <a:endParaRPr lang="en-GB" b="1" dirty="0"/>
                    </a:p>
                  </a:txBody>
                  <a:tcPr/>
                </a:tc>
                <a:tc>
                  <a:txBody>
                    <a:bodyPr/>
                    <a:lstStyle/>
                    <a:p>
                      <a:r>
                        <a:rPr lang="ar-SA" sz="3600" dirty="0"/>
                        <a:t>الجميع
تغطية 100٪
شامل للجميع من دون استثناء
</a:t>
                      </a:r>
                      <a:endParaRPr lang="en-GB" sz="3600" dirty="0"/>
                    </a:p>
                  </a:txBody>
                  <a:tcPr/>
                </a:tc>
                <a:tc>
                  <a:txBody>
                    <a:bodyPr/>
                    <a:lstStyle/>
                    <a:p>
                      <a:r>
                        <a:rPr lang="ar-SA" sz="3600" dirty="0"/>
                        <a:t>العمال وأسرهم
تغطية 80٪
</a:t>
                      </a:r>
                      <a:endParaRPr lang="en-GB" sz="3200" dirty="0"/>
                    </a:p>
                  </a:txBody>
                  <a:tcPr/>
                </a:tc>
                <a:extLst>
                  <a:ext uri="{0D108BD9-81ED-4DB2-BD59-A6C34878D82A}">
                    <a16:rowId xmlns:a16="http://schemas.microsoft.com/office/drawing/2014/main" val="2698147360"/>
                  </a:ext>
                </a:extLst>
              </a:tr>
              <a:tr h="2616065">
                <a:tc>
                  <a:txBody>
                    <a:bodyPr/>
                    <a:lstStyle/>
                    <a:p>
                      <a:pPr algn="ctr"/>
                      <a:r>
                        <a:rPr lang="ar-SA" sz="3600" b="1" dirty="0"/>
                        <a:t>الصحة =
</a:t>
                      </a:r>
                      <a:endParaRPr lang="en-GB" b="1" dirty="0"/>
                    </a:p>
                  </a:txBody>
                  <a:tcPr/>
                </a:tc>
                <a:tc>
                  <a:txBody>
                    <a:bodyPr/>
                    <a:lstStyle/>
                    <a:p>
                      <a:r>
                        <a:rPr lang="ar-SA" sz="3600" dirty="0"/>
                        <a:t>الصحة هي حالة من الرفاه البدني والعقلي والاجتماعي الكامل وليس مجرد غياب المرض أو العاهة (منظمة الصحة العالمية)
</a:t>
                      </a:r>
                      <a:endParaRPr lang="en-GB" sz="3600" dirty="0"/>
                    </a:p>
                  </a:txBody>
                  <a:tcPr/>
                </a:tc>
                <a:tc>
                  <a:txBody>
                    <a:bodyPr/>
                    <a:lstStyle/>
                    <a:p>
                      <a:r>
                        <a:rPr lang="ar-SA" sz="3600" dirty="0"/>
                        <a:t>الرعاية الصحية الأولية
المستشفيات
</a:t>
                      </a:r>
                      <a:endParaRPr lang="en-GB" sz="4000" dirty="0"/>
                    </a:p>
                  </a:txBody>
                  <a:tcPr/>
                </a:tc>
                <a:extLst>
                  <a:ext uri="{0D108BD9-81ED-4DB2-BD59-A6C34878D82A}">
                    <a16:rowId xmlns:a16="http://schemas.microsoft.com/office/drawing/2014/main" val="28175934"/>
                  </a:ext>
                </a:extLst>
              </a:tr>
              <a:tr h="1254277">
                <a:tc>
                  <a:txBody>
                    <a:bodyPr/>
                    <a:lstStyle/>
                    <a:p>
                      <a:pPr algn="ctr"/>
                      <a:r>
                        <a:rPr lang="ar-SA" sz="3600" b="1" dirty="0"/>
                        <a:t>التغطية =
</a:t>
                      </a:r>
                      <a:endParaRPr lang="en-GB" sz="3200" b="1" dirty="0"/>
                    </a:p>
                  </a:txBody>
                  <a:tcPr/>
                </a:tc>
                <a:tc>
                  <a:txBody>
                    <a:bodyPr/>
                    <a:lstStyle/>
                    <a:p>
                      <a:pPr marL="457200" indent="-457200">
                        <a:buFont typeface="Arial" panose="020B0604020202020204" pitchFamily="34" charset="0"/>
                        <a:buChar char="•"/>
                      </a:pPr>
                      <a:r>
                        <a:rPr lang="ar-SA" sz="3600" dirty="0"/>
                        <a:t>مدى وصول الخدمات الصحية
مجموعة من الخدمات المقدمة</a:t>
                      </a:r>
                      <a:endParaRPr lang="en-US" sz="3600" dirty="0"/>
                    </a:p>
                  </a:txBody>
                  <a:tcPr/>
                </a:tc>
                <a:tc>
                  <a:txBody>
                    <a:bodyPr/>
                    <a:lstStyle/>
                    <a:p>
                      <a:r>
                        <a:rPr lang="ar-SA" sz="3600" dirty="0"/>
                        <a:t>التكلفة المغطاة من قبل الدولة
</a:t>
                      </a:r>
                      <a:endParaRPr lang="en-GB" sz="3600" dirty="0"/>
                    </a:p>
                  </a:txBody>
                  <a:tcPr/>
                </a:tc>
                <a:extLst>
                  <a:ext uri="{0D108BD9-81ED-4DB2-BD59-A6C34878D82A}">
                    <a16:rowId xmlns:a16="http://schemas.microsoft.com/office/drawing/2014/main" val="3469209665"/>
                  </a:ext>
                </a:extLst>
              </a:tr>
            </a:tbl>
          </a:graphicData>
        </a:graphic>
      </p:graphicFrame>
      <p:pic>
        <p:nvPicPr>
          <p:cNvPr id="8" name="Picture 7">
            <a:extLst>
              <a:ext uri="{FF2B5EF4-FFF2-40B4-BE49-F238E27FC236}">
                <a16:creationId xmlns:a16="http://schemas.microsoft.com/office/drawing/2014/main" id="{8D02F6C1-8DB8-4CF6-8EEB-1B9A6FAEC116}"/>
              </a:ext>
            </a:extLst>
          </p:cNvPr>
          <p:cNvPicPr>
            <a:picLocks noChangeAspect="1"/>
          </p:cNvPicPr>
          <p:nvPr/>
        </p:nvPicPr>
        <p:blipFill>
          <a:blip r:embed="rId2"/>
          <a:stretch>
            <a:fillRect/>
          </a:stretch>
        </p:blipFill>
        <p:spPr>
          <a:xfrm>
            <a:off x="1040501" y="1036879"/>
            <a:ext cx="16228959" cy="1158340"/>
          </a:xfrm>
          <a:prstGeom prst="rect">
            <a:avLst/>
          </a:prstGeom>
        </p:spPr>
      </p:pic>
      <p:sp>
        <p:nvSpPr>
          <p:cNvPr id="6" name="TextBox 6"/>
          <p:cNvSpPr txBox="1"/>
          <p:nvPr/>
        </p:nvSpPr>
        <p:spPr>
          <a:xfrm>
            <a:off x="1600200" y="1036879"/>
            <a:ext cx="15163800" cy="1974900"/>
          </a:xfrm>
          <a:prstGeom prst="rect">
            <a:avLst/>
          </a:prstGeom>
        </p:spPr>
        <p:txBody>
          <a:bodyPr wrap="square" lIns="0" tIns="0" rIns="0" bIns="0" rtlCol="0" anchor="t">
            <a:spAutoFit/>
          </a:bodyPr>
          <a:lstStyle/>
          <a:p>
            <a:pPr lvl="0" algn="ctr">
              <a:lnSpc>
                <a:spcPts val="7699"/>
              </a:lnSpc>
              <a:defRPr/>
            </a:pPr>
            <a:r>
              <a:rPr lang="ar-SA" sz="6600" dirty="0">
                <a:solidFill>
                  <a:srgbClr val="000000"/>
                </a:solidFill>
                <a:latin typeface="DM Sans Bold"/>
              </a:rPr>
              <a:t>تعريفات التغطية الصحية الشاملة: مفقودة في الترجمة
</a:t>
            </a:r>
            <a:endParaRPr kumimoji="0" lang="fr-FR" sz="6600" b="0" i="0" u="none" strike="noStrike" kern="1200" cap="none" spc="0" normalizeH="0" baseline="0" noProof="0" dirty="0">
              <a:ln>
                <a:noFill/>
              </a:ln>
              <a:solidFill>
                <a:srgbClr val="000000"/>
              </a:solidFill>
              <a:effectLst/>
              <a:uLnTx/>
              <a:uFillTx/>
              <a:latin typeface="DM Sans Bold"/>
              <a:ea typeface="+mn-ea"/>
              <a:cs typeface="+mn-cs"/>
            </a:endParaRPr>
          </a:p>
        </p:txBody>
      </p:sp>
    </p:spTree>
    <p:extLst>
      <p:ext uri="{BB962C8B-B14F-4D97-AF65-F5344CB8AC3E}">
        <p14:creationId xmlns:p14="http://schemas.microsoft.com/office/powerpoint/2010/main" val="3057620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923925" y="1063775"/>
            <a:ext cx="16230600" cy="8229600"/>
            <a:chOff x="0" y="0"/>
            <a:chExt cx="12456187" cy="6315813"/>
          </a:xfrm>
        </p:grpSpPr>
        <p:sp>
          <p:nvSpPr>
            <p:cNvPr id="3" name="Freeform 3"/>
            <p:cNvSpPr/>
            <p:nvPr/>
          </p:nvSpPr>
          <p:spPr>
            <a:xfrm>
              <a:off x="0" y="0"/>
              <a:ext cx="12456187" cy="6315813"/>
            </a:xfrm>
            <a:custGeom>
              <a:avLst/>
              <a:gdLst/>
              <a:ahLst/>
              <a:cxnLst/>
              <a:rect l="l" t="t" r="r" b="b"/>
              <a:pathLst>
                <a:path w="12456187" h="6315813">
                  <a:moveTo>
                    <a:pt x="12331726" y="6315813"/>
                  </a:moveTo>
                  <a:lnTo>
                    <a:pt x="124460" y="6315813"/>
                  </a:lnTo>
                  <a:cubicBezTo>
                    <a:pt x="55880" y="6315813"/>
                    <a:pt x="0" y="6259933"/>
                    <a:pt x="0" y="6191353"/>
                  </a:cubicBezTo>
                  <a:lnTo>
                    <a:pt x="0" y="124460"/>
                  </a:lnTo>
                  <a:cubicBezTo>
                    <a:pt x="0" y="55880"/>
                    <a:pt x="55880" y="0"/>
                    <a:pt x="124460" y="0"/>
                  </a:cubicBezTo>
                  <a:lnTo>
                    <a:pt x="12331727" y="0"/>
                  </a:lnTo>
                  <a:cubicBezTo>
                    <a:pt x="12400307" y="0"/>
                    <a:pt x="12456187" y="55880"/>
                    <a:pt x="12456187" y="124460"/>
                  </a:cubicBezTo>
                  <a:lnTo>
                    <a:pt x="12456187" y="6191353"/>
                  </a:lnTo>
                  <a:cubicBezTo>
                    <a:pt x="12456187" y="6259933"/>
                    <a:pt x="12400307" y="6315813"/>
                    <a:pt x="12331727" y="6315813"/>
                  </a:cubicBezTo>
                  <a:close/>
                </a:path>
              </a:pathLst>
            </a:custGeom>
            <a:solidFill>
              <a:srgbClr val="EDF0F2"/>
            </a:solidFill>
          </p:spPr>
        </p:sp>
      </p:grpSp>
      <p:grpSp>
        <p:nvGrpSpPr>
          <p:cNvPr id="4" name="Group 4"/>
          <p:cNvGrpSpPr/>
          <p:nvPr/>
        </p:nvGrpSpPr>
        <p:grpSpPr>
          <a:xfrm>
            <a:off x="1835678" y="2470268"/>
            <a:ext cx="6581852" cy="2708307"/>
            <a:chOff x="0" y="0"/>
            <a:chExt cx="40798406" cy="16787767"/>
          </a:xfrm>
        </p:grpSpPr>
        <p:sp>
          <p:nvSpPr>
            <p:cNvPr id="5" name="Freeform 5"/>
            <p:cNvSpPr/>
            <p:nvPr/>
          </p:nvSpPr>
          <p:spPr>
            <a:xfrm>
              <a:off x="0" y="0"/>
              <a:ext cx="40798406" cy="16787768"/>
            </a:xfrm>
            <a:custGeom>
              <a:avLst/>
              <a:gdLst/>
              <a:ahLst/>
              <a:cxnLst/>
              <a:rect l="l" t="t" r="r" b="b"/>
              <a:pathLst>
                <a:path w="40798406" h="16787768">
                  <a:moveTo>
                    <a:pt x="0" y="0"/>
                  </a:moveTo>
                  <a:lnTo>
                    <a:pt x="0" y="16787768"/>
                  </a:lnTo>
                  <a:lnTo>
                    <a:pt x="40798406" y="16787768"/>
                  </a:lnTo>
                  <a:lnTo>
                    <a:pt x="40798406" y="0"/>
                  </a:lnTo>
                  <a:lnTo>
                    <a:pt x="0" y="0"/>
                  </a:lnTo>
                  <a:close/>
                  <a:moveTo>
                    <a:pt x="40737445" y="16726807"/>
                  </a:moveTo>
                  <a:lnTo>
                    <a:pt x="59690" y="16726807"/>
                  </a:lnTo>
                  <a:lnTo>
                    <a:pt x="59690" y="59690"/>
                  </a:lnTo>
                  <a:lnTo>
                    <a:pt x="40737445" y="59690"/>
                  </a:lnTo>
                  <a:lnTo>
                    <a:pt x="40737445" y="16726807"/>
                  </a:lnTo>
                  <a:close/>
                </a:path>
              </a:pathLst>
            </a:custGeom>
            <a:solidFill>
              <a:srgbClr val="46C3BD"/>
            </a:solidFill>
          </p:spPr>
        </p:sp>
      </p:grpSp>
      <p:sp>
        <p:nvSpPr>
          <p:cNvPr id="6" name="AutoShape 6"/>
          <p:cNvSpPr/>
          <p:nvPr/>
        </p:nvSpPr>
        <p:spPr>
          <a:xfrm>
            <a:off x="1840215" y="2480771"/>
            <a:ext cx="282401" cy="234492"/>
          </a:xfrm>
          <a:prstGeom prst="rect">
            <a:avLst/>
          </a:prstGeom>
          <a:solidFill>
            <a:srgbClr val="46C3BD"/>
          </a:solidFill>
        </p:spPr>
      </p:sp>
      <p:sp>
        <p:nvSpPr>
          <p:cNvPr id="7" name="TextBox 7"/>
          <p:cNvSpPr txBox="1"/>
          <p:nvPr/>
        </p:nvSpPr>
        <p:spPr>
          <a:xfrm>
            <a:off x="1910815" y="2466325"/>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1</a:t>
            </a:r>
          </a:p>
        </p:txBody>
      </p:sp>
      <p:sp>
        <p:nvSpPr>
          <p:cNvPr id="8" name="TextBox 8"/>
          <p:cNvSpPr txBox="1"/>
          <p:nvPr/>
        </p:nvSpPr>
        <p:spPr>
          <a:xfrm>
            <a:off x="2089561" y="2712826"/>
            <a:ext cx="6327969" cy="1843453"/>
          </a:xfrm>
          <a:prstGeom prst="rect">
            <a:avLst/>
          </a:prstGeom>
        </p:spPr>
        <p:txBody>
          <a:bodyPr lIns="0" tIns="0" rIns="0" bIns="0" rtlCol="0" anchor="t">
            <a:spAutoFit/>
          </a:bodyPr>
          <a:lstStyle/>
          <a:p>
            <a:pPr lvl="0" algn="ctr">
              <a:lnSpc>
                <a:spcPts val="2940"/>
              </a:lnSpc>
              <a:spcBef>
                <a:spcPct val="0"/>
              </a:spcBef>
            </a:pPr>
            <a:r>
              <a:rPr lang="ar-SA" sz="2100" dirty="0">
                <a:solidFill>
                  <a:srgbClr val="000000"/>
                </a:solidFill>
                <a:latin typeface="DM Sans"/>
              </a:rPr>
              <a:t>ويشمل جميع مكونات النظام الصحي: نظم تقديم الخدمات الصحية، والقوى العاملة الصحية، والمرافق الصحية وشبكات الاتصالات، والتكنولوجيات الصحية، ونظم المعلومات، وآليات ضمان الجودة، والتمويل الصحي، والإدارة والتشريعات.
</a:t>
            </a:r>
            <a:endParaRPr lang="en-US" sz="2100" dirty="0">
              <a:solidFill>
                <a:srgbClr val="000000"/>
              </a:solidFill>
              <a:latin typeface="DM Sans"/>
            </a:endParaRPr>
          </a:p>
        </p:txBody>
      </p:sp>
      <p:grpSp>
        <p:nvGrpSpPr>
          <p:cNvPr id="9" name="Group 9"/>
          <p:cNvGrpSpPr/>
          <p:nvPr/>
        </p:nvGrpSpPr>
        <p:grpSpPr>
          <a:xfrm>
            <a:off x="13670431" y="4565736"/>
            <a:ext cx="3693644" cy="1155527"/>
            <a:chOff x="0" y="0"/>
            <a:chExt cx="1880023" cy="886810"/>
          </a:xfrm>
        </p:grpSpPr>
        <p:sp>
          <p:nvSpPr>
            <p:cNvPr id="10" name="Freeform 10"/>
            <p:cNvSpPr/>
            <p:nvPr/>
          </p:nvSpPr>
          <p:spPr>
            <a:xfrm>
              <a:off x="0" y="0"/>
              <a:ext cx="1880023" cy="886810"/>
            </a:xfrm>
            <a:custGeom>
              <a:avLst/>
              <a:gdLst/>
              <a:ahLst/>
              <a:cxnLst/>
              <a:rect l="l" t="t" r="r" b="b"/>
              <a:pathLst>
                <a:path w="1880023" h="886810">
                  <a:moveTo>
                    <a:pt x="1755563" y="886810"/>
                  </a:moveTo>
                  <a:lnTo>
                    <a:pt x="124460" y="886810"/>
                  </a:lnTo>
                  <a:cubicBezTo>
                    <a:pt x="55880" y="886810"/>
                    <a:pt x="0" y="830930"/>
                    <a:pt x="0" y="762350"/>
                  </a:cubicBezTo>
                  <a:lnTo>
                    <a:pt x="0" y="124460"/>
                  </a:lnTo>
                  <a:cubicBezTo>
                    <a:pt x="0" y="55880"/>
                    <a:pt x="55880" y="0"/>
                    <a:pt x="124460" y="0"/>
                  </a:cubicBezTo>
                  <a:lnTo>
                    <a:pt x="1755563" y="0"/>
                  </a:lnTo>
                  <a:cubicBezTo>
                    <a:pt x="1824143" y="0"/>
                    <a:pt x="1880023" y="55880"/>
                    <a:pt x="1880023" y="124460"/>
                  </a:cubicBezTo>
                  <a:lnTo>
                    <a:pt x="1880023" y="762350"/>
                  </a:lnTo>
                  <a:cubicBezTo>
                    <a:pt x="1880023" y="830930"/>
                    <a:pt x="1824143" y="886810"/>
                    <a:pt x="1755563" y="886810"/>
                  </a:cubicBezTo>
                  <a:close/>
                </a:path>
              </a:pathLst>
            </a:custGeom>
            <a:solidFill>
              <a:srgbClr val="46C3BD"/>
            </a:solidFill>
          </p:spPr>
        </p:sp>
      </p:grpSp>
      <p:sp>
        <p:nvSpPr>
          <p:cNvPr id="11" name="TextBox 11"/>
          <p:cNvSpPr txBox="1"/>
          <p:nvPr/>
        </p:nvSpPr>
        <p:spPr>
          <a:xfrm>
            <a:off x="13670430" y="4724549"/>
            <a:ext cx="3484095" cy="1837939"/>
          </a:xfrm>
          <a:prstGeom prst="rect">
            <a:avLst/>
          </a:prstGeom>
        </p:spPr>
        <p:txBody>
          <a:bodyPr wrap="square" lIns="0" tIns="0" rIns="0" bIns="0" rtlCol="0" anchor="t">
            <a:spAutoFit/>
          </a:bodyPr>
          <a:lstStyle/>
          <a:p>
            <a:pPr lvl="0" algn="ctr">
              <a:lnSpc>
                <a:spcPts val="7700"/>
              </a:lnSpc>
              <a:spcBef>
                <a:spcPct val="0"/>
              </a:spcBef>
            </a:pPr>
            <a:r>
              <a:rPr lang="ar-SA" sz="3000" dirty="0">
                <a:solidFill>
                  <a:srgbClr val="000000"/>
                </a:solidFill>
                <a:latin typeface="DM Sans Bold"/>
              </a:rPr>
              <a:t>التغطية الصحية الشاملة
</a:t>
            </a:r>
            <a:endParaRPr lang="en-US" sz="3000" dirty="0">
              <a:solidFill>
                <a:srgbClr val="000000"/>
              </a:solidFill>
              <a:latin typeface="DM Sans Bold"/>
            </a:endParaRPr>
          </a:p>
        </p:txBody>
      </p:sp>
      <p:grpSp>
        <p:nvGrpSpPr>
          <p:cNvPr id="12" name="Group 12"/>
          <p:cNvGrpSpPr/>
          <p:nvPr/>
        </p:nvGrpSpPr>
        <p:grpSpPr>
          <a:xfrm>
            <a:off x="9077768" y="2715263"/>
            <a:ext cx="4487887" cy="1278866"/>
            <a:chOff x="0" y="0"/>
            <a:chExt cx="27818711" cy="7927205"/>
          </a:xfrm>
        </p:grpSpPr>
        <p:sp>
          <p:nvSpPr>
            <p:cNvPr id="13" name="Freeform 13"/>
            <p:cNvSpPr/>
            <p:nvPr/>
          </p:nvSpPr>
          <p:spPr>
            <a:xfrm>
              <a:off x="0" y="0"/>
              <a:ext cx="27818711" cy="7927205"/>
            </a:xfrm>
            <a:custGeom>
              <a:avLst/>
              <a:gdLst/>
              <a:ahLst/>
              <a:cxnLst/>
              <a:rect l="l" t="t" r="r" b="b"/>
              <a:pathLst>
                <a:path w="27818711" h="7927205">
                  <a:moveTo>
                    <a:pt x="0" y="0"/>
                  </a:moveTo>
                  <a:lnTo>
                    <a:pt x="0" y="7927205"/>
                  </a:lnTo>
                  <a:lnTo>
                    <a:pt x="27818711" y="7927205"/>
                  </a:lnTo>
                  <a:lnTo>
                    <a:pt x="27818711" y="0"/>
                  </a:lnTo>
                  <a:lnTo>
                    <a:pt x="0" y="0"/>
                  </a:lnTo>
                  <a:close/>
                  <a:moveTo>
                    <a:pt x="27757751" y="7866245"/>
                  </a:moveTo>
                  <a:lnTo>
                    <a:pt x="59690" y="7866245"/>
                  </a:lnTo>
                  <a:lnTo>
                    <a:pt x="59690" y="59690"/>
                  </a:lnTo>
                  <a:lnTo>
                    <a:pt x="27757751" y="59690"/>
                  </a:lnTo>
                  <a:lnTo>
                    <a:pt x="27757751" y="7866245"/>
                  </a:lnTo>
                  <a:close/>
                </a:path>
              </a:pathLst>
            </a:custGeom>
            <a:solidFill>
              <a:srgbClr val="46C3BD"/>
            </a:solidFill>
          </p:spPr>
        </p:sp>
      </p:grpSp>
      <p:sp>
        <p:nvSpPr>
          <p:cNvPr id="14" name="AutoShape 14"/>
          <p:cNvSpPr/>
          <p:nvPr/>
        </p:nvSpPr>
        <p:spPr>
          <a:xfrm>
            <a:off x="9073071" y="2725765"/>
            <a:ext cx="282401" cy="234492"/>
          </a:xfrm>
          <a:prstGeom prst="rect">
            <a:avLst/>
          </a:prstGeom>
          <a:solidFill>
            <a:srgbClr val="46C3BD"/>
          </a:solidFill>
        </p:spPr>
      </p:sp>
      <p:sp>
        <p:nvSpPr>
          <p:cNvPr id="15" name="TextBox 15"/>
          <p:cNvSpPr txBox="1"/>
          <p:nvPr/>
        </p:nvSpPr>
        <p:spPr>
          <a:xfrm>
            <a:off x="9143671" y="271131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2</a:t>
            </a:r>
          </a:p>
        </p:txBody>
      </p:sp>
      <p:sp>
        <p:nvSpPr>
          <p:cNvPr id="16" name="TextBox 16"/>
          <p:cNvSpPr txBox="1"/>
          <p:nvPr/>
        </p:nvSpPr>
        <p:spPr>
          <a:xfrm>
            <a:off x="9383763" y="2962266"/>
            <a:ext cx="3961065" cy="737235"/>
          </a:xfrm>
          <a:prstGeom prst="rect">
            <a:avLst/>
          </a:prstGeom>
        </p:spPr>
        <p:txBody>
          <a:bodyPr lIns="0" tIns="0" rIns="0" bIns="0" rtlCol="0" anchor="t">
            <a:spAutoFit/>
          </a:bodyPr>
          <a:lstStyle/>
          <a:p>
            <a:pPr lvl="0" algn="ctr">
              <a:lnSpc>
                <a:spcPts val="2940"/>
              </a:lnSpc>
              <a:spcBef>
                <a:spcPct val="0"/>
              </a:spcBef>
            </a:pPr>
            <a:r>
              <a:rPr lang="ar-SA" sz="2100" dirty="0">
                <a:solidFill>
                  <a:srgbClr val="000000"/>
                </a:solidFill>
                <a:latin typeface="DM Sans"/>
              </a:rPr>
              <a:t>هو أكثر من مجرد مخطط تأمين الصحي
</a:t>
            </a:r>
            <a:endParaRPr lang="en-US" sz="2100" dirty="0">
              <a:solidFill>
                <a:srgbClr val="000000"/>
              </a:solidFill>
              <a:latin typeface="DM Sans"/>
            </a:endParaRPr>
          </a:p>
        </p:txBody>
      </p:sp>
      <p:grpSp>
        <p:nvGrpSpPr>
          <p:cNvPr id="17" name="Group 17"/>
          <p:cNvGrpSpPr/>
          <p:nvPr/>
        </p:nvGrpSpPr>
        <p:grpSpPr>
          <a:xfrm>
            <a:off x="9077768" y="4312446"/>
            <a:ext cx="4487887" cy="1945616"/>
            <a:chOff x="0" y="0"/>
            <a:chExt cx="27818711" cy="12060136"/>
          </a:xfrm>
        </p:grpSpPr>
        <p:sp>
          <p:nvSpPr>
            <p:cNvPr id="18" name="Freeform 18"/>
            <p:cNvSpPr/>
            <p:nvPr/>
          </p:nvSpPr>
          <p:spPr>
            <a:xfrm>
              <a:off x="0" y="0"/>
              <a:ext cx="27818711" cy="12060136"/>
            </a:xfrm>
            <a:custGeom>
              <a:avLst/>
              <a:gdLst/>
              <a:ahLst/>
              <a:cxnLst/>
              <a:rect l="l" t="t" r="r" b="b"/>
              <a:pathLst>
                <a:path w="27818711" h="12060136">
                  <a:moveTo>
                    <a:pt x="0" y="0"/>
                  </a:moveTo>
                  <a:lnTo>
                    <a:pt x="0" y="12060136"/>
                  </a:lnTo>
                  <a:lnTo>
                    <a:pt x="27818711" y="12060136"/>
                  </a:lnTo>
                  <a:lnTo>
                    <a:pt x="27818711" y="0"/>
                  </a:lnTo>
                  <a:lnTo>
                    <a:pt x="0" y="0"/>
                  </a:lnTo>
                  <a:close/>
                  <a:moveTo>
                    <a:pt x="27757751" y="11999176"/>
                  </a:moveTo>
                  <a:lnTo>
                    <a:pt x="59690" y="11999176"/>
                  </a:lnTo>
                  <a:lnTo>
                    <a:pt x="59690" y="59690"/>
                  </a:lnTo>
                  <a:lnTo>
                    <a:pt x="27757751" y="59690"/>
                  </a:lnTo>
                  <a:lnTo>
                    <a:pt x="27757751" y="11999176"/>
                  </a:lnTo>
                  <a:close/>
                </a:path>
              </a:pathLst>
            </a:custGeom>
            <a:solidFill>
              <a:srgbClr val="46C3BD"/>
            </a:solidFill>
          </p:spPr>
        </p:sp>
      </p:grpSp>
      <p:sp>
        <p:nvSpPr>
          <p:cNvPr id="19" name="AutoShape 19"/>
          <p:cNvSpPr/>
          <p:nvPr/>
        </p:nvSpPr>
        <p:spPr>
          <a:xfrm>
            <a:off x="9082305" y="4322949"/>
            <a:ext cx="282401" cy="234492"/>
          </a:xfrm>
          <a:prstGeom prst="rect">
            <a:avLst/>
          </a:prstGeom>
          <a:solidFill>
            <a:srgbClr val="46C3BD"/>
          </a:solidFill>
        </p:spPr>
      </p:sp>
      <p:sp>
        <p:nvSpPr>
          <p:cNvPr id="20" name="TextBox 20"/>
          <p:cNvSpPr txBox="1"/>
          <p:nvPr/>
        </p:nvSpPr>
        <p:spPr>
          <a:xfrm>
            <a:off x="9152905" y="4308503"/>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3</a:t>
            </a:r>
          </a:p>
        </p:txBody>
      </p:sp>
      <p:sp>
        <p:nvSpPr>
          <p:cNvPr id="21" name="TextBox 21"/>
          <p:cNvSpPr txBox="1"/>
          <p:nvPr/>
        </p:nvSpPr>
        <p:spPr>
          <a:xfrm>
            <a:off x="9436426" y="4568974"/>
            <a:ext cx="3875346" cy="1099660"/>
          </a:xfrm>
          <a:prstGeom prst="rect">
            <a:avLst/>
          </a:prstGeom>
        </p:spPr>
        <p:txBody>
          <a:bodyPr lIns="0" tIns="0" rIns="0" bIns="0" rtlCol="0" anchor="t">
            <a:spAutoFit/>
          </a:bodyPr>
          <a:lstStyle/>
          <a:p>
            <a:pPr lvl="0" algn="ctr">
              <a:lnSpc>
                <a:spcPts val="2940"/>
              </a:lnSpc>
              <a:spcBef>
                <a:spcPct val="0"/>
              </a:spcBef>
            </a:pPr>
            <a:r>
              <a:rPr lang="ar-SA" sz="2100" b="1" dirty="0">
                <a:solidFill>
                  <a:srgbClr val="000000"/>
                </a:solidFill>
                <a:latin typeface="DM Sans"/>
              </a:rPr>
              <a:t>لا يعني تغطية مجانية لجميع التدخلات الصحية الممكنة ، بغض النظر عن التكلفة
</a:t>
            </a:r>
            <a:endParaRPr lang="en-US" sz="2100" b="1" dirty="0">
              <a:solidFill>
                <a:srgbClr val="000000"/>
              </a:solidFill>
              <a:latin typeface="DM Sans"/>
            </a:endParaRPr>
          </a:p>
        </p:txBody>
      </p:sp>
      <p:grpSp>
        <p:nvGrpSpPr>
          <p:cNvPr id="22" name="Group 22"/>
          <p:cNvGrpSpPr/>
          <p:nvPr/>
        </p:nvGrpSpPr>
        <p:grpSpPr>
          <a:xfrm>
            <a:off x="1894109" y="5865972"/>
            <a:ext cx="6523421" cy="2354840"/>
            <a:chOff x="0" y="0"/>
            <a:chExt cx="40436218" cy="14596761"/>
          </a:xfrm>
        </p:grpSpPr>
        <p:sp>
          <p:nvSpPr>
            <p:cNvPr id="23" name="Freeform 23"/>
            <p:cNvSpPr/>
            <p:nvPr/>
          </p:nvSpPr>
          <p:spPr>
            <a:xfrm>
              <a:off x="0" y="0"/>
              <a:ext cx="40436217" cy="14596762"/>
            </a:xfrm>
            <a:custGeom>
              <a:avLst/>
              <a:gdLst/>
              <a:ahLst/>
              <a:cxnLst/>
              <a:rect l="l" t="t" r="r" b="b"/>
              <a:pathLst>
                <a:path w="40436217" h="14596762">
                  <a:moveTo>
                    <a:pt x="0" y="0"/>
                  </a:moveTo>
                  <a:lnTo>
                    <a:pt x="0" y="14596762"/>
                  </a:lnTo>
                  <a:lnTo>
                    <a:pt x="40436217" y="14596762"/>
                  </a:lnTo>
                  <a:lnTo>
                    <a:pt x="40436217" y="0"/>
                  </a:lnTo>
                  <a:lnTo>
                    <a:pt x="0" y="0"/>
                  </a:lnTo>
                  <a:close/>
                  <a:moveTo>
                    <a:pt x="40375260" y="14535801"/>
                  </a:moveTo>
                  <a:lnTo>
                    <a:pt x="59690" y="14535801"/>
                  </a:lnTo>
                  <a:lnTo>
                    <a:pt x="59690" y="59690"/>
                  </a:lnTo>
                  <a:lnTo>
                    <a:pt x="40375260" y="59690"/>
                  </a:lnTo>
                  <a:lnTo>
                    <a:pt x="40375260" y="14535801"/>
                  </a:lnTo>
                  <a:close/>
                </a:path>
              </a:pathLst>
            </a:custGeom>
            <a:solidFill>
              <a:srgbClr val="46C3BD"/>
            </a:solidFill>
          </p:spPr>
        </p:sp>
      </p:grpSp>
      <p:sp>
        <p:nvSpPr>
          <p:cNvPr id="24" name="AutoShape 24"/>
          <p:cNvSpPr/>
          <p:nvPr/>
        </p:nvSpPr>
        <p:spPr>
          <a:xfrm>
            <a:off x="1898645" y="5876475"/>
            <a:ext cx="282401" cy="234492"/>
          </a:xfrm>
          <a:prstGeom prst="rect">
            <a:avLst/>
          </a:prstGeom>
          <a:solidFill>
            <a:srgbClr val="46C3BD"/>
          </a:solidFill>
        </p:spPr>
      </p:sp>
      <p:sp>
        <p:nvSpPr>
          <p:cNvPr id="25" name="TextBox 25"/>
          <p:cNvSpPr txBox="1"/>
          <p:nvPr/>
        </p:nvSpPr>
        <p:spPr>
          <a:xfrm>
            <a:off x="1969246" y="586202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4</a:t>
            </a:r>
          </a:p>
        </p:txBody>
      </p:sp>
      <p:sp>
        <p:nvSpPr>
          <p:cNvPr id="26" name="TextBox 26"/>
          <p:cNvSpPr txBox="1"/>
          <p:nvPr/>
        </p:nvSpPr>
        <p:spPr>
          <a:xfrm>
            <a:off x="2195616" y="6063342"/>
            <a:ext cx="6004063" cy="1471557"/>
          </a:xfrm>
          <a:prstGeom prst="rect">
            <a:avLst/>
          </a:prstGeom>
        </p:spPr>
        <p:txBody>
          <a:bodyPr lIns="0" tIns="0" rIns="0" bIns="0" rtlCol="0" anchor="t">
            <a:spAutoFit/>
          </a:bodyPr>
          <a:lstStyle/>
          <a:p>
            <a:pPr algn="ctr">
              <a:lnSpc>
                <a:spcPts val="2940"/>
              </a:lnSpc>
            </a:pPr>
            <a:r>
              <a:rPr lang="ar-SA" sz="2100" dirty="0">
                <a:solidFill>
                  <a:srgbClr val="000000"/>
                </a:solidFill>
                <a:latin typeface="DM Sans"/>
              </a:rPr>
              <a:t>لا يتعلق الأمر فقط بضمان الحد الأدنى من حزمة الخدمات الصحية ، ولكن أيضا بضمان التوسع التدريجي في تغطية الخدمات الصحية والحماية المالية مع توفر المزيد من الموارد
</a:t>
            </a:r>
            <a:endParaRPr lang="en-US" sz="2100" dirty="0">
              <a:solidFill>
                <a:srgbClr val="000000"/>
              </a:solidFill>
              <a:latin typeface="DM Sans"/>
            </a:endParaRPr>
          </a:p>
        </p:txBody>
      </p:sp>
      <p:grpSp>
        <p:nvGrpSpPr>
          <p:cNvPr id="27" name="Group 27"/>
          <p:cNvGrpSpPr/>
          <p:nvPr/>
        </p:nvGrpSpPr>
        <p:grpSpPr>
          <a:xfrm>
            <a:off x="9073071" y="6609494"/>
            <a:ext cx="4488048" cy="1573822"/>
            <a:chOff x="0" y="0"/>
            <a:chExt cx="27819710" cy="9755524"/>
          </a:xfrm>
        </p:grpSpPr>
        <p:sp>
          <p:nvSpPr>
            <p:cNvPr id="28" name="Freeform 28"/>
            <p:cNvSpPr/>
            <p:nvPr/>
          </p:nvSpPr>
          <p:spPr>
            <a:xfrm>
              <a:off x="0" y="0"/>
              <a:ext cx="27819710" cy="9755524"/>
            </a:xfrm>
            <a:custGeom>
              <a:avLst/>
              <a:gdLst/>
              <a:ahLst/>
              <a:cxnLst/>
              <a:rect l="l" t="t" r="r" b="b"/>
              <a:pathLst>
                <a:path w="27819710" h="9755524">
                  <a:moveTo>
                    <a:pt x="0" y="0"/>
                  </a:moveTo>
                  <a:lnTo>
                    <a:pt x="0" y="9755524"/>
                  </a:lnTo>
                  <a:lnTo>
                    <a:pt x="27819710" y="9755524"/>
                  </a:lnTo>
                  <a:lnTo>
                    <a:pt x="27819710" y="0"/>
                  </a:lnTo>
                  <a:lnTo>
                    <a:pt x="0" y="0"/>
                  </a:lnTo>
                  <a:close/>
                  <a:moveTo>
                    <a:pt x="27758749" y="9694564"/>
                  </a:moveTo>
                  <a:lnTo>
                    <a:pt x="59690" y="9694564"/>
                  </a:lnTo>
                  <a:lnTo>
                    <a:pt x="59690" y="59690"/>
                  </a:lnTo>
                  <a:lnTo>
                    <a:pt x="27758749" y="59690"/>
                  </a:lnTo>
                  <a:lnTo>
                    <a:pt x="27758749" y="9694564"/>
                  </a:lnTo>
                  <a:close/>
                </a:path>
              </a:pathLst>
            </a:custGeom>
            <a:solidFill>
              <a:srgbClr val="46C3BD"/>
            </a:solidFill>
          </p:spPr>
        </p:sp>
      </p:grpSp>
      <p:sp>
        <p:nvSpPr>
          <p:cNvPr id="29" name="AutoShape 29"/>
          <p:cNvSpPr/>
          <p:nvPr/>
        </p:nvSpPr>
        <p:spPr>
          <a:xfrm>
            <a:off x="9077607" y="6619996"/>
            <a:ext cx="282401" cy="234492"/>
          </a:xfrm>
          <a:prstGeom prst="rect">
            <a:avLst/>
          </a:prstGeom>
          <a:solidFill>
            <a:srgbClr val="46C3BD"/>
          </a:solidFill>
        </p:spPr>
      </p:sp>
      <p:sp>
        <p:nvSpPr>
          <p:cNvPr id="30" name="TextBox 30"/>
          <p:cNvSpPr txBox="1"/>
          <p:nvPr/>
        </p:nvSpPr>
        <p:spPr>
          <a:xfrm>
            <a:off x="9148208" y="6605550"/>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5</a:t>
            </a:r>
          </a:p>
        </p:txBody>
      </p:sp>
      <p:sp>
        <p:nvSpPr>
          <p:cNvPr id="31" name="TextBox 31"/>
          <p:cNvSpPr txBox="1"/>
          <p:nvPr/>
        </p:nvSpPr>
        <p:spPr>
          <a:xfrm>
            <a:off x="9530840" y="6792735"/>
            <a:ext cx="3653190" cy="1108710"/>
          </a:xfrm>
          <a:prstGeom prst="rect">
            <a:avLst/>
          </a:prstGeom>
        </p:spPr>
        <p:txBody>
          <a:bodyPr lIns="0" tIns="0" rIns="0" bIns="0" rtlCol="0" anchor="t">
            <a:spAutoFit/>
          </a:bodyPr>
          <a:lstStyle/>
          <a:p>
            <a:pPr lvl="0" algn="ctr">
              <a:lnSpc>
                <a:spcPts val="2940"/>
              </a:lnSpc>
              <a:spcBef>
                <a:spcPct val="0"/>
              </a:spcBef>
            </a:pPr>
            <a:r>
              <a:rPr lang="ar-SA" sz="2100" dirty="0">
                <a:solidFill>
                  <a:srgbClr val="000000"/>
                </a:solidFill>
                <a:latin typeface="DM Sans"/>
              </a:rPr>
              <a:t>يتضمن تدابير الصحة العامة، على سبيل المثال إضافة الفلورايد إلى الماء
</a:t>
            </a:r>
            <a:endParaRPr lang="en-US" sz="2100" dirty="0">
              <a:solidFill>
                <a:srgbClr val="000000"/>
              </a:solidFill>
              <a:latin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984518"/>
          </a:xfrm>
          <a:prstGeom prst="rect">
            <a:avLst/>
          </a:prstGeom>
        </p:spPr>
        <p:txBody>
          <a:bodyPr lIns="0" tIns="0" rIns="0" bIns="0" rtlCol="0" anchor="t">
            <a:spAutoFit/>
          </a:bodyPr>
          <a:lstStyle/>
          <a:p>
            <a:pPr lvl="0">
              <a:lnSpc>
                <a:spcPts val="7700"/>
              </a:lnSpc>
            </a:pPr>
            <a:r>
              <a:rPr lang="ar-SA" sz="7000" dirty="0">
                <a:solidFill>
                  <a:srgbClr val="000000"/>
                </a:solidFill>
                <a:latin typeface="DM Sans Bold"/>
              </a:rPr>
              <a:t>تذكير
</a:t>
            </a:r>
            <a:endParaRPr lang="en-US" sz="7000" dirty="0">
              <a:solidFill>
                <a:srgbClr val="000000"/>
              </a:solidFill>
              <a:latin typeface="DM Sans Bold"/>
            </a:endParaRPr>
          </a:p>
        </p:txBody>
      </p:sp>
      <p:sp>
        <p:nvSpPr>
          <p:cNvPr id="5" name="TextBox 5"/>
          <p:cNvSpPr txBox="1"/>
          <p:nvPr/>
        </p:nvSpPr>
        <p:spPr>
          <a:xfrm>
            <a:off x="1524000" y="2924832"/>
            <a:ext cx="14395461" cy="6860853"/>
          </a:xfrm>
          <a:prstGeom prst="rect">
            <a:avLst/>
          </a:prstGeom>
        </p:spPr>
        <p:txBody>
          <a:bodyPr lIns="0" tIns="0" rIns="0" bIns="0" rtlCol="0" anchor="t">
            <a:spAutoFit/>
          </a:bodyPr>
          <a:lstStyle/>
          <a:p>
            <a:pPr marL="755650" lvl="1" indent="-377825">
              <a:lnSpc>
                <a:spcPts val="6020"/>
              </a:lnSpc>
              <a:buFont typeface="Arial"/>
              <a:buChar char="•"/>
            </a:pPr>
            <a:r>
              <a:rPr lang="ar-SA" sz="3500" spc="35" dirty="0">
                <a:solidFill>
                  <a:srgbClr val="000000"/>
                </a:solidFill>
                <a:latin typeface="DM Sans"/>
              </a:rPr>
              <a:t>تعهدت كل دولة في العالم بتحقيق التغطية الصحية الشاملة بحلول عام 2030
التغطية الصحية الشاملة تبدو مختلفة في مختلف البلدان
التغطية الصحية الشاملة لا تعني التغطية المجانية لجميع التدخلات الصحية الممكنة، بغض النظر عن التكلفة
التغطية الصحية الشاملة هي أكثر من مجرد تأمين صحي
هناك العديد من الجوانب المختلفة للتغطية الصحية الشاملة (الخدمات والتمويل والحوكمة والمساءلة)
يرتبط هدف القضاء على الإيدز وهدف التغطية الصحية الشاملة ارتباطا وثيقا
</a:t>
            </a:r>
            <a:endParaRPr lang="en-US" sz="3500" spc="35" dirty="0">
              <a:solidFill>
                <a:srgbClr val="000000"/>
              </a:solidFill>
              <a:latin typeface="DM Sans"/>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8365" y="1509097"/>
            <a:ext cx="13451270" cy="1984518"/>
          </a:xfrm>
          <a:prstGeom prst="rect">
            <a:avLst/>
          </a:prstGeom>
        </p:spPr>
        <p:txBody>
          <a:bodyPr lIns="0" tIns="0" rIns="0" bIns="0" rtlCol="0" anchor="t">
            <a:spAutoFit/>
          </a:bodyPr>
          <a:lstStyle/>
          <a:p>
            <a:pPr lvl="0">
              <a:lnSpc>
                <a:spcPts val="7700"/>
              </a:lnSpc>
            </a:pPr>
            <a:r>
              <a:rPr lang="ar-SA" sz="7000" dirty="0">
                <a:solidFill>
                  <a:srgbClr val="000000"/>
                </a:solidFill>
                <a:latin typeface="DM Sans Bold"/>
              </a:rPr>
              <a:t>دور المجتمع المدني في التغطية الصحية الشاملة
</a:t>
            </a:r>
            <a:endParaRPr lang="en-US" sz="7000" dirty="0">
              <a:solidFill>
                <a:srgbClr val="000000"/>
              </a:solidFill>
              <a:latin typeface="DM Sans Bold"/>
            </a:endParaRPr>
          </a:p>
        </p:txBody>
      </p:sp>
      <p:grpSp>
        <p:nvGrpSpPr>
          <p:cNvPr id="3" name="Group 3"/>
          <p:cNvGrpSpPr/>
          <p:nvPr/>
        </p:nvGrpSpPr>
        <p:grpSpPr>
          <a:xfrm>
            <a:off x="1795820" y="3148342"/>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7" name="Group 7"/>
          <p:cNvGrpSpPr/>
          <p:nvPr/>
        </p:nvGrpSpPr>
        <p:grpSpPr>
          <a:xfrm>
            <a:off x="3044794" y="3148342"/>
            <a:ext cx="5414918" cy="2466741"/>
            <a:chOff x="0" y="0"/>
            <a:chExt cx="33565028" cy="15290394"/>
          </a:xfrm>
        </p:grpSpPr>
        <p:sp>
          <p:nvSpPr>
            <p:cNvPr id="8" name="Freeform 8"/>
            <p:cNvSpPr/>
            <p:nvPr/>
          </p:nvSpPr>
          <p:spPr>
            <a:xfrm>
              <a:off x="0" y="0"/>
              <a:ext cx="33565027" cy="15290394"/>
            </a:xfrm>
            <a:custGeom>
              <a:avLst/>
              <a:gdLst/>
              <a:ahLst/>
              <a:cxnLst/>
              <a:rect l="l" t="t" r="r" b="b"/>
              <a:pathLst>
                <a:path w="33565027" h="15290394">
                  <a:moveTo>
                    <a:pt x="0" y="0"/>
                  </a:moveTo>
                  <a:lnTo>
                    <a:pt x="0" y="15290394"/>
                  </a:lnTo>
                  <a:lnTo>
                    <a:pt x="33565027" y="15290394"/>
                  </a:lnTo>
                  <a:lnTo>
                    <a:pt x="33565027" y="0"/>
                  </a:lnTo>
                  <a:lnTo>
                    <a:pt x="0" y="0"/>
                  </a:lnTo>
                  <a:close/>
                  <a:moveTo>
                    <a:pt x="33504067" y="15229433"/>
                  </a:moveTo>
                  <a:lnTo>
                    <a:pt x="59690" y="15229433"/>
                  </a:lnTo>
                  <a:lnTo>
                    <a:pt x="59690" y="59690"/>
                  </a:lnTo>
                  <a:lnTo>
                    <a:pt x="33504067" y="59690"/>
                  </a:lnTo>
                  <a:lnTo>
                    <a:pt x="33504067" y="15229433"/>
                  </a:lnTo>
                  <a:close/>
                </a:path>
              </a:pathLst>
            </a:custGeom>
            <a:solidFill>
              <a:srgbClr val="000000"/>
            </a:solidFill>
          </p:spPr>
        </p:sp>
      </p:grpSp>
      <p:sp>
        <p:nvSpPr>
          <p:cNvPr id="9" name="TextBox 9"/>
          <p:cNvSpPr txBox="1"/>
          <p:nvPr/>
        </p:nvSpPr>
        <p:spPr>
          <a:xfrm>
            <a:off x="3208025" y="3245876"/>
            <a:ext cx="5130918" cy="1774781"/>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التزمت جميع البلدان بإشراك المجتمع المدني في وضع السياسات الصحية وتنفيذها وتقييمها (الفقرة 54 من إعلان 2019)
</a:t>
            </a:r>
            <a:endParaRPr lang="en-US" sz="2500" spc="25" dirty="0">
              <a:solidFill>
                <a:srgbClr val="000000"/>
              </a:solidFill>
              <a:latin typeface="DM Sans"/>
            </a:endParaRPr>
          </a:p>
        </p:txBody>
      </p:sp>
      <p:grpSp>
        <p:nvGrpSpPr>
          <p:cNvPr id="10" name="Group 10"/>
          <p:cNvGrpSpPr/>
          <p:nvPr/>
        </p:nvGrpSpPr>
        <p:grpSpPr>
          <a:xfrm>
            <a:off x="9428586" y="314834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4" name="Group 14"/>
          <p:cNvGrpSpPr/>
          <p:nvPr/>
        </p:nvGrpSpPr>
        <p:grpSpPr>
          <a:xfrm>
            <a:off x="10591296" y="3148342"/>
            <a:ext cx="5414918" cy="3346664"/>
            <a:chOff x="0" y="0"/>
            <a:chExt cx="33565028" cy="20744703"/>
          </a:xfrm>
        </p:grpSpPr>
        <p:sp>
          <p:nvSpPr>
            <p:cNvPr id="15" name="Freeform 15"/>
            <p:cNvSpPr/>
            <p:nvPr/>
          </p:nvSpPr>
          <p:spPr>
            <a:xfrm>
              <a:off x="0" y="0"/>
              <a:ext cx="33565027" cy="20744703"/>
            </a:xfrm>
            <a:custGeom>
              <a:avLst/>
              <a:gdLst/>
              <a:ahLst/>
              <a:cxnLst/>
              <a:rect l="l" t="t" r="r" b="b"/>
              <a:pathLst>
                <a:path w="33565027" h="20744703">
                  <a:moveTo>
                    <a:pt x="0" y="0"/>
                  </a:moveTo>
                  <a:lnTo>
                    <a:pt x="0" y="20744703"/>
                  </a:lnTo>
                  <a:lnTo>
                    <a:pt x="33565027" y="20744703"/>
                  </a:lnTo>
                  <a:lnTo>
                    <a:pt x="33565027" y="0"/>
                  </a:lnTo>
                  <a:lnTo>
                    <a:pt x="0" y="0"/>
                  </a:lnTo>
                  <a:close/>
                  <a:moveTo>
                    <a:pt x="33504067" y="20683744"/>
                  </a:moveTo>
                  <a:lnTo>
                    <a:pt x="59690" y="20683744"/>
                  </a:lnTo>
                  <a:lnTo>
                    <a:pt x="59690" y="59690"/>
                  </a:lnTo>
                  <a:lnTo>
                    <a:pt x="33504067" y="59690"/>
                  </a:lnTo>
                  <a:lnTo>
                    <a:pt x="33504067" y="20683744"/>
                  </a:lnTo>
                  <a:close/>
                </a:path>
              </a:pathLst>
            </a:custGeom>
            <a:solidFill>
              <a:srgbClr val="000000"/>
            </a:solidFill>
          </p:spPr>
        </p:sp>
      </p:grpSp>
      <p:sp>
        <p:nvSpPr>
          <p:cNvPr id="16" name="TextBox 16"/>
          <p:cNvSpPr txBox="1"/>
          <p:nvPr/>
        </p:nvSpPr>
        <p:spPr>
          <a:xfrm>
            <a:off x="10754527" y="3241663"/>
            <a:ext cx="5130918" cy="2672463"/>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وتوصي منظمة الصحة العالمية بإجراء مشاورات وطنية بين المواطنين والسكان في بداية دورة تخطيط السياسات الصحية، بحيث يمكن أن تسهم النتائج في وضع أي سياسة أو استراتيجية صحية وطنية جديدة.
</a:t>
            </a:r>
            <a:endParaRPr lang="en-US" sz="2500" spc="25" dirty="0">
              <a:solidFill>
                <a:srgbClr val="000000"/>
              </a:solidFill>
              <a:latin typeface="DM Sans"/>
            </a:endParaRPr>
          </a:p>
        </p:txBody>
      </p:sp>
      <p:grpSp>
        <p:nvGrpSpPr>
          <p:cNvPr id="17" name="Group 17"/>
          <p:cNvGrpSpPr/>
          <p:nvPr/>
        </p:nvGrpSpPr>
        <p:grpSpPr>
          <a:xfrm>
            <a:off x="9428586" y="724234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21" name="Group 21"/>
          <p:cNvGrpSpPr/>
          <p:nvPr/>
        </p:nvGrpSpPr>
        <p:grpSpPr>
          <a:xfrm>
            <a:off x="10620543" y="7242345"/>
            <a:ext cx="5414918" cy="1585241"/>
            <a:chOff x="0" y="0"/>
            <a:chExt cx="33565028" cy="9826310"/>
          </a:xfrm>
        </p:grpSpPr>
        <p:sp>
          <p:nvSpPr>
            <p:cNvPr id="22" name="Freeform 22"/>
            <p:cNvSpPr/>
            <p:nvPr/>
          </p:nvSpPr>
          <p:spPr>
            <a:xfrm>
              <a:off x="0" y="0"/>
              <a:ext cx="33565027" cy="9826310"/>
            </a:xfrm>
            <a:custGeom>
              <a:avLst/>
              <a:gdLst/>
              <a:ahLst/>
              <a:cxnLst/>
              <a:rect l="l" t="t" r="r" b="b"/>
              <a:pathLst>
                <a:path w="33565027" h="9826310">
                  <a:moveTo>
                    <a:pt x="0" y="0"/>
                  </a:moveTo>
                  <a:lnTo>
                    <a:pt x="0" y="9826310"/>
                  </a:lnTo>
                  <a:lnTo>
                    <a:pt x="33565027" y="9826310"/>
                  </a:lnTo>
                  <a:lnTo>
                    <a:pt x="33565027" y="0"/>
                  </a:lnTo>
                  <a:lnTo>
                    <a:pt x="0" y="0"/>
                  </a:lnTo>
                  <a:close/>
                  <a:moveTo>
                    <a:pt x="33504067" y="9765350"/>
                  </a:moveTo>
                  <a:lnTo>
                    <a:pt x="59690" y="9765350"/>
                  </a:lnTo>
                  <a:lnTo>
                    <a:pt x="59690" y="59690"/>
                  </a:lnTo>
                  <a:lnTo>
                    <a:pt x="33504067" y="59690"/>
                  </a:lnTo>
                  <a:lnTo>
                    <a:pt x="33504067" y="9765350"/>
                  </a:lnTo>
                  <a:close/>
                </a:path>
              </a:pathLst>
            </a:custGeom>
            <a:solidFill>
              <a:srgbClr val="000000"/>
            </a:solidFill>
          </p:spPr>
        </p:sp>
      </p:grpSp>
      <p:sp>
        <p:nvSpPr>
          <p:cNvPr id="23" name="TextBox 23"/>
          <p:cNvSpPr txBox="1"/>
          <p:nvPr/>
        </p:nvSpPr>
        <p:spPr>
          <a:xfrm>
            <a:off x="10844777" y="7361537"/>
            <a:ext cx="5006740" cy="1774781"/>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ينبغي أن يكون للمجتمع المدني مقعد على طاولة صنع القرار (كما هو الحال مع آليات التنسيق القطرية)
</a:t>
            </a:r>
            <a:endParaRPr lang="en-US" sz="2500" spc="25" dirty="0">
              <a:solidFill>
                <a:srgbClr val="000000"/>
              </a:solidFill>
              <a:latin typeface="DM Sans"/>
            </a:endParaRPr>
          </a:p>
        </p:txBody>
      </p:sp>
      <p:grpSp>
        <p:nvGrpSpPr>
          <p:cNvPr id="24" name="Group 24"/>
          <p:cNvGrpSpPr/>
          <p:nvPr/>
        </p:nvGrpSpPr>
        <p:grpSpPr>
          <a:xfrm>
            <a:off x="1814870" y="6344536"/>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8" name="Group 28"/>
          <p:cNvGrpSpPr/>
          <p:nvPr/>
        </p:nvGrpSpPr>
        <p:grpSpPr>
          <a:xfrm>
            <a:off x="3044794" y="6344536"/>
            <a:ext cx="5414918" cy="2913764"/>
            <a:chOff x="0" y="0"/>
            <a:chExt cx="33565028" cy="18061319"/>
          </a:xfrm>
        </p:grpSpPr>
        <p:sp>
          <p:nvSpPr>
            <p:cNvPr id="29" name="Freeform 29"/>
            <p:cNvSpPr/>
            <p:nvPr/>
          </p:nvSpPr>
          <p:spPr>
            <a:xfrm>
              <a:off x="0" y="0"/>
              <a:ext cx="33565027" cy="18061319"/>
            </a:xfrm>
            <a:custGeom>
              <a:avLst/>
              <a:gdLst/>
              <a:ahLst/>
              <a:cxnLst/>
              <a:rect l="l" t="t" r="r" b="b"/>
              <a:pathLst>
                <a:path w="33565027" h="18061319">
                  <a:moveTo>
                    <a:pt x="0" y="0"/>
                  </a:moveTo>
                  <a:lnTo>
                    <a:pt x="0" y="18061319"/>
                  </a:lnTo>
                  <a:lnTo>
                    <a:pt x="33565027" y="18061319"/>
                  </a:lnTo>
                  <a:lnTo>
                    <a:pt x="33565027" y="0"/>
                  </a:lnTo>
                  <a:lnTo>
                    <a:pt x="0" y="0"/>
                  </a:lnTo>
                  <a:close/>
                  <a:moveTo>
                    <a:pt x="33504067" y="18000359"/>
                  </a:moveTo>
                  <a:lnTo>
                    <a:pt x="59690" y="18000359"/>
                  </a:lnTo>
                  <a:lnTo>
                    <a:pt x="59690" y="59690"/>
                  </a:lnTo>
                  <a:lnTo>
                    <a:pt x="33504067" y="59690"/>
                  </a:lnTo>
                  <a:lnTo>
                    <a:pt x="33504067" y="18000359"/>
                  </a:lnTo>
                  <a:close/>
                </a:path>
              </a:pathLst>
            </a:custGeom>
            <a:solidFill>
              <a:srgbClr val="000000"/>
            </a:solidFill>
          </p:spPr>
        </p:sp>
      </p:grpSp>
      <p:sp>
        <p:nvSpPr>
          <p:cNvPr id="30" name="TextBox 30"/>
          <p:cNvSpPr txBox="1"/>
          <p:nvPr/>
        </p:nvSpPr>
        <p:spPr>
          <a:xfrm>
            <a:off x="3269028" y="6442070"/>
            <a:ext cx="5006740" cy="2223622"/>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غالبا ما تجري الحكومات تحليلا لحالة القطاع الصحي عند بدء سياسة أو استراتيجية صحية جديدة. وتوصي منظمة الصحة العالمية بأن تكون هذه العملية تشاركية وشاملة.
</a:t>
            </a:r>
            <a:endParaRPr lang="en-US" sz="2500" spc="25" dirty="0">
              <a:solidFill>
                <a:srgbClr val="000000"/>
              </a:solidFill>
              <a:latin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238544" y="1565123"/>
            <a:ext cx="15868082" cy="1160126"/>
          </a:xfrm>
          <a:prstGeom prst="rect">
            <a:avLst/>
          </a:prstGeom>
        </p:spPr>
        <p:txBody>
          <a:bodyPr lIns="0" tIns="0" rIns="0" bIns="0" rtlCol="0" anchor="t">
            <a:spAutoFit/>
          </a:bodyPr>
          <a:lstStyle/>
          <a:p>
            <a:pPr lvl="0" algn="ctr">
              <a:lnSpc>
                <a:spcPts val="4510"/>
              </a:lnSpc>
              <a:defRPr/>
            </a:pPr>
            <a:r>
              <a:rPr lang="ar-SA" sz="4100" dirty="0">
                <a:solidFill>
                  <a:srgbClr val="000000"/>
                </a:solidFill>
                <a:latin typeface="DM Sans Bold"/>
              </a:rPr>
              <a:t>آلية إشراك المجتمع المدني في التغطية الصحية الشاملة 2030
</a:t>
            </a:r>
            <a:endParaRPr kumimoji="0" lang="en-US" sz="4100" b="0" i="0" u="none" strike="noStrike" kern="1200" cap="none" spc="0" normalizeH="0" baseline="0" noProof="0" dirty="0">
              <a:ln>
                <a:noFill/>
              </a:ln>
              <a:solidFill>
                <a:srgbClr val="000000"/>
              </a:solidFill>
              <a:effectLst/>
              <a:uLnTx/>
              <a:uFillTx/>
              <a:latin typeface="DM Sans Bold"/>
              <a:ea typeface="+mn-ea"/>
              <a:cs typeface="+mn-cs"/>
            </a:endParaRPr>
          </a:p>
        </p:txBody>
      </p:sp>
      <p:sp>
        <p:nvSpPr>
          <p:cNvPr id="6" name="Freeform 6"/>
          <p:cNvSpPr/>
          <p:nvPr/>
        </p:nvSpPr>
        <p:spPr>
          <a:xfrm>
            <a:off x="1047261" y="2672689"/>
            <a:ext cx="16230600" cy="6966611"/>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txBody>
          <a:bodyPr/>
          <a:lstStyle/>
          <a:p>
            <a:endParaRPr lang="en-GB" dirty="0"/>
          </a:p>
        </p:txBody>
      </p:sp>
      <p:sp>
        <p:nvSpPr>
          <p:cNvPr id="7" name="TextBox 7"/>
          <p:cNvSpPr txBox="1"/>
          <p:nvPr/>
        </p:nvSpPr>
        <p:spPr>
          <a:xfrm>
            <a:off x="4788568" y="3629836"/>
            <a:ext cx="12079706" cy="1357488"/>
          </a:xfrm>
          <a:prstGeom prst="rect">
            <a:avLst/>
          </a:prstGeom>
        </p:spPr>
        <p:txBody>
          <a:bodyPr wrap="square" lIns="0" tIns="0" rIns="0" bIns="0" rtlCol="0" anchor="t">
            <a:spAutoFit/>
          </a:bodyPr>
          <a:lstStyle/>
          <a:p>
            <a:pPr lvl="0" algn="r">
              <a:lnSpc>
                <a:spcPts val="3599"/>
              </a:lnSpc>
              <a:defRPr/>
            </a:pPr>
            <a:r>
              <a:rPr lang="ar-SA" sz="2399" spc="23" dirty="0">
                <a:solidFill>
                  <a:srgbClr val="000000"/>
                </a:solidFill>
                <a:latin typeface="DM Sans"/>
              </a:rPr>
              <a:t>هو قسم المجتمع المدني في التغطية الصحية الشاملة 2030 التي تعمل على ضمان أن تكون سياسات التغطية الصحية الشاملة شاملة ومنصفة ، وأن يتم إيلاء اهتمام منهجي للسكان الأكثر تهميشا وضعفا حتى لا يتم استثناء أي انسان
</a:t>
            </a:r>
            <a:endParaRPr kumimoji="0" lang="en-US" sz="2399" b="1" i="0" u="none" strike="noStrike" kern="1200" cap="none" spc="23" normalizeH="0" baseline="0" noProof="0" dirty="0">
              <a:ln>
                <a:noFill/>
              </a:ln>
              <a:solidFill>
                <a:srgbClr val="000000"/>
              </a:solidFill>
              <a:effectLst/>
              <a:uLnTx/>
              <a:uFillTx/>
              <a:latin typeface="DM Sans"/>
              <a:ea typeface="+mn-ea"/>
              <a:cs typeface="+mn-cs"/>
            </a:endParaRPr>
          </a:p>
        </p:txBody>
      </p:sp>
      <p:grpSp>
        <p:nvGrpSpPr>
          <p:cNvPr id="8" name="Group 8"/>
          <p:cNvGrpSpPr/>
          <p:nvPr/>
        </p:nvGrpSpPr>
        <p:grpSpPr>
          <a:xfrm>
            <a:off x="2605002" y="3696511"/>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dirty="0">
                  <a:ln>
                    <a:noFill/>
                  </a:ln>
                  <a:solidFill>
                    <a:srgbClr val="000000"/>
                  </a:solidFill>
                  <a:effectLst/>
                  <a:uLnTx/>
                  <a:uFillTx/>
                  <a:latin typeface="DM Sans Bold"/>
                  <a:ea typeface="+mn-ea"/>
                  <a:cs typeface="+mn-cs"/>
                </a:rPr>
                <a:t>1</a:t>
              </a:r>
            </a:p>
          </p:txBody>
        </p:sp>
      </p:grpSp>
      <p:sp>
        <p:nvSpPr>
          <p:cNvPr id="12" name="TextBox 12"/>
          <p:cNvSpPr txBox="1"/>
          <p:nvPr/>
        </p:nvSpPr>
        <p:spPr>
          <a:xfrm>
            <a:off x="3783548" y="5426686"/>
            <a:ext cx="13084726" cy="3665812"/>
          </a:xfrm>
          <a:prstGeom prst="rect">
            <a:avLst/>
          </a:prstGeom>
        </p:spPr>
        <p:txBody>
          <a:bodyPr wrap="square" lIns="0" tIns="0" rIns="0" bIns="0" rtlCol="0" anchor="t">
            <a:spAutoFit/>
          </a:bodyPr>
          <a:lstStyle/>
          <a:p>
            <a:pPr lvl="0" algn="r">
              <a:lnSpc>
                <a:spcPts val="3599"/>
              </a:lnSpc>
              <a:defRPr/>
            </a:pPr>
            <a:r>
              <a:rPr lang="ar-SA" sz="2399" spc="23" dirty="0">
                <a:solidFill>
                  <a:srgbClr val="000000"/>
                </a:solidFill>
                <a:latin typeface="DM Sans"/>
              </a:rPr>
              <a:t>يهدف:</a:t>
            </a:r>
          </a:p>
          <a:p>
            <a:pPr lvl="0" algn="r">
              <a:lnSpc>
                <a:spcPts val="3599"/>
              </a:lnSpc>
              <a:defRPr/>
            </a:pPr>
            <a:r>
              <a:rPr lang="ar-SA" sz="2399" spc="23" dirty="0">
                <a:solidFill>
                  <a:srgbClr val="000000"/>
                </a:solidFill>
                <a:latin typeface="DM Sans"/>
              </a:rPr>
              <a:t>
حركة  شاملة وواسعة النطاق بشأن التغطية الصحية الشاملة/الصحة والسلامة والبيئة
سياسة التغطية الصحية الشاملة وتنفيذها لتلبية احتياجات الفئات الضعيفة والمهمشة
آليات مساءلة أقوى يقودها المواطنون/المجتمع المحلي
 تنسيق  أنشطة المجتمع المدني في مجال الصحة
</a:t>
            </a:r>
            <a:r>
              <a:rPr lang="en-US" sz="2399" spc="23" dirty="0">
                <a:solidFill>
                  <a:srgbClr val="000000"/>
                </a:solidFill>
                <a:latin typeface="DM Sans"/>
              </a:rPr>
              <a:t>https://</a:t>
            </a:r>
            <a:r>
              <a:rPr lang="en-US" sz="2399" spc="23" dirty="0" err="1">
                <a:solidFill>
                  <a:srgbClr val="000000"/>
                </a:solidFill>
                <a:latin typeface="DM Sans"/>
              </a:rPr>
              <a:t>csemonline.net</a:t>
            </a:r>
            <a:r>
              <a:rPr lang="en-US" sz="2399" spc="23" dirty="0">
                <a:solidFill>
                  <a:srgbClr val="000000"/>
                </a:solidFill>
                <a:latin typeface="DM Sans"/>
              </a:rPr>
              <a:t>/about-us/ 
</a:t>
            </a:r>
            <a:endParaRPr kumimoji="0" lang="en-US" sz="2399" b="0" i="0" u="none" strike="noStrike" kern="1200" cap="none" spc="23" normalizeH="0" baseline="0" noProof="0" dirty="0">
              <a:ln>
                <a:noFill/>
              </a:ln>
              <a:solidFill>
                <a:srgbClr val="000000"/>
              </a:solidFill>
              <a:effectLst/>
              <a:uLnTx/>
              <a:uFillTx/>
              <a:latin typeface="DM Sans"/>
              <a:ea typeface="+mn-ea"/>
              <a:cs typeface="+mn-cs"/>
            </a:endParaRPr>
          </a:p>
        </p:txBody>
      </p:sp>
      <p:grpSp>
        <p:nvGrpSpPr>
          <p:cNvPr id="13" name="Group 13"/>
          <p:cNvGrpSpPr/>
          <p:nvPr/>
        </p:nvGrpSpPr>
        <p:grpSpPr>
          <a:xfrm>
            <a:off x="2605002" y="5493361"/>
            <a:ext cx="897809" cy="897809"/>
            <a:chOff x="0" y="0"/>
            <a:chExt cx="1197078" cy="1197078"/>
          </a:xfrm>
        </p:grpSpPr>
        <p:grpSp>
          <p:nvGrpSpPr>
            <p:cNvPr id="14" name="Group 14"/>
            <p:cNvGrpSpPr/>
            <p:nvPr/>
          </p:nvGrpSpPr>
          <p:grpSpPr>
            <a:xfrm>
              <a:off x="0" y="0"/>
              <a:ext cx="1197078" cy="1197078"/>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6" name="TextBox 16"/>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2</a:t>
              </a:r>
            </a:p>
          </p:txBody>
        </p:sp>
      </p:grpSp>
      <p:sp>
        <p:nvSpPr>
          <p:cNvPr id="5" name="TextBox 4">
            <a:extLst>
              <a:ext uri="{FF2B5EF4-FFF2-40B4-BE49-F238E27FC236}">
                <a16:creationId xmlns:a16="http://schemas.microsoft.com/office/drawing/2014/main" id="{F749017A-1B2B-BD4A-A39A-5713708EBA26}"/>
              </a:ext>
            </a:extLst>
          </p:cNvPr>
          <p:cNvSpPr txBox="1"/>
          <p:nvPr/>
        </p:nvSpPr>
        <p:spPr>
          <a:xfrm>
            <a:off x="3500808" y="3823392"/>
            <a:ext cx="1287760" cy="584775"/>
          </a:xfrm>
          <a:prstGeom prst="rect">
            <a:avLst/>
          </a:prstGeom>
          <a:noFill/>
        </p:spPr>
        <p:txBody>
          <a:bodyPr wrap="square" rtlCol="0">
            <a:spAutoFit/>
          </a:bodyPr>
          <a:lstStyle/>
          <a:p>
            <a:r>
              <a:rPr lang="en-TR" sz="3200" dirty="0"/>
              <a:t>CSEM</a:t>
            </a:r>
          </a:p>
        </p:txBody>
      </p:sp>
    </p:spTree>
    <p:extLst>
      <p:ext uri="{BB962C8B-B14F-4D97-AF65-F5344CB8AC3E}">
        <p14:creationId xmlns:p14="http://schemas.microsoft.com/office/powerpoint/2010/main" val="900027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4"/>
            <a:ext cx="11920161" cy="2304977"/>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00C2FF"/>
            </a:solidFill>
          </p:spPr>
        </p:sp>
      </p:grpSp>
      <p:sp>
        <p:nvSpPr>
          <p:cNvPr id="6" name="TextBox 6"/>
          <p:cNvSpPr txBox="1"/>
          <p:nvPr/>
        </p:nvSpPr>
        <p:spPr>
          <a:xfrm>
            <a:off x="3468763" y="4565938"/>
            <a:ext cx="11388574" cy="2971904"/>
          </a:xfrm>
          <a:prstGeom prst="rect">
            <a:avLst/>
          </a:prstGeom>
        </p:spPr>
        <p:txBody>
          <a:bodyPr lIns="0" tIns="0" rIns="0" bIns="0" rtlCol="0" anchor="t">
            <a:spAutoFit/>
          </a:bodyPr>
          <a:lstStyle/>
          <a:p>
            <a:pPr lvl="0" algn="ctr">
              <a:lnSpc>
                <a:spcPts val="7699"/>
              </a:lnSpc>
            </a:pPr>
            <a:r>
              <a:rPr lang="ar-SA" sz="6999" dirty="0">
                <a:solidFill>
                  <a:srgbClr val="000000"/>
                </a:solidFill>
                <a:latin typeface="DM Sans Bold"/>
              </a:rPr>
              <a:t>الموارد الرئيسية بشأن التغطية الصحية الشاملة
</a:t>
            </a:r>
            <a:endParaRPr lang="en-US" sz="6999" dirty="0">
              <a:solidFill>
                <a:srgbClr val="000000"/>
              </a:solidFill>
              <a:latin typeface="DM Sans 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 name="Group 33">
            <a:extLst>
              <a:ext uri="{FF2B5EF4-FFF2-40B4-BE49-F238E27FC236}">
                <a16:creationId xmlns:a16="http://schemas.microsoft.com/office/drawing/2014/main" id="{5D35CB64-EB0C-1346-8ECD-A009307CBFEB}"/>
              </a:ext>
            </a:extLst>
          </p:cNvPr>
          <p:cNvGrpSpPr/>
          <p:nvPr/>
        </p:nvGrpSpPr>
        <p:grpSpPr>
          <a:xfrm flipV="1">
            <a:off x="4267200" y="1994237"/>
            <a:ext cx="9247294" cy="1393339"/>
            <a:chOff x="0" y="0"/>
            <a:chExt cx="49001492" cy="660400"/>
          </a:xfrm>
        </p:grpSpPr>
        <p:sp>
          <p:nvSpPr>
            <p:cNvPr id="10" name="Freeform 34">
              <a:extLst>
                <a:ext uri="{FF2B5EF4-FFF2-40B4-BE49-F238E27FC236}">
                  <a16:creationId xmlns:a16="http://schemas.microsoft.com/office/drawing/2014/main" id="{3375F090-9231-3341-8206-4EC21680562A}"/>
                </a:ext>
              </a:extLst>
            </p:cNvPr>
            <p:cNvSpPr/>
            <p:nvPr/>
          </p:nvSpPr>
          <p:spPr>
            <a:xfrm>
              <a:off x="0" y="0"/>
              <a:ext cx="49001493" cy="660400"/>
            </a:xfrm>
            <a:custGeom>
              <a:avLst/>
              <a:gdLst/>
              <a:ahLst/>
              <a:cxnLst/>
              <a:rect l="l" t="t" r="r" b="b"/>
              <a:pathLst>
                <a:path w="49001493" h="660400">
                  <a:moveTo>
                    <a:pt x="48877032" y="660400"/>
                  </a:moveTo>
                  <a:lnTo>
                    <a:pt x="124460" y="660400"/>
                  </a:lnTo>
                  <a:cubicBezTo>
                    <a:pt x="55880" y="660400"/>
                    <a:pt x="0" y="604520"/>
                    <a:pt x="0" y="535940"/>
                  </a:cubicBezTo>
                  <a:lnTo>
                    <a:pt x="0" y="124460"/>
                  </a:lnTo>
                  <a:cubicBezTo>
                    <a:pt x="0" y="55880"/>
                    <a:pt x="55880" y="0"/>
                    <a:pt x="124460" y="0"/>
                  </a:cubicBezTo>
                  <a:lnTo>
                    <a:pt x="48877032" y="0"/>
                  </a:lnTo>
                  <a:cubicBezTo>
                    <a:pt x="48945614" y="0"/>
                    <a:pt x="49001493" y="55880"/>
                    <a:pt x="49001493" y="124460"/>
                  </a:cubicBezTo>
                  <a:lnTo>
                    <a:pt x="49001493" y="535940"/>
                  </a:lnTo>
                  <a:cubicBezTo>
                    <a:pt x="49001493" y="604520"/>
                    <a:pt x="48945614" y="660400"/>
                    <a:pt x="48877032" y="660400"/>
                  </a:cubicBezTo>
                  <a:close/>
                </a:path>
              </a:pathLst>
            </a:custGeom>
            <a:solidFill>
              <a:srgbClr val="FF6B57"/>
            </a:solidFill>
          </p:spPr>
        </p:sp>
      </p:grpSp>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5702932" y="2249417"/>
            <a:ext cx="6729734" cy="1932196"/>
          </a:xfrm>
          <a:prstGeom prst="rect">
            <a:avLst/>
          </a:prstGeom>
        </p:spPr>
        <p:txBody>
          <a:bodyPr lIns="0" tIns="0" rIns="0" bIns="0" rtlCol="0" anchor="t">
            <a:spAutoFit/>
          </a:bodyPr>
          <a:lstStyle/>
          <a:p>
            <a:pPr lvl="0" algn="ctr">
              <a:lnSpc>
                <a:spcPts val="7476"/>
              </a:lnSpc>
            </a:pPr>
            <a:r>
              <a:rPr lang="ar-SA" sz="6796" dirty="0">
                <a:solidFill>
                  <a:srgbClr val="000000"/>
                </a:solidFill>
                <a:latin typeface="DM Sans Bold"/>
              </a:rPr>
              <a:t>تقييم
</a:t>
            </a:r>
            <a:endParaRPr lang="en-US" sz="6796" dirty="0">
              <a:solidFill>
                <a:srgbClr val="000000"/>
              </a:solidFill>
              <a:latin typeface="DM Sans Bold"/>
            </a:endParaRPr>
          </a:p>
        </p:txBody>
      </p:sp>
      <p:pic>
        <p:nvPicPr>
          <p:cNvPr id="5" name="Graphic 4" descr="Heart outline">
            <a:extLst>
              <a:ext uri="{FF2B5EF4-FFF2-40B4-BE49-F238E27FC236}">
                <a16:creationId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3126877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0710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089571" y="1357515"/>
            <a:ext cx="12108859" cy="310350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ترحيب ومقدمات
</a:t>
            </a:r>
            <a:endParaRPr lang="en-US" sz="10999" dirty="0">
              <a:solidFill>
                <a:srgbClr val="000000"/>
              </a:solidFill>
              <a:latin typeface="DM Sans Bold"/>
            </a:endParaRP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7139" y="6262485"/>
            <a:ext cx="2813929"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9938" y="6392702"/>
            <a:ext cx="2397675" cy="1439553"/>
          </a:xfrm>
          <a:prstGeom prst="rect">
            <a:avLst/>
          </a:prstGeom>
        </p:spPr>
        <p:txBody>
          <a:bodyPr lIns="0" tIns="0" rIns="0" bIns="0" rtlCol="0" anchor="t">
            <a:spAutoFit/>
          </a:bodyPr>
          <a:lstStyle/>
          <a:p>
            <a:pPr lvl="0" algn="ctr">
              <a:lnSpc>
                <a:spcPts val="5744"/>
              </a:lnSpc>
            </a:pPr>
            <a:r>
              <a:rPr lang="ar-SA" sz="4103" spc="41" dirty="0">
                <a:solidFill>
                  <a:srgbClr val="000000"/>
                </a:solidFill>
                <a:latin typeface="DM Sans"/>
              </a:rPr>
              <a:t>دعونا نبدأ!
</a:t>
            </a:r>
            <a:endParaRPr lang="en-US" sz="4103" spc="41" dirty="0">
              <a:solidFill>
                <a:srgbClr val="000000"/>
              </a:solidFill>
              <a:latin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536488" y="4118119"/>
            <a:ext cx="6136702" cy="3702680"/>
          </a:xfrm>
          <a:prstGeom prst="rect">
            <a:avLst/>
          </a:prstGeom>
        </p:spPr>
        <p:txBody>
          <a:bodyPr lIns="0" tIns="0" rIns="0" bIns="0" rtlCol="0" anchor="t">
            <a:spAutoFit/>
          </a:bodyPr>
          <a:lstStyle/>
          <a:p>
            <a:pPr lvl="0" algn="r">
              <a:lnSpc>
                <a:spcPts val="7211"/>
              </a:lnSpc>
            </a:pPr>
            <a:r>
              <a:rPr lang="ar-SA" sz="6556" dirty="0">
                <a:solidFill>
                  <a:srgbClr val="000000"/>
                </a:solidFill>
                <a:latin typeface="DM Sans Bold"/>
              </a:rPr>
              <a:t>مقدمة في المناصرة للتغطية الصحية الشاملة
</a:t>
            </a:r>
            <a:endParaRPr lang="en-US" sz="6556" dirty="0">
              <a:solidFill>
                <a:srgbClr val="000000"/>
              </a:solidFill>
              <a:latin typeface="DM Sans Bold"/>
            </a:endParaRPr>
          </a:p>
        </p:txBody>
      </p:sp>
      <p:grpSp>
        <p:nvGrpSpPr>
          <p:cNvPr id="5" name="Group 5"/>
          <p:cNvGrpSpPr/>
          <p:nvPr/>
        </p:nvGrpSpPr>
        <p:grpSpPr>
          <a:xfrm>
            <a:off x="2001057" y="1656750"/>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3269081" y="1628175"/>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634884" y="1829592"/>
            <a:ext cx="4948492" cy="877100"/>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إعادة الغطاء - ما هي التغطية الصحية الشاملة؟
</a:t>
            </a:r>
            <a:endParaRPr lang="en-US" sz="2500" spc="25" dirty="0">
              <a:solidFill>
                <a:srgbClr val="000000"/>
              </a:solidFill>
              <a:latin typeface="DM Sans"/>
            </a:endParaRPr>
          </a:p>
        </p:txBody>
      </p:sp>
      <p:grpSp>
        <p:nvGrpSpPr>
          <p:cNvPr id="12" name="Group 12"/>
          <p:cNvGrpSpPr/>
          <p:nvPr/>
        </p:nvGrpSpPr>
        <p:grpSpPr>
          <a:xfrm>
            <a:off x="2001057" y="2885221"/>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3269081" y="2856646"/>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grpSp>
        <p:nvGrpSpPr>
          <p:cNvPr id="19" name="Group 19"/>
          <p:cNvGrpSpPr/>
          <p:nvPr/>
        </p:nvGrpSpPr>
        <p:grpSpPr>
          <a:xfrm>
            <a:off x="2001057" y="4133250"/>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3269081" y="4104675"/>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564635" y="3086637"/>
            <a:ext cx="5172779" cy="877100"/>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فيديو
</a:t>
            </a:r>
            <a:endParaRPr lang="en-US" sz="2500" spc="25" dirty="0">
              <a:solidFill>
                <a:srgbClr val="000000"/>
              </a:solidFill>
              <a:latin typeface="DM Sans"/>
            </a:endParaRPr>
          </a:p>
        </p:txBody>
      </p:sp>
      <p:grpSp>
        <p:nvGrpSpPr>
          <p:cNvPr id="26" name="Group 26"/>
          <p:cNvGrpSpPr/>
          <p:nvPr/>
        </p:nvGrpSpPr>
        <p:grpSpPr>
          <a:xfrm>
            <a:off x="2001057" y="5348286"/>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30" name="Group 30"/>
          <p:cNvGrpSpPr/>
          <p:nvPr/>
        </p:nvGrpSpPr>
        <p:grpSpPr>
          <a:xfrm>
            <a:off x="3269081" y="5319711"/>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634884" y="5521128"/>
            <a:ext cx="4948492" cy="877100"/>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التغطية الصحية الشاملة وأنت
</a:t>
            </a:r>
            <a:endParaRPr lang="en-US" sz="2500" spc="25" dirty="0">
              <a:solidFill>
                <a:srgbClr val="000000"/>
              </a:solidFill>
              <a:latin typeface="DM Sans"/>
            </a:endParaRPr>
          </a:p>
        </p:txBody>
      </p:sp>
      <p:grpSp>
        <p:nvGrpSpPr>
          <p:cNvPr id="33" name="Group 33"/>
          <p:cNvGrpSpPr/>
          <p:nvPr/>
        </p:nvGrpSpPr>
        <p:grpSpPr>
          <a:xfrm>
            <a:off x="2001057" y="6552600"/>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5</a:t>
              </a:r>
            </a:p>
          </p:txBody>
        </p:sp>
      </p:grpSp>
      <p:grpSp>
        <p:nvGrpSpPr>
          <p:cNvPr id="37" name="Group 37"/>
          <p:cNvGrpSpPr/>
          <p:nvPr/>
        </p:nvGrpSpPr>
        <p:grpSpPr>
          <a:xfrm>
            <a:off x="3269081" y="6524025"/>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634884" y="6725442"/>
            <a:ext cx="4948492" cy="877100"/>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من أين تبدأ
</a:t>
            </a:r>
            <a:endParaRPr lang="en-US" sz="2500" spc="25" dirty="0">
              <a:solidFill>
                <a:srgbClr val="000000"/>
              </a:solidFill>
              <a:latin typeface="DM Sans"/>
            </a:endParaRPr>
          </a:p>
        </p:txBody>
      </p:sp>
      <p:grpSp>
        <p:nvGrpSpPr>
          <p:cNvPr id="40" name="Group 40"/>
          <p:cNvGrpSpPr/>
          <p:nvPr/>
        </p:nvGrpSpPr>
        <p:grpSpPr>
          <a:xfrm>
            <a:off x="2001057" y="7761017"/>
            <a:ext cx="897809" cy="897809"/>
            <a:chOff x="0" y="0"/>
            <a:chExt cx="1197078" cy="1197078"/>
          </a:xfrm>
        </p:grpSpPr>
        <p:grpSp>
          <p:nvGrpSpPr>
            <p:cNvPr id="41" name="Group 41"/>
            <p:cNvGrpSpPr/>
            <p:nvPr/>
          </p:nvGrpSpPr>
          <p:grpSpPr>
            <a:xfrm>
              <a:off x="0" y="0"/>
              <a:ext cx="1197078" cy="1197078"/>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43" name="TextBox 4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6</a:t>
              </a:r>
            </a:p>
          </p:txBody>
        </p:sp>
      </p:grpSp>
      <p:grpSp>
        <p:nvGrpSpPr>
          <p:cNvPr id="44" name="Group 44"/>
          <p:cNvGrpSpPr/>
          <p:nvPr/>
        </p:nvGrpSpPr>
        <p:grpSpPr>
          <a:xfrm>
            <a:off x="3269081" y="7732442"/>
            <a:ext cx="5697889" cy="897809"/>
            <a:chOff x="0" y="0"/>
            <a:chExt cx="35319058" cy="5565176"/>
          </a:xfrm>
        </p:grpSpPr>
        <p:sp>
          <p:nvSpPr>
            <p:cNvPr id="45" name="Freeform 45"/>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46" name="TextBox 46"/>
          <p:cNvSpPr txBox="1"/>
          <p:nvPr/>
        </p:nvSpPr>
        <p:spPr>
          <a:xfrm>
            <a:off x="3634884" y="7933859"/>
            <a:ext cx="4948492" cy="877100"/>
          </a:xfrm>
          <a:prstGeom prst="rect">
            <a:avLst/>
          </a:prstGeom>
        </p:spPr>
        <p:txBody>
          <a:bodyPr lIns="0" tIns="0" rIns="0" bIns="0" rtlCol="0" anchor="t">
            <a:spAutoFit/>
          </a:bodyPr>
          <a:lstStyle/>
          <a:p>
            <a:pPr lvl="0">
              <a:lnSpc>
                <a:spcPts val="3500"/>
              </a:lnSpc>
            </a:pPr>
            <a:r>
              <a:rPr lang="ar-SA" sz="2500" spc="25" dirty="0">
                <a:solidFill>
                  <a:srgbClr val="000000"/>
                </a:solidFill>
                <a:latin typeface="DM Sans"/>
              </a:rPr>
              <a:t>استراتيجية المناصرة
</a:t>
            </a:r>
            <a:endParaRPr lang="en-US" sz="2500" spc="25" dirty="0">
              <a:solidFill>
                <a:srgbClr val="000000"/>
              </a:solidFill>
              <a:latin typeface="DM Sans"/>
            </a:endParaRPr>
          </a:p>
        </p:txBody>
      </p:sp>
      <p:sp>
        <p:nvSpPr>
          <p:cNvPr id="47" name="Rectangle 46">
            <a:extLst>
              <a:ext uri="{FF2B5EF4-FFF2-40B4-BE49-F238E27FC236}">
                <a16:creationId xmlns:a16="http://schemas.microsoft.com/office/drawing/2014/main" id="{BB011140-74DA-021E-67E9-06C768CFE839}"/>
              </a:ext>
            </a:extLst>
          </p:cNvPr>
          <p:cNvSpPr/>
          <p:nvPr/>
        </p:nvSpPr>
        <p:spPr>
          <a:xfrm>
            <a:off x="3564635" y="4362772"/>
            <a:ext cx="9144000" cy="646331"/>
          </a:xfrm>
          <a:prstGeom prst="rect">
            <a:avLst/>
          </a:prstGeom>
        </p:spPr>
        <p:txBody>
          <a:bodyPr>
            <a:spAutoFit/>
          </a:bodyPr>
          <a:lstStyle/>
          <a:p>
            <a:r>
              <a:rPr lang="en-TR" dirty="0"/>
              <a:t>الروابط بين فيروس نقص المناعة البشرية والتغطية الصحية الشاملة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rot="592083">
            <a:off x="954509" y="6843611"/>
            <a:ext cx="3452140" cy="2330597"/>
            <a:chOff x="0" y="0"/>
            <a:chExt cx="4182735" cy="2823834"/>
          </a:xfrm>
        </p:grpSpPr>
        <p:sp>
          <p:nvSpPr>
            <p:cNvPr id="3" name="Freeform 3"/>
            <p:cNvSpPr/>
            <p:nvPr/>
          </p:nvSpPr>
          <p:spPr>
            <a:xfrm>
              <a:off x="19050" y="223520"/>
              <a:ext cx="4144635" cy="2592694"/>
            </a:xfrm>
            <a:custGeom>
              <a:avLst/>
              <a:gdLst/>
              <a:ahLst/>
              <a:cxnLst/>
              <a:rect l="l" t="t" r="r" b="b"/>
              <a:pathLst>
                <a:path w="4144635" h="2592694">
                  <a:moveTo>
                    <a:pt x="0" y="11430"/>
                  </a:moveTo>
                  <a:cubicBezTo>
                    <a:pt x="0" y="11430"/>
                    <a:pt x="2540" y="340360"/>
                    <a:pt x="2540" y="749300"/>
                  </a:cubicBezTo>
                  <a:cubicBezTo>
                    <a:pt x="2540" y="1026522"/>
                    <a:pt x="7620" y="1411594"/>
                    <a:pt x="7620" y="1671944"/>
                  </a:cubicBezTo>
                  <a:cubicBezTo>
                    <a:pt x="7620" y="1866254"/>
                    <a:pt x="16510" y="2265034"/>
                    <a:pt x="21590" y="2456804"/>
                  </a:cubicBezTo>
                  <a:lnTo>
                    <a:pt x="130810" y="2571104"/>
                  </a:lnTo>
                  <a:cubicBezTo>
                    <a:pt x="275590" y="2578724"/>
                    <a:pt x="543560" y="2592694"/>
                    <a:pt x="793750" y="2592694"/>
                  </a:cubicBezTo>
                  <a:lnTo>
                    <a:pt x="4144635" y="2592694"/>
                  </a:lnTo>
                  <a:lnTo>
                    <a:pt x="4144635" y="693420"/>
                  </a:lnTo>
                  <a:cubicBezTo>
                    <a:pt x="4144635" y="318770"/>
                    <a:pt x="4135745" y="41910"/>
                    <a:pt x="4135745" y="41910"/>
                  </a:cubicBezTo>
                  <a:cubicBezTo>
                    <a:pt x="3980805" y="21590"/>
                    <a:pt x="3824595" y="11430"/>
                    <a:pt x="3667115" y="12700"/>
                  </a:cubicBezTo>
                  <a:cubicBezTo>
                    <a:pt x="3394065"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4157335" cy="2605394"/>
            </a:xfrm>
            <a:custGeom>
              <a:avLst/>
              <a:gdLst/>
              <a:ahLst/>
              <a:cxnLst/>
              <a:rect l="l" t="t" r="r" b="b"/>
              <a:pathLst>
                <a:path w="4157335" h="2605394">
                  <a:moveTo>
                    <a:pt x="4157335" y="2605394"/>
                  </a:moveTo>
                  <a:lnTo>
                    <a:pt x="800100" y="2605394"/>
                  </a:lnTo>
                  <a:cubicBezTo>
                    <a:pt x="547370" y="2605394"/>
                    <a:pt x="270510" y="2591424"/>
                    <a:pt x="137160" y="2583804"/>
                  </a:cubicBezTo>
                  <a:lnTo>
                    <a:pt x="134620" y="2583804"/>
                  </a:lnTo>
                  <a:lnTo>
                    <a:pt x="21590" y="2465694"/>
                  </a:lnTo>
                  <a:lnTo>
                    <a:pt x="21590" y="2463154"/>
                  </a:lnTo>
                  <a:cubicBezTo>
                    <a:pt x="16510" y="2259954"/>
                    <a:pt x="7620" y="1866254"/>
                    <a:pt x="7620" y="1678294"/>
                  </a:cubicBezTo>
                  <a:cubicBezTo>
                    <a:pt x="7620" y="1562724"/>
                    <a:pt x="6350" y="1386194"/>
                    <a:pt x="5080" y="1221986"/>
                  </a:cubicBezTo>
                  <a:cubicBezTo>
                    <a:pt x="3810" y="1087776"/>
                    <a:pt x="2540" y="935943"/>
                    <a:pt x="2540" y="755650"/>
                  </a:cubicBezTo>
                  <a:cubicBezTo>
                    <a:pt x="2540" y="351790"/>
                    <a:pt x="0" y="21590"/>
                    <a:pt x="0" y="17780"/>
                  </a:cubicBezTo>
                  <a:lnTo>
                    <a:pt x="0" y="11430"/>
                  </a:lnTo>
                  <a:lnTo>
                    <a:pt x="6350" y="11430"/>
                  </a:lnTo>
                  <a:cubicBezTo>
                    <a:pt x="12700" y="11430"/>
                    <a:pt x="604520" y="0"/>
                    <a:pt x="935990" y="12700"/>
                  </a:cubicBezTo>
                  <a:cubicBezTo>
                    <a:pt x="1121410" y="19050"/>
                    <a:pt x="2818755" y="16510"/>
                    <a:pt x="3303895" y="13970"/>
                  </a:cubicBezTo>
                  <a:cubicBezTo>
                    <a:pt x="3468995" y="12700"/>
                    <a:pt x="3603615" y="12700"/>
                    <a:pt x="3673465" y="12700"/>
                  </a:cubicBezTo>
                  <a:cubicBezTo>
                    <a:pt x="3827135" y="11430"/>
                    <a:pt x="3985885" y="21590"/>
                    <a:pt x="4143365" y="41910"/>
                  </a:cubicBezTo>
                  <a:lnTo>
                    <a:pt x="4148445" y="43180"/>
                  </a:lnTo>
                  <a:lnTo>
                    <a:pt x="4148445" y="48260"/>
                  </a:lnTo>
                  <a:cubicBezTo>
                    <a:pt x="4148445" y="50800"/>
                    <a:pt x="4157335" y="328930"/>
                    <a:pt x="4157335" y="699770"/>
                  </a:cubicBezTo>
                  <a:lnTo>
                    <a:pt x="4157335" y="2605394"/>
                  </a:lnTo>
                  <a:close/>
                  <a:moveTo>
                    <a:pt x="139700" y="2571104"/>
                  </a:moveTo>
                  <a:cubicBezTo>
                    <a:pt x="273050" y="2578724"/>
                    <a:pt x="548640" y="2592694"/>
                    <a:pt x="800100" y="2592694"/>
                  </a:cubicBezTo>
                  <a:lnTo>
                    <a:pt x="4144635" y="2592694"/>
                  </a:lnTo>
                  <a:lnTo>
                    <a:pt x="4144635" y="699770"/>
                  </a:lnTo>
                  <a:cubicBezTo>
                    <a:pt x="4144635" y="358140"/>
                    <a:pt x="4137015" y="93980"/>
                    <a:pt x="4135745" y="53340"/>
                  </a:cubicBezTo>
                  <a:cubicBezTo>
                    <a:pt x="3980805" y="33020"/>
                    <a:pt x="3824595" y="24130"/>
                    <a:pt x="3673465" y="25400"/>
                  </a:cubicBezTo>
                  <a:cubicBezTo>
                    <a:pt x="3603615" y="25400"/>
                    <a:pt x="3468995" y="27940"/>
                    <a:pt x="3303895" y="26670"/>
                  </a:cubicBezTo>
                  <a:cubicBezTo>
                    <a:pt x="2794625" y="22860"/>
                    <a:pt x="1304290" y="22860"/>
                    <a:pt x="935990" y="25400"/>
                  </a:cubicBezTo>
                  <a:cubicBezTo>
                    <a:pt x="622300" y="27940"/>
                    <a:pt x="77470" y="22860"/>
                    <a:pt x="12700" y="24130"/>
                  </a:cubicBezTo>
                  <a:cubicBezTo>
                    <a:pt x="12700" y="71120"/>
                    <a:pt x="15240" y="382270"/>
                    <a:pt x="15240" y="755650"/>
                  </a:cubicBezTo>
                  <a:cubicBezTo>
                    <a:pt x="15240" y="935943"/>
                    <a:pt x="16510" y="1087776"/>
                    <a:pt x="17780" y="1221986"/>
                  </a:cubicBezTo>
                  <a:cubicBezTo>
                    <a:pt x="19050" y="1386194"/>
                    <a:pt x="20320" y="1562724"/>
                    <a:pt x="20320" y="1678294"/>
                  </a:cubicBezTo>
                  <a:cubicBezTo>
                    <a:pt x="20320" y="1864984"/>
                    <a:pt x="29210" y="2256144"/>
                    <a:pt x="34290" y="2460614"/>
                  </a:cubicBezTo>
                  <a:lnTo>
                    <a:pt x="139700" y="2571104"/>
                  </a:lnTo>
                  <a:close/>
                  <a:moveTo>
                    <a:pt x="139700" y="2571104"/>
                  </a:moveTo>
                  <a:lnTo>
                    <a:pt x="133350" y="2445374"/>
                  </a:lnTo>
                  <a:lnTo>
                    <a:pt x="34290" y="2459344"/>
                  </a:lnTo>
                  <a:lnTo>
                    <a:pt x="139700" y="2571104"/>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6" name="TextBox 6"/>
          <p:cNvSpPr txBox="1"/>
          <p:nvPr/>
        </p:nvSpPr>
        <p:spPr>
          <a:xfrm rot="592083">
            <a:off x="1201793" y="7059019"/>
            <a:ext cx="2947478" cy="2101794"/>
          </a:xfrm>
          <a:prstGeom prst="rect">
            <a:avLst/>
          </a:prstGeom>
        </p:spPr>
        <p:txBody>
          <a:bodyPr lIns="0" tIns="0" rIns="0" bIns="0" rtlCol="0" anchor="t">
            <a:spAutoFit/>
          </a:bodyPr>
          <a:lstStyle/>
          <a:p>
            <a:pPr lvl="0" algn="ctr">
              <a:lnSpc>
                <a:spcPts val="3275"/>
              </a:lnSpc>
              <a:spcBef>
                <a:spcPct val="0"/>
              </a:spcBef>
            </a:pPr>
            <a:r>
              <a:rPr lang="ar-SA" sz="2500" dirty="0">
                <a:solidFill>
                  <a:srgbClr val="000000"/>
                </a:solidFill>
                <a:latin typeface="DM Sans"/>
              </a:rPr>
              <a:t>تعرف من أين تبدأ المناصرة بشأن التغطية الصحية الشاملة، ومن هم حلفاؤك ومن يجب استهدافه
</a:t>
            </a:r>
            <a:endParaRPr lang="en-US" sz="2500" dirty="0">
              <a:solidFill>
                <a:srgbClr val="000000"/>
              </a:solidFill>
              <a:latin typeface="DM Sans"/>
            </a:endParaRPr>
          </a:p>
        </p:txBody>
      </p:sp>
      <p:grpSp>
        <p:nvGrpSpPr>
          <p:cNvPr id="7" name="Group 7"/>
          <p:cNvGrpSpPr/>
          <p:nvPr/>
        </p:nvGrpSpPr>
        <p:grpSpPr>
          <a:xfrm rot="-782125">
            <a:off x="14333039" y="1552095"/>
            <a:ext cx="3201581" cy="2716520"/>
            <a:chOff x="0" y="0"/>
            <a:chExt cx="4187392" cy="3552974"/>
          </a:xfrm>
        </p:grpSpPr>
        <p:sp>
          <p:nvSpPr>
            <p:cNvPr id="8" name="Freeform 8"/>
            <p:cNvSpPr/>
            <p:nvPr/>
          </p:nvSpPr>
          <p:spPr>
            <a:xfrm>
              <a:off x="19050" y="223520"/>
              <a:ext cx="4149292" cy="3321833"/>
            </a:xfrm>
            <a:custGeom>
              <a:avLst/>
              <a:gdLst/>
              <a:ahLst/>
              <a:cxnLst/>
              <a:rect l="l" t="t" r="r" b="b"/>
              <a:pathLst>
                <a:path w="4149292" h="3321833">
                  <a:moveTo>
                    <a:pt x="0" y="11430"/>
                  </a:moveTo>
                  <a:cubicBezTo>
                    <a:pt x="0" y="11430"/>
                    <a:pt x="2540" y="340360"/>
                    <a:pt x="2540" y="749300"/>
                  </a:cubicBezTo>
                  <a:cubicBezTo>
                    <a:pt x="2540" y="1311344"/>
                    <a:pt x="7620" y="2140734"/>
                    <a:pt x="7620" y="2401084"/>
                  </a:cubicBezTo>
                  <a:cubicBezTo>
                    <a:pt x="7620" y="2595394"/>
                    <a:pt x="16510" y="2994174"/>
                    <a:pt x="21590" y="3185944"/>
                  </a:cubicBezTo>
                  <a:lnTo>
                    <a:pt x="130810" y="3300244"/>
                  </a:lnTo>
                  <a:cubicBezTo>
                    <a:pt x="275590" y="3307864"/>
                    <a:pt x="543560" y="3321833"/>
                    <a:pt x="793750" y="3321833"/>
                  </a:cubicBezTo>
                  <a:lnTo>
                    <a:pt x="4149292" y="3321833"/>
                  </a:lnTo>
                  <a:lnTo>
                    <a:pt x="4149292" y="693420"/>
                  </a:lnTo>
                  <a:cubicBezTo>
                    <a:pt x="4149292" y="318770"/>
                    <a:pt x="4140402" y="41910"/>
                    <a:pt x="4140402" y="41910"/>
                  </a:cubicBezTo>
                  <a:cubicBezTo>
                    <a:pt x="3985463" y="21590"/>
                    <a:pt x="3829252" y="11430"/>
                    <a:pt x="3671772" y="12700"/>
                  </a:cubicBezTo>
                  <a:cubicBezTo>
                    <a:pt x="3398722" y="12700"/>
                    <a:pt x="1179830" y="21590"/>
                    <a:pt x="929640" y="12700"/>
                  </a:cubicBezTo>
                  <a:cubicBezTo>
                    <a:pt x="594360" y="0"/>
                    <a:pt x="0" y="11430"/>
                    <a:pt x="0" y="11430"/>
                  </a:cubicBezTo>
                  <a:close/>
                </a:path>
              </a:pathLst>
            </a:custGeom>
            <a:solidFill>
              <a:srgbClr val="FFFFFF"/>
            </a:solidFill>
          </p:spPr>
        </p:sp>
        <p:sp>
          <p:nvSpPr>
            <p:cNvPr id="9" name="Freeform 9"/>
            <p:cNvSpPr/>
            <p:nvPr/>
          </p:nvSpPr>
          <p:spPr>
            <a:xfrm>
              <a:off x="12700" y="217170"/>
              <a:ext cx="4161992" cy="3334534"/>
            </a:xfrm>
            <a:custGeom>
              <a:avLst/>
              <a:gdLst/>
              <a:ahLst/>
              <a:cxnLst/>
              <a:rect l="l" t="t" r="r" b="b"/>
              <a:pathLst>
                <a:path w="4161992" h="3334534">
                  <a:moveTo>
                    <a:pt x="4161992" y="3334534"/>
                  </a:moveTo>
                  <a:lnTo>
                    <a:pt x="800100" y="3334534"/>
                  </a:lnTo>
                  <a:cubicBezTo>
                    <a:pt x="547370" y="3334534"/>
                    <a:pt x="270510" y="3320564"/>
                    <a:pt x="137160" y="3312944"/>
                  </a:cubicBezTo>
                  <a:lnTo>
                    <a:pt x="134620" y="3312944"/>
                  </a:lnTo>
                  <a:lnTo>
                    <a:pt x="21590" y="3194834"/>
                  </a:lnTo>
                  <a:lnTo>
                    <a:pt x="21590" y="3192294"/>
                  </a:lnTo>
                  <a:cubicBezTo>
                    <a:pt x="16510" y="2989094"/>
                    <a:pt x="7620" y="2595394"/>
                    <a:pt x="7620" y="2407434"/>
                  </a:cubicBezTo>
                  <a:cubicBezTo>
                    <a:pt x="7620" y="2291864"/>
                    <a:pt x="6350" y="2115334"/>
                    <a:pt x="5080" y="1864065"/>
                  </a:cubicBezTo>
                  <a:cubicBezTo>
                    <a:pt x="3810" y="1476318"/>
                    <a:pt x="2540" y="1037655"/>
                    <a:pt x="2540" y="755650"/>
                  </a:cubicBezTo>
                  <a:cubicBezTo>
                    <a:pt x="2540" y="351790"/>
                    <a:pt x="0" y="21590"/>
                    <a:pt x="0" y="17780"/>
                  </a:cubicBezTo>
                  <a:lnTo>
                    <a:pt x="0" y="11430"/>
                  </a:lnTo>
                  <a:lnTo>
                    <a:pt x="6350" y="11430"/>
                  </a:lnTo>
                  <a:cubicBezTo>
                    <a:pt x="12700" y="11430"/>
                    <a:pt x="604520" y="0"/>
                    <a:pt x="935990" y="12700"/>
                  </a:cubicBezTo>
                  <a:cubicBezTo>
                    <a:pt x="1121410" y="19050"/>
                    <a:pt x="2823412" y="16510"/>
                    <a:pt x="3308552" y="13970"/>
                  </a:cubicBezTo>
                  <a:cubicBezTo>
                    <a:pt x="3473652" y="12700"/>
                    <a:pt x="3608272" y="12700"/>
                    <a:pt x="3678122" y="12700"/>
                  </a:cubicBezTo>
                  <a:cubicBezTo>
                    <a:pt x="3831792" y="11430"/>
                    <a:pt x="3990542" y="21590"/>
                    <a:pt x="4148022" y="41910"/>
                  </a:cubicBezTo>
                  <a:lnTo>
                    <a:pt x="4153102" y="43180"/>
                  </a:lnTo>
                  <a:lnTo>
                    <a:pt x="4153102" y="48260"/>
                  </a:lnTo>
                  <a:cubicBezTo>
                    <a:pt x="4153102" y="50800"/>
                    <a:pt x="4161992" y="328930"/>
                    <a:pt x="4161992" y="699770"/>
                  </a:cubicBezTo>
                  <a:lnTo>
                    <a:pt x="4161992" y="3334534"/>
                  </a:lnTo>
                  <a:close/>
                  <a:moveTo>
                    <a:pt x="139700" y="3300244"/>
                  </a:moveTo>
                  <a:cubicBezTo>
                    <a:pt x="273050" y="3307864"/>
                    <a:pt x="548640" y="3321834"/>
                    <a:pt x="800100" y="3321834"/>
                  </a:cubicBezTo>
                  <a:lnTo>
                    <a:pt x="4149292" y="3321834"/>
                  </a:lnTo>
                  <a:lnTo>
                    <a:pt x="4149292" y="699770"/>
                  </a:lnTo>
                  <a:cubicBezTo>
                    <a:pt x="4149292" y="358140"/>
                    <a:pt x="4141672" y="93980"/>
                    <a:pt x="4140402" y="53340"/>
                  </a:cubicBezTo>
                  <a:cubicBezTo>
                    <a:pt x="3985463" y="33020"/>
                    <a:pt x="3829252" y="24130"/>
                    <a:pt x="3678122" y="25400"/>
                  </a:cubicBezTo>
                  <a:cubicBezTo>
                    <a:pt x="3608272" y="25400"/>
                    <a:pt x="3473652" y="27940"/>
                    <a:pt x="3308552" y="26670"/>
                  </a:cubicBezTo>
                  <a:cubicBezTo>
                    <a:pt x="2799282" y="22860"/>
                    <a:pt x="1304290" y="22860"/>
                    <a:pt x="935990" y="25400"/>
                  </a:cubicBezTo>
                  <a:cubicBezTo>
                    <a:pt x="622300" y="27940"/>
                    <a:pt x="77470" y="22860"/>
                    <a:pt x="12700" y="24130"/>
                  </a:cubicBezTo>
                  <a:cubicBezTo>
                    <a:pt x="12700" y="71120"/>
                    <a:pt x="15240" y="382270"/>
                    <a:pt x="15240" y="755650"/>
                  </a:cubicBezTo>
                  <a:cubicBezTo>
                    <a:pt x="15240" y="1037654"/>
                    <a:pt x="16510" y="1476318"/>
                    <a:pt x="17780" y="1864065"/>
                  </a:cubicBezTo>
                  <a:cubicBezTo>
                    <a:pt x="19050" y="2115334"/>
                    <a:pt x="20320" y="2291863"/>
                    <a:pt x="20320" y="2407434"/>
                  </a:cubicBezTo>
                  <a:cubicBezTo>
                    <a:pt x="20320" y="2594124"/>
                    <a:pt x="29210" y="2985284"/>
                    <a:pt x="34290" y="3189753"/>
                  </a:cubicBezTo>
                  <a:lnTo>
                    <a:pt x="139700" y="3300244"/>
                  </a:lnTo>
                  <a:close/>
                  <a:moveTo>
                    <a:pt x="139700" y="3300244"/>
                  </a:moveTo>
                  <a:lnTo>
                    <a:pt x="133350" y="3174514"/>
                  </a:lnTo>
                  <a:lnTo>
                    <a:pt x="34290" y="3188484"/>
                  </a:lnTo>
                  <a:lnTo>
                    <a:pt x="139700" y="3300244"/>
                  </a:lnTo>
                  <a:close/>
                </a:path>
              </a:pathLst>
            </a:custGeom>
            <a:solidFill>
              <a:srgbClr val="000000"/>
            </a:solidFill>
          </p:spPr>
        </p:sp>
        <p:sp>
          <p:nvSpPr>
            <p:cNvPr id="10" name="Freeform 10"/>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1" name="TextBox 11"/>
          <p:cNvSpPr txBox="1"/>
          <p:nvPr/>
        </p:nvSpPr>
        <p:spPr>
          <a:xfrm rot="-782125">
            <a:off x="14703598" y="1927612"/>
            <a:ext cx="2593391" cy="2101794"/>
          </a:xfrm>
          <a:prstGeom prst="rect">
            <a:avLst/>
          </a:prstGeom>
        </p:spPr>
        <p:txBody>
          <a:bodyPr lIns="0" tIns="0" rIns="0" bIns="0" rtlCol="0" anchor="t">
            <a:spAutoFit/>
          </a:bodyPr>
          <a:lstStyle/>
          <a:p>
            <a:pPr lvl="0" algn="ctr">
              <a:lnSpc>
                <a:spcPts val="3275"/>
              </a:lnSpc>
              <a:spcBef>
                <a:spcPct val="0"/>
              </a:spcBef>
            </a:pPr>
            <a:r>
              <a:rPr lang="ar-SA" sz="2500" dirty="0">
                <a:solidFill>
                  <a:srgbClr val="000000"/>
                </a:solidFill>
                <a:latin typeface="DM Sans"/>
              </a:rPr>
              <a:t>فهم كيف يمكن لعملك المساهمة في تصميم التغطية الصحية الشاملة وتنفيذها
</a:t>
            </a:r>
            <a:endParaRPr lang="en-US" sz="2500" dirty="0">
              <a:solidFill>
                <a:srgbClr val="000000"/>
              </a:solidFill>
              <a:latin typeface="DM Sans"/>
            </a:endParaRPr>
          </a:p>
        </p:txBody>
      </p:sp>
      <p:grpSp>
        <p:nvGrpSpPr>
          <p:cNvPr id="12" name="Group 12"/>
          <p:cNvGrpSpPr/>
          <p:nvPr/>
        </p:nvGrpSpPr>
        <p:grpSpPr>
          <a:xfrm rot="-782125">
            <a:off x="13971235" y="7060975"/>
            <a:ext cx="3299587" cy="2354163"/>
            <a:chOff x="0" y="0"/>
            <a:chExt cx="4150159" cy="2961023"/>
          </a:xfrm>
        </p:grpSpPr>
        <p:sp>
          <p:nvSpPr>
            <p:cNvPr id="13" name="Freeform 13"/>
            <p:cNvSpPr/>
            <p:nvPr/>
          </p:nvSpPr>
          <p:spPr>
            <a:xfrm>
              <a:off x="19050" y="223520"/>
              <a:ext cx="4112059" cy="2729883"/>
            </a:xfrm>
            <a:custGeom>
              <a:avLst/>
              <a:gdLst/>
              <a:ahLst/>
              <a:cxnLst/>
              <a:rect l="l" t="t" r="r" b="b"/>
              <a:pathLst>
                <a:path w="4112059"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4112059" y="2729883"/>
                  </a:lnTo>
                  <a:lnTo>
                    <a:pt x="4112059" y="693420"/>
                  </a:lnTo>
                  <a:cubicBezTo>
                    <a:pt x="4112059" y="318770"/>
                    <a:pt x="4103169" y="41910"/>
                    <a:pt x="4103169" y="41910"/>
                  </a:cubicBezTo>
                  <a:cubicBezTo>
                    <a:pt x="3948229" y="21590"/>
                    <a:pt x="3792019" y="11430"/>
                    <a:pt x="3634539" y="12700"/>
                  </a:cubicBezTo>
                  <a:cubicBezTo>
                    <a:pt x="3361489"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4124759" cy="2742583"/>
            </a:xfrm>
            <a:custGeom>
              <a:avLst/>
              <a:gdLst/>
              <a:ahLst/>
              <a:cxnLst/>
              <a:rect l="l" t="t" r="r" b="b"/>
              <a:pathLst>
                <a:path w="4124759" h="2742583">
                  <a:moveTo>
                    <a:pt x="4124759"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786179" y="16510"/>
                    <a:pt x="3271319" y="13970"/>
                  </a:cubicBezTo>
                  <a:cubicBezTo>
                    <a:pt x="3436419" y="12700"/>
                    <a:pt x="3571039" y="12700"/>
                    <a:pt x="3640889" y="12700"/>
                  </a:cubicBezTo>
                  <a:cubicBezTo>
                    <a:pt x="3794559" y="11430"/>
                    <a:pt x="3953309" y="21590"/>
                    <a:pt x="4110789" y="41910"/>
                  </a:cubicBezTo>
                  <a:lnTo>
                    <a:pt x="4115869" y="43180"/>
                  </a:lnTo>
                  <a:lnTo>
                    <a:pt x="4115869" y="48260"/>
                  </a:lnTo>
                  <a:cubicBezTo>
                    <a:pt x="4115869" y="50800"/>
                    <a:pt x="4124759" y="328930"/>
                    <a:pt x="4124759" y="699770"/>
                  </a:cubicBezTo>
                  <a:lnTo>
                    <a:pt x="4124759" y="2742583"/>
                  </a:lnTo>
                  <a:close/>
                  <a:moveTo>
                    <a:pt x="139700" y="2708293"/>
                  </a:moveTo>
                  <a:cubicBezTo>
                    <a:pt x="273050" y="2715913"/>
                    <a:pt x="548640" y="2729883"/>
                    <a:pt x="800100" y="2729883"/>
                  </a:cubicBezTo>
                  <a:lnTo>
                    <a:pt x="4112059" y="2729883"/>
                  </a:lnTo>
                  <a:lnTo>
                    <a:pt x="4112059" y="699770"/>
                  </a:lnTo>
                  <a:cubicBezTo>
                    <a:pt x="4112059" y="358140"/>
                    <a:pt x="4104439" y="93980"/>
                    <a:pt x="4103169" y="53340"/>
                  </a:cubicBezTo>
                  <a:cubicBezTo>
                    <a:pt x="3948229" y="33020"/>
                    <a:pt x="3792019" y="24130"/>
                    <a:pt x="3640889" y="25400"/>
                  </a:cubicBezTo>
                  <a:cubicBezTo>
                    <a:pt x="3571039" y="25400"/>
                    <a:pt x="3436419" y="27940"/>
                    <a:pt x="3271319" y="26670"/>
                  </a:cubicBezTo>
                  <a:cubicBezTo>
                    <a:pt x="2762049"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6" name="TextBox 16"/>
          <p:cNvSpPr txBox="1"/>
          <p:nvPr/>
        </p:nvSpPr>
        <p:spPr>
          <a:xfrm rot="-782125">
            <a:off x="14208359" y="7200384"/>
            <a:ext cx="2885709" cy="2101794"/>
          </a:xfrm>
          <a:prstGeom prst="rect">
            <a:avLst/>
          </a:prstGeom>
        </p:spPr>
        <p:txBody>
          <a:bodyPr lIns="0" tIns="0" rIns="0" bIns="0" rtlCol="0" anchor="t">
            <a:spAutoFit/>
          </a:bodyPr>
          <a:lstStyle/>
          <a:p>
            <a:pPr lvl="0" algn="ctr">
              <a:lnSpc>
                <a:spcPts val="3275"/>
              </a:lnSpc>
              <a:spcBef>
                <a:spcPct val="0"/>
              </a:spcBef>
            </a:pPr>
            <a:r>
              <a:rPr lang="ar-SA" sz="2500" dirty="0">
                <a:solidFill>
                  <a:srgbClr val="000000"/>
                </a:solidFill>
                <a:latin typeface="DM Sans"/>
              </a:rPr>
              <a:t>توصيل الرسائل الرئيسية بشأن التغطية الصحية الشاملة إلى مجتمعك وواضعي السياسات
</a:t>
            </a:r>
            <a:endParaRPr lang="en-US" sz="2500" dirty="0">
              <a:solidFill>
                <a:srgbClr val="000000"/>
              </a:solidFill>
              <a:latin typeface="DM Sans"/>
            </a:endParaRPr>
          </a:p>
        </p:txBody>
      </p:sp>
      <p:grpSp>
        <p:nvGrpSpPr>
          <p:cNvPr id="17" name="Group 17"/>
          <p:cNvGrpSpPr/>
          <p:nvPr/>
        </p:nvGrpSpPr>
        <p:grpSpPr>
          <a:xfrm rot="8926276">
            <a:off x="4246104" y="6653934"/>
            <a:ext cx="938963" cy="198686"/>
            <a:chOff x="0" y="0"/>
            <a:chExt cx="2028619" cy="429260"/>
          </a:xfrm>
        </p:grpSpPr>
        <p:sp>
          <p:nvSpPr>
            <p:cNvPr id="18" name="Freeform 18"/>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9" name="Group 19"/>
          <p:cNvGrpSpPr/>
          <p:nvPr/>
        </p:nvGrpSpPr>
        <p:grpSpPr>
          <a:xfrm rot="1910472">
            <a:off x="13147208" y="6674140"/>
            <a:ext cx="938963" cy="198686"/>
            <a:chOff x="0" y="0"/>
            <a:chExt cx="2028619" cy="429260"/>
          </a:xfrm>
        </p:grpSpPr>
        <p:sp>
          <p:nvSpPr>
            <p:cNvPr id="20" name="Freeform 20"/>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1" name="Group 21"/>
          <p:cNvGrpSpPr/>
          <p:nvPr/>
        </p:nvGrpSpPr>
        <p:grpSpPr>
          <a:xfrm rot="-1716341">
            <a:off x="13155705" y="3184462"/>
            <a:ext cx="938963" cy="198686"/>
            <a:chOff x="0" y="0"/>
            <a:chExt cx="2028619" cy="429260"/>
          </a:xfrm>
        </p:grpSpPr>
        <p:sp>
          <p:nvSpPr>
            <p:cNvPr id="22" name="Freeform 22"/>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3" name="Group 23"/>
          <p:cNvGrpSpPr/>
          <p:nvPr/>
        </p:nvGrpSpPr>
        <p:grpSpPr>
          <a:xfrm rot="-8972392">
            <a:off x="4274225" y="2976345"/>
            <a:ext cx="938963" cy="198686"/>
            <a:chOff x="0" y="0"/>
            <a:chExt cx="2028619" cy="429260"/>
          </a:xfrm>
        </p:grpSpPr>
        <p:sp>
          <p:nvSpPr>
            <p:cNvPr id="24" name="Freeform 24"/>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5" name="Group 25"/>
          <p:cNvGrpSpPr/>
          <p:nvPr/>
        </p:nvGrpSpPr>
        <p:grpSpPr>
          <a:xfrm rot="592083">
            <a:off x="1197245" y="996451"/>
            <a:ext cx="3029705" cy="2504817"/>
            <a:chOff x="0" y="0"/>
            <a:chExt cx="3670897" cy="3034925"/>
          </a:xfrm>
        </p:grpSpPr>
        <p:sp>
          <p:nvSpPr>
            <p:cNvPr id="26" name="Freeform 26"/>
            <p:cNvSpPr/>
            <p:nvPr/>
          </p:nvSpPr>
          <p:spPr>
            <a:xfrm>
              <a:off x="19050" y="223520"/>
              <a:ext cx="3632798" cy="2803785"/>
            </a:xfrm>
            <a:custGeom>
              <a:avLst/>
              <a:gdLst/>
              <a:ahLst/>
              <a:cxnLst/>
              <a:rect l="l" t="t" r="r" b="b"/>
              <a:pathLst>
                <a:path w="3632798" h="2803785">
                  <a:moveTo>
                    <a:pt x="0" y="11430"/>
                  </a:moveTo>
                  <a:cubicBezTo>
                    <a:pt x="0" y="11430"/>
                    <a:pt x="2540" y="340360"/>
                    <a:pt x="2540" y="749300"/>
                  </a:cubicBezTo>
                  <a:cubicBezTo>
                    <a:pt x="2540" y="1108980"/>
                    <a:pt x="7620" y="1622685"/>
                    <a:pt x="7620" y="1883035"/>
                  </a:cubicBezTo>
                  <a:cubicBezTo>
                    <a:pt x="7620" y="2077345"/>
                    <a:pt x="16510" y="2476125"/>
                    <a:pt x="21590" y="2667895"/>
                  </a:cubicBezTo>
                  <a:lnTo>
                    <a:pt x="130810" y="2782195"/>
                  </a:lnTo>
                  <a:cubicBezTo>
                    <a:pt x="275590" y="2789815"/>
                    <a:pt x="543560" y="2803785"/>
                    <a:pt x="793750" y="2803785"/>
                  </a:cubicBezTo>
                  <a:lnTo>
                    <a:pt x="3632798" y="2803785"/>
                  </a:lnTo>
                  <a:lnTo>
                    <a:pt x="3632798" y="693420"/>
                  </a:lnTo>
                  <a:cubicBezTo>
                    <a:pt x="3632798" y="318770"/>
                    <a:pt x="3623907" y="41910"/>
                    <a:pt x="3623907" y="41910"/>
                  </a:cubicBezTo>
                  <a:cubicBezTo>
                    <a:pt x="3468967" y="21590"/>
                    <a:pt x="3312757" y="11430"/>
                    <a:pt x="3155277" y="12700"/>
                  </a:cubicBezTo>
                  <a:cubicBezTo>
                    <a:pt x="2882227" y="12700"/>
                    <a:pt x="1179830" y="21590"/>
                    <a:pt x="929640" y="12700"/>
                  </a:cubicBezTo>
                  <a:cubicBezTo>
                    <a:pt x="594360" y="0"/>
                    <a:pt x="0" y="11430"/>
                    <a:pt x="0" y="11430"/>
                  </a:cubicBezTo>
                  <a:close/>
                </a:path>
              </a:pathLst>
            </a:custGeom>
            <a:solidFill>
              <a:srgbClr val="FFFFFF"/>
            </a:solidFill>
          </p:spPr>
        </p:sp>
        <p:sp>
          <p:nvSpPr>
            <p:cNvPr id="27" name="Freeform 27"/>
            <p:cNvSpPr/>
            <p:nvPr/>
          </p:nvSpPr>
          <p:spPr>
            <a:xfrm>
              <a:off x="12700" y="217170"/>
              <a:ext cx="3645498" cy="2816485"/>
            </a:xfrm>
            <a:custGeom>
              <a:avLst/>
              <a:gdLst/>
              <a:ahLst/>
              <a:cxnLst/>
              <a:rect l="l" t="t" r="r" b="b"/>
              <a:pathLst>
                <a:path w="3645498" h="2816485">
                  <a:moveTo>
                    <a:pt x="3645498" y="2816485"/>
                  </a:moveTo>
                  <a:lnTo>
                    <a:pt x="800100" y="2816485"/>
                  </a:lnTo>
                  <a:cubicBezTo>
                    <a:pt x="547370" y="2816485"/>
                    <a:pt x="270510" y="2802515"/>
                    <a:pt x="137160" y="2794895"/>
                  </a:cubicBezTo>
                  <a:lnTo>
                    <a:pt x="134620" y="2794895"/>
                  </a:lnTo>
                  <a:lnTo>
                    <a:pt x="21590" y="2676785"/>
                  </a:lnTo>
                  <a:lnTo>
                    <a:pt x="21590" y="2674245"/>
                  </a:lnTo>
                  <a:cubicBezTo>
                    <a:pt x="16510" y="2471045"/>
                    <a:pt x="7620" y="2077345"/>
                    <a:pt x="7620" y="1889385"/>
                  </a:cubicBezTo>
                  <a:cubicBezTo>
                    <a:pt x="7620" y="1773815"/>
                    <a:pt x="6350" y="1597285"/>
                    <a:pt x="5080" y="1407872"/>
                  </a:cubicBezTo>
                  <a:cubicBezTo>
                    <a:pt x="3810" y="1200261"/>
                    <a:pt x="2540" y="965389"/>
                    <a:pt x="2540" y="755650"/>
                  </a:cubicBezTo>
                  <a:cubicBezTo>
                    <a:pt x="2540" y="351790"/>
                    <a:pt x="0" y="21590"/>
                    <a:pt x="0" y="17780"/>
                  </a:cubicBezTo>
                  <a:lnTo>
                    <a:pt x="0" y="11430"/>
                  </a:lnTo>
                  <a:lnTo>
                    <a:pt x="6350" y="11430"/>
                  </a:lnTo>
                  <a:cubicBezTo>
                    <a:pt x="12700" y="11430"/>
                    <a:pt x="604520" y="0"/>
                    <a:pt x="935990" y="12700"/>
                  </a:cubicBezTo>
                  <a:cubicBezTo>
                    <a:pt x="1121410" y="19050"/>
                    <a:pt x="2306917" y="16510"/>
                    <a:pt x="2792057" y="13970"/>
                  </a:cubicBezTo>
                  <a:cubicBezTo>
                    <a:pt x="2957157" y="12700"/>
                    <a:pt x="3091777" y="12700"/>
                    <a:pt x="3161627" y="12700"/>
                  </a:cubicBezTo>
                  <a:cubicBezTo>
                    <a:pt x="3315297" y="11430"/>
                    <a:pt x="3474047" y="21590"/>
                    <a:pt x="3631528" y="41910"/>
                  </a:cubicBezTo>
                  <a:lnTo>
                    <a:pt x="3636607" y="43180"/>
                  </a:lnTo>
                  <a:lnTo>
                    <a:pt x="3636607" y="48260"/>
                  </a:lnTo>
                  <a:cubicBezTo>
                    <a:pt x="3636607" y="50800"/>
                    <a:pt x="3645497" y="328930"/>
                    <a:pt x="3645497" y="699770"/>
                  </a:cubicBezTo>
                  <a:lnTo>
                    <a:pt x="3645497" y="2816485"/>
                  </a:lnTo>
                  <a:close/>
                  <a:moveTo>
                    <a:pt x="139700" y="2782195"/>
                  </a:moveTo>
                  <a:cubicBezTo>
                    <a:pt x="273050" y="2789815"/>
                    <a:pt x="548640" y="2803785"/>
                    <a:pt x="800100" y="2803785"/>
                  </a:cubicBezTo>
                  <a:lnTo>
                    <a:pt x="3632798" y="2803785"/>
                  </a:lnTo>
                  <a:lnTo>
                    <a:pt x="3632798" y="699770"/>
                  </a:lnTo>
                  <a:cubicBezTo>
                    <a:pt x="3632798" y="358140"/>
                    <a:pt x="3625178" y="93980"/>
                    <a:pt x="3623907" y="53340"/>
                  </a:cubicBezTo>
                  <a:cubicBezTo>
                    <a:pt x="3468967" y="33020"/>
                    <a:pt x="3312757" y="24130"/>
                    <a:pt x="3161627" y="25400"/>
                  </a:cubicBezTo>
                  <a:cubicBezTo>
                    <a:pt x="3091777" y="25400"/>
                    <a:pt x="2957157" y="27940"/>
                    <a:pt x="2792057" y="26670"/>
                  </a:cubicBezTo>
                  <a:cubicBezTo>
                    <a:pt x="2282787" y="22860"/>
                    <a:pt x="1304290" y="22860"/>
                    <a:pt x="935990" y="25400"/>
                  </a:cubicBezTo>
                  <a:cubicBezTo>
                    <a:pt x="622300" y="27940"/>
                    <a:pt x="77470" y="22860"/>
                    <a:pt x="12700" y="24130"/>
                  </a:cubicBezTo>
                  <a:cubicBezTo>
                    <a:pt x="12700" y="71120"/>
                    <a:pt x="15240" y="382270"/>
                    <a:pt x="15240" y="755650"/>
                  </a:cubicBezTo>
                  <a:cubicBezTo>
                    <a:pt x="15240" y="965389"/>
                    <a:pt x="16510" y="1200261"/>
                    <a:pt x="17780" y="1407872"/>
                  </a:cubicBezTo>
                  <a:cubicBezTo>
                    <a:pt x="19050" y="1597285"/>
                    <a:pt x="20320" y="1773815"/>
                    <a:pt x="20320" y="1889385"/>
                  </a:cubicBezTo>
                  <a:cubicBezTo>
                    <a:pt x="20320" y="2076075"/>
                    <a:pt x="29210" y="2467235"/>
                    <a:pt x="34290" y="2671705"/>
                  </a:cubicBezTo>
                  <a:lnTo>
                    <a:pt x="139700" y="2782195"/>
                  </a:lnTo>
                  <a:close/>
                  <a:moveTo>
                    <a:pt x="139700" y="2782195"/>
                  </a:moveTo>
                  <a:lnTo>
                    <a:pt x="133350" y="2656465"/>
                  </a:lnTo>
                  <a:lnTo>
                    <a:pt x="34290" y="2670435"/>
                  </a:lnTo>
                  <a:lnTo>
                    <a:pt x="139700" y="2782195"/>
                  </a:lnTo>
                  <a:close/>
                </a:path>
              </a:pathLst>
            </a:custGeom>
            <a:solidFill>
              <a:srgbClr val="000000"/>
            </a:solidFill>
          </p:spPr>
        </p:sp>
        <p:sp>
          <p:nvSpPr>
            <p:cNvPr id="28" name="Freeform 2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29" name="TextBox 29"/>
          <p:cNvSpPr txBox="1"/>
          <p:nvPr/>
        </p:nvSpPr>
        <p:spPr>
          <a:xfrm rot="592083">
            <a:off x="1375942" y="1243658"/>
            <a:ext cx="2613745" cy="2101794"/>
          </a:xfrm>
          <a:prstGeom prst="rect">
            <a:avLst/>
          </a:prstGeom>
        </p:spPr>
        <p:txBody>
          <a:bodyPr lIns="0" tIns="0" rIns="0" bIns="0" rtlCol="0" anchor="t">
            <a:spAutoFit/>
          </a:bodyPr>
          <a:lstStyle/>
          <a:p>
            <a:pPr lvl="0" algn="ctr">
              <a:lnSpc>
                <a:spcPts val="3275"/>
              </a:lnSpc>
              <a:spcBef>
                <a:spcPct val="0"/>
              </a:spcBef>
            </a:pPr>
            <a:r>
              <a:rPr lang="ar-SA" sz="2500" dirty="0">
                <a:solidFill>
                  <a:srgbClr val="000000"/>
                </a:solidFill>
                <a:latin typeface="DM Sans"/>
              </a:rPr>
              <a:t>اشرح سبب أهمية التغطية الصحية الشاملة للدعوة إلى مكافحة فيروس نقص المناعة البشرية والبرمجة
</a:t>
            </a:r>
            <a:endParaRPr lang="en-US" sz="2500" dirty="0">
              <a:solidFill>
                <a:srgbClr val="000000"/>
              </a:solidFill>
              <a:latin typeface="DM Sans"/>
            </a:endParaRPr>
          </a:p>
        </p:txBody>
      </p:sp>
      <p:grpSp>
        <p:nvGrpSpPr>
          <p:cNvPr id="30" name="Group 30"/>
          <p:cNvGrpSpPr/>
          <p:nvPr/>
        </p:nvGrpSpPr>
        <p:grpSpPr>
          <a:xfrm>
            <a:off x="5534025" y="2728445"/>
            <a:ext cx="7105650" cy="4573892"/>
            <a:chOff x="0" y="0"/>
            <a:chExt cx="2403640" cy="1547218"/>
          </a:xfrm>
        </p:grpSpPr>
        <p:sp>
          <p:nvSpPr>
            <p:cNvPr id="31" name="Freeform 31"/>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32" name="Group 32"/>
          <p:cNvGrpSpPr/>
          <p:nvPr/>
        </p:nvGrpSpPr>
        <p:grpSpPr>
          <a:xfrm>
            <a:off x="6068367" y="3764825"/>
            <a:ext cx="6151266" cy="3373159"/>
            <a:chOff x="0" y="57151"/>
            <a:chExt cx="8201688" cy="4497545"/>
          </a:xfrm>
        </p:grpSpPr>
        <p:sp>
          <p:nvSpPr>
            <p:cNvPr id="33" name="TextBox 33"/>
            <p:cNvSpPr txBox="1"/>
            <p:nvPr/>
          </p:nvSpPr>
          <p:spPr>
            <a:xfrm>
              <a:off x="0" y="57151"/>
              <a:ext cx="8201688" cy="2093907"/>
            </a:xfrm>
            <a:prstGeom prst="rect">
              <a:avLst/>
            </a:prstGeom>
          </p:spPr>
          <p:txBody>
            <a:bodyPr lIns="0" tIns="0" rIns="0" bIns="0" rtlCol="0" anchor="t">
              <a:spAutoFit/>
            </a:bodyPr>
            <a:lstStyle/>
            <a:p>
              <a:pPr lvl="0" algn="ctr">
                <a:lnSpc>
                  <a:spcPts val="6050"/>
                </a:lnSpc>
              </a:pPr>
              <a:r>
                <a:rPr lang="ar-SA" sz="5499" dirty="0">
                  <a:solidFill>
                    <a:srgbClr val="000000"/>
                  </a:solidFill>
                  <a:latin typeface="DM Sans Bold"/>
                </a:rPr>
                <a:t>أهداف التعلم
</a:t>
              </a:r>
              <a:endParaRPr lang="en-US" sz="5499" dirty="0">
                <a:solidFill>
                  <a:srgbClr val="000000"/>
                </a:solidFill>
                <a:latin typeface="DM Sans Bold"/>
              </a:endParaRPr>
            </a:p>
          </p:txBody>
        </p:sp>
        <p:sp>
          <p:nvSpPr>
            <p:cNvPr id="34" name="TextBox 34"/>
            <p:cNvSpPr txBox="1"/>
            <p:nvPr/>
          </p:nvSpPr>
          <p:spPr>
            <a:xfrm>
              <a:off x="0" y="2381280"/>
              <a:ext cx="8201688" cy="2173416"/>
            </a:xfrm>
            <a:prstGeom prst="rect">
              <a:avLst/>
            </a:prstGeom>
          </p:spPr>
          <p:txBody>
            <a:bodyPr lIns="0" tIns="0" rIns="0" bIns="0" rtlCol="0" anchor="t">
              <a:spAutoFit/>
            </a:bodyPr>
            <a:lstStyle/>
            <a:p>
              <a:pPr lvl="0" algn="ctr">
                <a:lnSpc>
                  <a:spcPts val="4340"/>
                </a:lnSpc>
              </a:pPr>
              <a:r>
                <a:rPr lang="ar-SA" sz="3100" spc="31" dirty="0">
                  <a:solidFill>
                    <a:srgbClr val="000000"/>
                  </a:solidFill>
                  <a:latin typeface="DM Sans"/>
                </a:rPr>
                <a:t>بعد الانتهاء من هذه الجلسة، سوف تكون قادرا على:
</a:t>
              </a:r>
              <a:endParaRPr lang="en-US" sz="3100" spc="31" dirty="0">
                <a:solidFill>
                  <a:srgbClr val="000000"/>
                </a:solidFill>
                <a:latin typeface="DM Sans"/>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3183920" y="4150300"/>
            <a:ext cx="11920161" cy="1984454"/>
          </a:xfrm>
          <a:prstGeom prst="rect">
            <a:avLst/>
          </a:prstGeom>
        </p:spPr>
        <p:txBody>
          <a:bodyPr lIns="0" tIns="0" rIns="0" bIns="0" rtlCol="0" anchor="t">
            <a:spAutoFit/>
          </a:bodyPr>
          <a:lstStyle/>
          <a:p>
            <a:pPr lvl="0" algn="ctr">
              <a:lnSpc>
                <a:spcPts val="7699"/>
              </a:lnSpc>
            </a:pPr>
            <a:r>
              <a:rPr lang="ar-SA" sz="6999" dirty="0">
                <a:solidFill>
                  <a:srgbClr val="000000"/>
                </a:solidFill>
                <a:latin typeface="DM Sans Bold"/>
              </a:rPr>
              <a:t>تذكير: ما هي التغطية الصحية الشاملة؟
</a:t>
            </a:r>
            <a:endParaRPr lang="en-US" sz="6999" dirty="0">
              <a:solidFill>
                <a:srgbClr val="000000"/>
              </a:solidFill>
              <a:latin typeface="DM Sans 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311848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فيديو
</a:t>
            </a:r>
            <a:endParaRPr lang="en-US" sz="10999" dirty="0">
              <a:solidFill>
                <a:srgbClr val="000000"/>
              </a:solidFill>
              <a:latin typeface="DM Sans Bold"/>
            </a:endParaRPr>
          </a:p>
        </p:txBody>
      </p:sp>
      <p:pic>
        <p:nvPicPr>
          <p:cNvPr id="6" name="Online Media 5" title="WHO: Universal health coverage - the best investment for a safer, fairer and healthier world">
            <a:hlinkClick r:id="" action="ppaction://media"/>
            <a:extLst>
              <a:ext uri="{FF2B5EF4-FFF2-40B4-BE49-F238E27FC236}">
                <a16:creationId xmlns:a16="http://schemas.microsoft.com/office/drawing/2014/main" id="{E432AB61-D6F2-4D60-9BC8-5CEF4F82212D}"/>
              </a:ext>
            </a:extLst>
          </p:cNvPr>
          <p:cNvPicPr>
            <a:picLocks noRot="1" noChangeAspect="1"/>
          </p:cNvPicPr>
          <p:nvPr>
            <a:videoFile r:link="rId1"/>
          </p:nvPr>
        </p:nvPicPr>
        <p:blipFill>
          <a:blip r:embed="rId4"/>
          <a:stretch>
            <a:fillRect/>
          </a:stretch>
        </p:blipFill>
        <p:spPr>
          <a:xfrm>
            <a:off x="1601026" y="2209800"/>
            <a:ext cx="10384779" cy="5867400"/>
          </a:xfrm>
          <a:prstGeom prst="rect">
            <a:avLst/>
          </a:prstGeom>
        </p:spPr>
      </p:pic>
    </p:spTree>
    <p:extLst>
      <p:ext uri="{BB962C8B-B14F-4D97-AF65-F5344CB8AC3E}">
        <p14:creationId xmlns:p14="http://schemas.microsoft.com/office/powerpoint/2010/main" val="391518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19" y="3848627"/>
            <a:ext cx="11920161" cy="2971904"/>
          </a:xfrm>
          <a:prstGeom prst="rect">
            <a:avLst/>
          </a:prstGeom>
        </p:spPr>
        <p:txBody>
          <a:bodyPr lIns="0" tIns="0" rIns="0" bIns="0" rtlCol="0" anchor="t">
            <a:spAutoFit/>
          </a:bodyPr>
          <a:lstStyle/>
          <a:p>
            <a:pPr lvl="0" algn="ctr">
              <a:lnSpc>
                <a:spcPts val="7699"/>
              </a:lnSpc>
            </a:pPr>
            <a:r>
              <a:rPr lang="ar-SA" sz="6999" dirty="0">
                <a:solidFill>
                  <a:srgbClr val="000000"/>
                </a:solidFill>
                <a:latin typeface="DM Sans Bold"/>
              </a:rPr>
              <a:t>فيروس نقص المناعة البشرية والتغطية الصحية الشاملة
</a:t>
            </a:r>
            <a:endParaRPr lang="en-US" sz="6999" dirty="0">
              <a:solidFill>
                <a:srgbClr val="000000"/>
              </a:solidFill>
              <a:latin typeface="DM Sans Bo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058400" y="3823360"/>
            <a:ext cx="5939321" cy="5395580"/>
          </a:xfrm>
          <a:prstGeom prst="rect">
            <a:avLst/>
          </a:prstGeom>
        </p:spPr>
        <p:txBody>
          <a:bodyPr lIns="0" tIns="0" rIns="0" bIns="0" rtlCol="0" anchor="t">
            <a:spAutoFit/>
          </a:bodyPr>
          <a:lstStyle/>
          <a:p>
            <a:pPr lvl="0">
              <a:lnSpc>
                <a:spcPts val="7022"/>
              </a:lnSpc>
            </a:pPr>
            <a:r>
              <a:rPr lang="ar-SA" sz="6384" dirty="0">
                <a:solidFill>
                  <a:srgbClr val="000000"/>
                </a:solidFill>
                <a:latin typeface="DM Sans Bold"/>
              </a:rPr>
              <a:t>فيروس نقص المناعة البشرية والتغطية الصحية الشاملة: الأهداف والقيم المشتركة
</a:t>
            </a:r>
            <a:endParaRPr lang="en-US" sz="6384" dirty="0">
              <a:solidFill>
                <a:srgbClr val="000000"/>
              </a:solidFill>
              <a:latin typeface="DM Sans Bold"/>
            </a:endParaRPr>
          </a:p>
        </p:txBody>
      </p:sp>
      <p:grpSp>
        <p:nvGrpSpPr>
          <p:cNvPr id="5" name="Group 5"/>
          <p:cNvGrpSpPr/>
          <p:nvPr/>
        </p:nvGrpSpPr>
        <p:grpSpPr>
          <a:xfrm>
            <a:off x="2542630" y="1572985"/>
            <a:ext cx="996804" cy="996804"/>
            <a:chOff x="0" y="0"/>
            <a:chExt cx="1329072" cy="1329072"/>
          </a:xfrm>
        </p:grpSpPr>
        <p:grpSp>
          <p:nvGrpSpPr>
            <p:cNvPr id="6" name="Group 6"/>
            <p:cNvGrpSpPr/>
            <p:nvPr/>
          </p:nvGrpSpPr>
          <p:grpSpPr>
            <a:xfrm>
              <a:off x="0" y="0"/>
              <a:ext cx="1329072" cy="1329072"/>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1</a:t>
              </a:r>
            </a:p>
          </p:txBody>
        </p:sp>
      </p:grpSp>
      <p:grpSp>
        <p:nvGrpSpPr>
          <p:cNvPr id="9" name="Group 9"/>
          <p:cNvGrpSpPr/>
          <p:nvPr/>
        </p:nvGrpSpPr>
        <p:grpSpPr>
          <a:xfrm>
            <a:off x="3950471" y="1541259"/>
            <a:ext cx="4357534" cy="996804"/>
            <a:chOff x="0" y="0"/>
            <a:chExt cx="24328189" cy="5565176"/>
          </a:xfrm>
        </p:grpSpPr>
        <p:sp>
          <p:nvSpPr>
            <p:cNvPr id="10" name="Freeform 10"/>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1" name="TextBox 11"/>
          <p:cNvSpPr txBox="1"/>
          <p:nvPr/>
        </p:nvSpPr>
        <p:spPr>
          <a:xfrm>
            <a:off x="4185266" y="1589471"/>
            <a:ext cx="3755997" cy="852755"/>
          </a:xfrm>
          <a:prstGeom prst="rect">
            <a:avLst/>
          </a:prstGeom>
        </p:spPr>
        <p:txBody>
          <a:bodyPr lIns="0" tIns="0" rIns="0" bIns="0" rtlCol="0" anchor="t">
            <a:spAutoFit/>
          </a:bodyPr>
          <a:lstStyle/>
          <a:p>
            <a:pPr lvl="0" algn="ctr">
              <a:lnSpc>
                <a:spcPts val="3419"/>
              </a:lnSpc>
            </a:pPr>
            <a:r>
              <a:rPr lang="ar-SA" sz="2442" spc="24" dirty="0">
                <a:solidFill>
                  <a:srgbClr val="000000"/>
                </a:solidFill>
                <a:latin typeface="DM Sans"/>
              </a:rPr>
              <a:t>لا يمكن تسليم أحدهما دون الآخر
</a:t>
            </a:r>
            <a:endParaRPr lang="en-US" sz="2442" spc="24" dirty="0">
              <a:solidFill>
                <a:srgbClr val="000000"/>
              </a:solidFill>
              <a:latin typeface="DM Sans"/>
            </a:endParaRPr>
          </a:p>
        </p:txBody>
      </p:sp>
      <p:grpSp>
        <p:nvGrpSpPr>
          <p:cNvPr id="12" name="Group 12"/>
          <p:cNvGrpSpPr/>
          <p:nvPr/>
        </p:nvGrpSpPr>
        <p:grpSpPr>
          <a:xfrm>
            <a:off x="2542630" y="2936912"/>
            <a:ext cx="996804" cy="996804"/>
            <a:chOff x="0" y="0"/>
            <a:chExt cx="1329072" cy="1329072"/>
          </a:xfrm>
        </p:grpSpPr>
        <p:grpSp>
          <p:nvGrpSpPr>
            <p:cNvPr id="13" name="Group 13"/>
            <p:cNvGrpSpPr/>
            <p:nvPr/>
          </p:nvGrpSpPr>
          <p:grpSpPr>
            <a:xfrm>
              <a:off x="0" y="0"/>
              <a:ext cx="1329072" cy="1329072"/>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2</a:t>
              </a:r>
            </a:p>
          </p:txBody>
        </p:sp>
      </p:grpSp>
      <p:grpSp>
        <p:nvGrpSpPr>
          <p:cNvPr id="16" name="Group 16"/>
          <p:cNvGrpSpPr/>
          <p:nvPr/>
        </p:nvGrpSpPr>
        <p:grpSpPr>
          <a:xfrm>
            <a:off x="3950471" y="2905186"/>
            <a:ext cx="4357534" cy="996804"/>
            <a:chOff x="0" y="0"/>
            <a:chExt cx="24328189" cy="5565176"/>
          </a:xfrm>
        </p:grpSpPr>
        <p:sp>
          <p:nvSpPr>
            <p:cNvPr id="17" name="Freeform 17"/>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8" name="TextBox 18"/>
          <p:cNvSpPr txBox="1"/>
          <p:nvPr/>
        </p:nvSpPr>
        <p:spPr>
          <a:xfrm>
            <a:off x="4578278" y="2870022"/>
            <a:ext cx="3233527" cy="1288558"/>
          </a:xfrm>
          <a:prstGeom prst="rect">
            <a:avLst/>
          </a:prstGeom>
        </p:spPr>
        <p:txBody>
          <a:bodyPr lIns="0" tIns="0" rIns="0" bIns="0" rtlCol="0" anchor="t">
            <a:spAutoFit/>
          </a:bodyPr>
          <a:lstStyle/>
          <a:p>
            <a:pPr lvl="0" algn="ctr">
              <a:lnSpc>
                <a:spcPts val="3419"/>
              </a:lnSpc>
              <a:spcBef>
                <a:spcPct val="0"/>
              </a:spcBef>
            </a:pPr>
            <a:r>
              <a:rPr lang="ar-SA" sz="2442" spc="24" dirty="0">
                <a:solidFill>
                  <a:srgbClr val="000000"/>
                </a:solidFill>
                <a:latin typeface="DM Sans"/>
              </a:rPr>
              <a:t>لا تتركوا أحدا في الخلف أي مستثنى
</a:t>
            </a:r>
            <a:endParaRPr lang="en-US" sz="2442" u="none" spc="24" dirty="0">
              <a:solidFill>
                <a:srgbClr val="000000"/>
              </a:solidFill>
              <a:latin typeface="DM Sans"/>
            </a:endParaRPr>
          </a:p>
        </p:txBody>
      </p:sp>
      <p:grpSp>
        <p:nvGrpSpPr>
          <p:cNvPr id="19" name="Group 19"/>
          <p:cNvGrpSpPr/>
          <p:nvPr/>
        </p:nvGrpSpPr>
        <p:grpSpPr>
          <a:xfrm>
            <a:off x="2542630" y="4645098"/>
            <a:ext cx="996804" cy="996804"/>
            <a:chOff x="0" y="0"/>
            <a:chExt cx="1329072" cy="1329072"/>
          </a:xfrm>
        </p:grpSpPr>
        <p:grpSp>
          <p:nvGrpSpPr>
            <p:cNvPr id="20" name="Group 20"/>
            <p:cNvGrpSpPr/>
            <p:nvPr/>
          </p:nvGrpSpPr>
          <p:grpSpPr>
            <a:xfrm>
              <a:off x="0" y="0"/>
              <a:ext cx="1329072" cy="1329072"/>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3</a:t>
              </a:r>
            </a:p>
          </p:txBody>
        </p:sp>
      </p:grpSp>
      <p:grpSp>
        <p:nvGrpSpPr>
          <p:cNvPr id="23" name="Group 23"/>
          <p:cNvGrpSpPr/>
          <p:nvPr/>
        </p:nvGrpSpPr>
        <p:grpSpPr>
          <a:xfrm>
            <a:off x="3950471" y="4328731"/>
            <a:ext cx="4357534" cy="1610875"/>
            <a:chOff x="0" y="0"/>
            <a:chExt cx="24328189" cy="8993540"/>
          </a:xfrm>
        </p:grpSpPr>
        <p:sp>
          <p:nvSpPr>
            <p:cNvPr id="24" name="Freeform 24"/>
            <p:cNvSpPr/>
            <p:nvPr/>
          </p:nvSpPr>
          <p:spPr>
            <a:xfrm>
              <a:off x="0" y="0"/>
              <a:ext cx="24328189" cy="8993540"/>
            </a:xfrm>
            <a:custGeom>
              <a:avLst/>
              <a:gdLst/>
              <a:ahLst/>
              <a:cxnLst/>
              <a:rect l="l" t="t" r="r" b="b"/>
              <a:pathLst>
                <a:path w="24328189" h="8993540">
                  <a:moveTo>
                    <a:pt x="0" y="0"/>
                  </a:moveTo>
                  <a:lnTo>
                    <a:pt x="0" y="8993540"/>
                  </a:lnTo>
                  <a:lnTo>
                    <a:pt x="24328189" y="8993540"/>
                  </a:lnTo>
                  <a:lnTo>
                    <a:pt x="24328189" y="0"/>
                  </a:lnTo>
                  <a:lnTo>
                    <a:pt x="0" y="0"/>
                  </a:lnTo>
                  <a:close/>
                  <a:moveTo>
                    <a:pt x="24267229" y="8932580"/>
                  </a:moveTo>
                  <a:lnTo>
                    <a:pt x="59690" y="8932580"/>
                  </a:lnTo>
                  <a:lnTo>
                    <a:pt x="59690" y="59690"/>
                  </a:lnTo>
                  <a:lnTo>
                    <a:pt x="24267229" y="59690"/>
                  </a:lnTo>
                  <a:lnTo>
                    <a:pt x="24267229" y="8932580"/>
                  </a:lnTo>
                  <a:close/>
                </a:path>
              </a:pathLst>
            </a:custGeom>
            <a:solidFill>
              <a:srgbClr val="000000"/>
            </a:solidFill>
          </p:spPr>
        </p:sp>
      </p:grpSp>
      <p:sp>
        <p:nvSpPr>
          <p:cNvPr id="25" name="TextBox 25"/>
          <p:cNvSpPr txBox="1"/>
          <p:nvPr/>
        </p:nvSpPr>
        <p:spPr>
          <a:xfrm>
            <a:off x="4063651" y="4467185"/>
            <a:ext cx="3999228" cy="1286341"/>
          </a:xfrm>
          <a:prstGeom prst="rect">
            <a:avLst/>
          </a:prstGeom>
        </p:spPr>
        <p:txBody>
          <a:bodyPr lIns="0" tIns="0" rIns="0" bIns="0" rtlCol="0" anchor="t">
            <a:spAutoFit/>
          </a:bodyPr>
          <a:lstStyle/>
          <a:p>
            <a:pPr lvl="0" algn="ctr">
              <a:lnSpc>
                <a:spcPts val="3419"/>
              </a:lnSpc>
              <a:spcBef>
                <a:spcPct val="0"/>
              </a:spcBef>
            </a:pPr>
            <a:r>
              <a:rPr lang="ar-SA" sz="2442" spc="24" dirty="0">
                <a:solidFill>
                  <a:srgbClr val="000000"/>
                </a:solidFill>
                <a:latin typeface="DM Sans"/>
              </a:rPr>
              <a:t>مبادئ حقوق الإنسان: الإنصاف، وعدم التمييز، والكرامة، والعدالة الاجتماعية
</a:t>
            </a:r>
            <a:endParaRPr lang="en-US" sz="2442" u="none" spc="24" dirty="0">
              <a:solidFill>
                <a:srgbClr val="000000"/>
              </a:solidFill>
              <a:latin typeface="DM Sans"/>
            </a:endParaRPr>
          </a:p>
        </p:txBody>
      </p:sp>
      <p:grpSp>
        <p:nvGrpSpPr>
          <p:cNvPr id="26" name="Group 26"/>
          <p:cNvGrpSpPr/>
          <p:nvPr/>
        </p:nvGrpSpPr>
        <p:grpSpPr>
          <a:xfrm>
            <a:off x="2542630" y="6411831"/>
            <a:ext cx="996804" cy="996804"/>
            <a:chOff x="0" y="0"/>
            <a:chExt cx="1329072" cy="1329072"/>
          </a:xfrm>
        </p:grpSpPr>
        <p:grpSp>
          <p:nvGrpSpPr>
            <p:cNvPr id="27" name="Group 27"/>
            <p:cNvGrpSpPr/>
            <p:nvPr/>
          </p:nvGrpSpPr>
          <p:grpSpPr>
            <a:xfrm>
              <a:off x="0" y="0"/>
              <a:ext cx="1329072" cy="1329072"/>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4</a:t>
              </a:r>
            </a:p>
          </p:txBody>
        </p:sp>
      </p:grpSp>
      <p:grpSp>
        <p:nvGrpSpPr>
          <p:cNvPr id="30" name="Group 30"/>
          <p:cNvGrpSpPr/>
          <p:nvPr/>
        </p:nvGrpSpPr>
        <p:grpSpPr>
          <a:xfrm>
            <a:off x="3950471" y="6380105"/>
            <a:ext cx="4357534" cy="996804"/>
            <a:chOff x="0" y="0"/>
            <a:chExt cx="24328189" cy="5565176"/>
          </a:xfrm>
        </p:grpSpPr>
        <p:sp>
          <p:nvSpPr>
            <p:cNvPr id="31" name="Freeform 31"/>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2" name="TextBox 32"/>
          <p:cNvSpPr txBox="1"/>
          <p:nvPr/>
        </p:nvSpPr>
        <p:spPr>
          <a:xfrm>
            <a:off x="4210130" y="6428318"/>
            <a:ext cx="3706270" cy="1288558"/>
          </a:xfrm>
          <a:prstGeom prst="rect">
            <a:avLst/>
          </a:prstGeom>
        </p:spPr>
        <p:txBody>
          <a:bodyPr lIns="0" tIns="0" rIns="0" bIns="0" rtlCol="0" anchor="t">
            <a:spAutoFit/>
          </a:bodyPr>
          <a:lstStyle/>
          <a:p>
            <a:pPr lvl="0" algn="ctr">
              <a:lnSpc>
                <a:spcPts val="3419"/>
              </a:lnSpc>
              <a:spcBef>
                <a:spcPct val="0"/>
              </a:spcBef>
            </a:pPr>
            <a:r>
              <a:rPr lang="ar-SA" sz="2442" spc="24" dirty="0">
                <a:solidFill>
                  <a:srgbClr val="000000"/>
                </a:solidFill>
                <a:latin typeface="DM Sans"/>
              </a:rPr>
              <a:t>موارد مستدامة يمكن التنبؤ بها من أجل الصحة
</a:t>
            </a:r>
            <a:endParaRPr lang="en-US" sz="2442" spc="24" dirty="0">
              <a:solidFill>
                <a:srgbClr val="000000"/>
              </a:solidFill>
              <a:latin typeface="DM Sans"/>
            </a:endParaRPr>
          </a:p>
        </p:txBody>
      </p:sp>
      <p:grpSp>
        <p:nvGrpSpPr>
          <p:cNvPr id="33" name="Group 33"/>
          <p:cNvGrpSpPr/>
          <p:nvPr/>
        </p:nvGrpSpPr>
        <p:grpSpPr>
          <a:xfrm>
            <a:off x="2542630" y="7748937"/>
            <a:ext cx="996804" cy="996804"/>
            <a:chOff x="0" y="0"/>
            <a:chExt cx="1329072" cy="1329072"/>
          </a:xfrm>
        </p:grpSpPr>
        <p:grpSp>
          <p:nvGrpSpPr>
            <p:cNvPr id="34" name="Group 34"/>
            <p:cNvGrpSpPr/>
            <p:nvPr/>
          </p:nvGrpSpPr>
          <p:grpSpPr>
            <a:xfrm>
              <a:off x="0" y="0"/>
              <a:ext cx="1329072" cy="1329072"/>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5</a:t>
              </a:r>
            </a:p>
          </p:txBody>
        </p:sp>
      </p:grpSp>
      <p:grpSp>
        <p:nvGrpSpPr>
          <p:cNvPr id="37" name="Group 37"/>
          <p:cNvGrpSpPr/>
          <p:nvPr/>
        </p:nvGrpSpPr>
        <p:grpSpPr>
          <a:xfrm>
            <a:off x="3950471" y="7717211"/>
            <a:ext cx="4357534" cy="996804"/>
            <a:chOff x="0" y="0"/>
            <a:chExt cx="24328189" cy="5565176"/>
          </a:xfrm>
        </p:grpSpPr>
        <p:sp>
          <p:nvSpPr>
            <p:cNvPr id="38" name="Freeform 38"/>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9" name="TextBox 39"/>
          <p:cNvSpPr txBox="1"/>
          <p:nvPr/>
        </p:nvSpPr>
        <p:spPr>
          <a:xfrm>
            <a:off x="4356610" y="7797149"/>
            <a:ext cx="3304790" cy="852755"/>
          </a:xfrm>
          <a:prstGeom prst="rect">
            <a:avLst/>
          </a:prstGeom>
        </p:spPr>
        <p:txBody>
          <a:bodyPr lIns="0" tIns="0" rIns="0" bIns="0" rtlCol="0" anchor="t">
            <a:spAutoFit/>
          </a:bodyPr>
          <a:lstStyle/>
          <a:p>
            <a:pPr lvl="0" algn="ctr">
              <a:lnSpc>
                <a:spcPts val="3419"/>
              </a:lnSpc>
              <a:spcBef>
                <a:spcPct val="0"/>
              </a:spcBef>
            </a:pPr>
            <a:r>
              <a:rPr lang="ar-SA" sz="2442" spc="24" dirty="0">
                <a:solidFill>
                  <a:srgbClr val="000000"/>
                </a:solidFill>
                <a:latin typeface="DM Sans"/>
              </a:rPr>
              <a:t>كوفيد-19: دور النظم الصحية
</a:t>
            </a:r>
            <a:endParaRPr lang="en-US" sz="2442" u="none" spc="24" dirty="0">
              <a:solidFill>
                <a:srgbClr val="000000"/>
              </a:solidFill>
              <a:latin typeface="DM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221499" y="4164330"/>
            <a:ext cx="5093321" cy="2025015"/>
          </a:xfrm>
          <a:prstGeom prst="rect">
            <a:avLst/>
          </a:prstGeom>
        </p:spPr>
        <p:txBody>
          <a:bodyPr lIns="0" tIns="0" rIns="0" bIns="0" rtlCol="0" anchor="t">
            <a:spAutoFit/>
          </a:bodyPr>
          <a:lstStyle/>
          <a:p>
            <a:pPr lvl="0">
              <a:lnSpc>
                <a:spcPts val="7919"/>
              </a:lnSpc>
            </a:pPr>
            <a:r>
              <a:rPr lang="ar-SA" sz="7199" dirty="0">
                <a:solidFill>
                  <a:srgbClr val="000000"/>
                </a:solidFill>
                <a:latin typeface="DM Sans Bold"/>
              </a:rPr>
              <a:t>نقطة للمناقشة
</a:t>
            </a:r>
            <a:endParaRPr lang="en-US" sz="7199" dirty="0">
              <a:solidFill>
                <a:srgbClr val="000000"/>
              </a:solidFill>
              <a:latin typeface="DM Sans Bold"/>
            </a:endParaRPr>
          </a:p>
        </p:txBody>
      </p:sp>
      <p:grpSp>
        <p:nvGrpSpPr>
          <p:cNvPr id="5" name="Group 5"/>
          <p:cNvGrpSpPr/>
          <p:nvPr/>
        </p:nvGrpSpPr>
        <p:grpSpPr>
          <a:xfrm rot="561958">
            <a:off x="11145015" y="3212722"/>
            <a:ext cx="3812366" cy="3745534"/>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11364918" y="3827854"/>
            <a:ext cx="3347796" cy="2797970"/>
            <a:chOff x="0" y="0"/>
            <a:chExt cx="7006184" cy="5855522"/>
          </a:xfrm>
        </p:grpSpPr>
        <p:sp>
          <p:nvSpPr>
            <p:cNvPr id="10" name="Freeform 10"/>
            <p:cNvSpPr/>
            <p:nvPr/>
          </p:nvSpPr>
          <p:spPr>
            <a:xfrm>
              <a:off x="0" y="0"/>
              <a:ext cx="7006184" cy="5855522"/>
            </a:xfrm>
            <a:custGeom>
              <a:avLst/>
              <a:gdLst/>
              <a:ahLst/>
              <a:cxnLst/>
              <a:rect l="l" t="t" r="r" b="b"/>
              <a:pathLst>
                <a:path w="7006184" h="5855522">
                  <a:moveTo>
                    <a:pt x="6881724" y="5855522"/>
                  </a:moveTo>
                  <a:lnTo>
                    <a:pt x="124460" y="5855522"/>
                  </a:lnTo>
                  <a:cubicBezTo>
                    <a:pt x="55880" y="5855522"/>
                    <a:pt x="0" y="5799642"/>
                    <a:pt x="0" y="5731062"/>
                  </a:cubicBezTo>
                  <a:lnTo>
                    <a:pt x="0" y="124460"/>
                  </a:lnTo>
                  <a:cubicBezTo>
                    <a:pt x="0" y="55880"/>
                    <a:pt x="55880" y="0"/>
                    <a:pt x="124460" y="0"/>
                  </a:cubicBezTo>
                  <a:lnTo>
                    <a:pt x="6881724" y="0"/>
                  </a:lnTo>
                  <a:cubicBezTo>
                    <a:pt x="6950304" y="0"/>
                    <a:pt x="7006184" y="55880"/>
                    <a:pt x="7006184" y="124460"/>
                  </a:cubicBezTo>
                  <a:lnTo>
                    <a:pt x="7006184" y="5731063"/>
                  </a:lnTo>
                  <a:cubicBezTo>
                    <a:pt x="7006184" y="5799643"/>
                    <a:pt x="6950304" y="5855522"/>
                    <a:pt x="6881724" y="5855522"/>
                  </a:cubicBezTo>
                  <a:close/>
                </a:path>
              </a:pathLst>
            </a:custGeom>
            <a:solidFill>
              <a:srgbClr val="F8E64A"/>
            </a:solidFill>
          </p:spPr>
        </p:sp>
      </p:grpSp>
      <p:sp>
        <p:nvSpPr>
          <p:cNvPr id="11" name="TextBox 11"/>
          <p:cNvSpPr txBox="1"/>
          <p:nvPr/>
        </p:nvSpPr>
        <p:spPr>
          <a:xfrm rot="561958">
            <a:off x="11626323" y="3566037"/>
            <a:ext cx="2860180" cy="3284232"/>
          </a:xfrm>
          <a:prstGeom prst="rect">
            <a:avLst/>
          </a:prstGeom>
        </p:spPr>
        <p:txBody>
          <a:bodyPr lIns="0" tIns="0" rIns="0" bIns="0" rtlCol="0" anchor="t">
            <a:spAutoFit/>
          </a:bodyPr>
          <a:lstStyle/>
          <a:p>
            <a:pPr lvl="0" algn="ctr">
              <a:lnSpc>
                <a:spcPts val="4338"/>
              </a:lnSpc>
            </a:pPr>
            <a:r>
              <a:rPr lang="ar-SA" sz="3098" spc="30" dirty="0">
                <a:solidFill>
                  <a:srgbClr val="000000"/>
                </a:solidFill>
                <a:latin typeface="DM Sans"/>
              </a:rPr>
              <a:t>هل من الممكن الدعوة إلى التغطية الصحية الشاملة وفيروس نقص المناعة البشرية في نفس الوقت؟
</a:t>
            </a:r>
            <a:endParaRPr lang="en-US" sz="3098" spc="30" dirty="0">
              <a:solidFill>
                <a:srgbClr val="000000"/>
              </a:solidFill>
              <a:latin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371850"/>
            <a:ext cx="16230600" cy="5886450"/>
            <a:chOff x="0" y="0"/>
            <a:chExt cx="100607340" cy="36487873"/>
          </a:xfrm>
        </p:grpSpPr>
        <p:sp>
          <p:nvSpPr>
            <p:cNvPr id="3" name="Freeform 3"/>
            <p:cNvSpPr/>
            <p:nvPr/>
          </p:nvSpPr>
          <p:spPr>
            <a:xfrm>
              <a:off x="0" y="0"/>
              <a:ext cx="100607341" cy="36487872"/>
            </a:xfrm>
            <a:custGeom>
              <a:avLst/>
              <a:gdLst/>
              <a:ahLst/>
              <a:cxnLst/>
              <a:rect l="l" t="t" r="r" b="b"/>
              <a:pathLst>
                <a:path w="100607341" h="36487872">
                  <a:moveTo>
                    <a:pt x="0" y="0"/>
                  </a:moveTo>
                  <a:lnTo>
                    <a:pt x="0" y="36487872"/>
                  </a:lnTo>
                  <a:lnTo>
                    <a:pt x="100607341" y="36487872"/>
                  </a:lnTo>
                  <a:lnTo>
                    <a:pt x="100607341" y="0"/>
                  </a:lnTo>
                  <a:lnTo>
                    <a:pt x="0" y="0"/>
                  </a:lnTo>
                  <a:close/>
                  <a:moveTo>
                    <a:pt x="100546377" y="36426915"/>
                  </a:moveTo>
                  <a:lnTo>
                    <a:pt x="59690" y="36426915"/>
                  </a:lnTo>
                  <a:lnTo>
                    <a:pt x="59690" y="59690"/>
                  </a:lnTo>
                  <a:lnTo>
                    <a:pt x="100546377" y="59690"/>
                  </a:lnTo>
                  <a:lnTo>
                    <a:pt x="100546377" y="36426915"/>
                  </a:lnTo>
                  <a:close/>
                </a:path>
              </a:pathLst>
            </a:custGeom>
            <a:solidFill>
              <a:srgbClr val="000000"/>
            </a:solidFill>
          </p:spPr>
        </p:sp>
      </p:grpSp>
      <p:sp>
        <p:nvSpPr>
          <p:cNvPr id="4" name="TextBox 4"/>
          <p:cNvSpPr txBox="1"/>
          <p:nvPr/>
        </p:nvSpPr>
        <p:spPr>
          <a:xfrm>
            <a:off x="1028700" y="399883"/>
            <a:ext cx="16230600" cy="2971967"/>
          </a:xfrm>
          <a:prstGeom prst="rect">
            <a:avLst/>
          </a:prstGeom>
        </p:spPr>
        <p:txBody>
          <a:bodyPr wrap="square" lIns="0" tIns="0" rIns="0" bIns="0" rtlCol="0" anchor="t">
            <a:spAutoFit/>
          </a:bodyPr>
          <a:lstStyle/>
          <a:p>
            <a:pPr lvl="0" algn="just">
              <a:lnSpc>
                <a:spcPts val="7700"/>
              </a:lnSpc>
            </a:pPr>
            <a:r>
              <a:rPr lang="ar-SA" sz="7000" dirty="0">
                <a:solidFill>
                  <a:srgbClr val="000000"/>
                </a:solidFill>
                <a:latin typeface="DM Sans Bold"/>
              </a:rPr>
              <a:t>برنامج الأمم المتحدة المشترك المعني بفيروس نقص المناعة البشرية/</a:t>
            </a:r>
            <a:r>
              <a:rPr lang="de-CH" sz="7000" dirty="0">
                <a:solidFill>
                  <a:srgbClr val="000000"/>
                </a:solidFill>
                <a:latin typeface="DM Sans Bold"/>
              </a:rPr>
              <a:t>UNAIDS</a:t>
            </a:r>
            <a:r>
              <a:rPr lang="ar-SA" sz="7000" dirty="0">
                <a:solidFill>
                  <a:srgbClr val="000000"/>
                </a:solidFill>
                <a:latin typeface="DM Sans Bold"/>
              </a:rPr>
              <a:t>
</a:t>
            </a:r>
            <a:endParaRPr lang="en-US" sz="7000" dirty="0">
              <a:solidFill>
                <a:srgbClr val="000000"/>
              </a:solidFill>
              <a:latin typeface="DM Sans Bold"/>
            </a:endParaRPr>
          </a:p>
        </p:txBody>
      </p:sp>
      <p:sp>
        <p:nvSpPr>
          <p:cNvPr id="5" name="TextBox 5"/>
          <p:cNvSpPr txBox="1"/>
          <p:nvPr/>
        </p:nvSpPr>
        <p:spPr>
          <a:xfrm>
            <a:off x="2462771" y="3943350"/>
            <a:ext cx="13410738" cy="4036361"/>
          </a:xfrm>
          <a:prstGeom prst="rect">
            <a:avLst/>
          </a:prstGeom>
        </p:spPr>
        <p:txBody>
          <a:bodyPr lIns="0" tIns="0" rIns="0" bIns="0" rtlCol="0" anchor="t">
            <a:spAutoFit/>
          </a:bodyPr>
          <a:lstStyle/>
          <a:p>
            <a:pPr marL="755650" lvl="1" indent="-377825" algn="r">
              <a:lnSpc>
                <a:spcPts val="5250"/>
              </a:lnSpc>
              <a:spcBef>
                <a:spcPct val="0"/>
              </a:spcBef>
              <a:buFont typeface="Arial"/>
              <a:buChar char="•"/>
            </a:pPr>
            <a:r>
              <a:rPr lang="ar-SA" sz="3500" spc="35" dirty="0">
                <a:solidFill>
                  <a:srgbClr val="000000"/>
                </a:solidFill>
                <a:latin typeface="DM Sans"/>
              </a:rPr>
              <a:t>ينبغي تحديد التدخلات الأساسية الشديدة التأثير المتعلقة بفيروس نقص المناعة البشرية وإدماجها في مجموعة المنافع الصحية الوطنية
وينبغي تكييف هذه الحزمة وتسليمها على نحو منصف لجميع السكان المحتاجين.
وينبغي أن يغطي النظام الوطني لتمويل الصحة تكاليف خدمات فيروس نقص المناعة البشرية للتقليل إلى أدنى حد من نفقات مكتب المدعي العام وخطر التعرض لضائقة مالية.
</a:t>
            </a:r>
            <a:endParaRPr lang="en-US" sz="3500" u="none" spc="35" dirty="0">
              <a:solidFill>
                <a:srgbClr val="000000"/>
              </a:solidFill>
              <a:latin typeface="DM Sans"/>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00C2FF"/>
            </a:solidFill>
          </p:spPr>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009900"/>
            <a:ext cx="16230600" cy="6781800"/>
            <a:chOff x="0" y="0"/>
            <a:chExt cx="100607340" cy="36487873"/>
          </a:xfrm>
        </p:grpSpPr>
        <p:sp>
          <p:nvSpPr>
            <p:cNvPr id="3" name="Freeform 3"/>
            <p:cNvSpPr/>
            <p:nvPr/>
          </p:nvSpPr>
          <p:spPr>
            <a:xfrm>
              <a:off x="0" y="0"/>
              <a:ext cx="100607341" cy="36487872"/>
            </a:xfrm>
            <a:custGeom>
              <a:avLst/>
              <a:gdLst/>
              <a:ahLst/>
              <a:cxnLst/>
              <a:rect l="l" t="t" r="r" b="b"/>
              <a:pathLst>
                <a:path w="100607341" h="36487872">
                  <a:moveTo>
                    <a:pt x="0" y="0"/>
                  </a:moveTo>
                  <a:lnTo>
                    <a:pt x="0" y="36487872"/>
                  </a:lnTo>
                  <a:lnTo>
                    <a:pt x="100607341" y="36487872"/>
                  </a:lnTo>
                  <a:lnTo>
                    <a:pt x="100607341" y="0"/>
                  </a:lnTo>
                  <a:lnTo>
                    <a:pt x="0" y="0"/>
                  </a:lnTo>
                  <a:close/>
                  <a:moveTo>
                    <a:pt x="100546377" y="36426915"/>
                  </a:moveTo>
                  <a:lnTo>
                    <a:pt x="59690" y="36426915"/>
                  </a:lnTo>
                  <a:lnTo>
                    <a:pt x="59690" y="59690"/>
                  </a:lnTo>
                  <a:lnTo>
                    <a:pt x="100546377" y="59690"/>
                  </a:lnTo>
                  <a:lnTo>
                    <a:pt x="100546377" y="36426915"/>
                  </a:lnTo>
                  <a:close/>
                </a:path>
              </a:pathLst>
            </a:custGeom>
            <a:solidFill>
              <a:srgbClr val="000000"/>
            </a:solidFill>
          </p:spPr>
        </p:sp>
      </p:grpSp>
      <p:sp>
        <p:nvSpPr>
          <p:cNvPr id="4" name="TextBox 4"/>
          <p:cNvSpPr txBox="1"/>
          <p:nvPr/>
        </p:nvSpPr>
        <p:spPr>
          <a:xfrm>
            <a:off x="1028700" y="1085850"/>
            <a:ext cx="16230600" cy="1947906"/>
          </a:xfrm>
          <a:prstGeom prst="rect">
            <a:avLst/>
          </a:prstGeom>
        </p:spPr>
        <p:txBody>
          <a:bodyPr wrap="square" lIns="0" tIns="0" rIns="0" bIns="0" rtlCol="0" anchor="t">
            <a:spAutoFit/>
          </a:bodyPr>
          <a:lstStyle/>
          <a:p>
            <a:pPr lvl="0" algn="r">
              <a:lnSpc>
                <a:spcPts val="7700"/>
              </a:lnSpc>
            </a:pPr>
            <a:r>
              <a:rPr lang="ar-SA" sz="6000" dirty="0">
                <a:solidFill>
                  <a:srgbClr val="000000"/>
                </a:solidFill>
                <a:latin typeface="DM Sans Bold"/>
              </a:rPr>
              <a:t>حزم المنافع الصحية الوطنية الواقعية
</a:t>
            </a:r>
            <a:endParaRPr lang="en-US" sz="6000" dirty="0">
              <a:solidFill>
                <a:srgbClr val="000000"/>
              </a:solidFill>
              <a:latin typeface="DM Sans Bold"/>
            </a:endParaRPr>
          </a:p>
        </p:txBody>
      </p:sp>
      <p:sp>
        <p:nvSpPr>
          <p:cNvPr id="5" name="TextBox 5"/>
          <p:cNvSpPr txBox="1"/>
          <p:nvPr/>
        </p:nvSpPr>
        <p:spPr>
          <a:xfrm>
            <a:off x="1295400" y="3271261"/>
            <a:ext cx="15697200" cy="7434728"/>
          </a:xfrm>
          <a:prstGeom prst="rect">
            <a:avLst/>
          </a:prstGeom>
        </p:spPr>
        <p:txBody>
          <a:bodyPr wrap="square" lIns="0" tIns="0" rIns="0" bIns="0" rtlCol="0" anchor="t">
            <a:spAutoFit/>
          </a:bodyPr>
          <a:lstStyle/>
          <a:p>
            <a:pPr marL="755650" lvl="1" indent="-377825" algn="r">
              <a:lnSpc>
                <a:spcPts val="5250"/>
              </a:lnSpc>
              <a:spcBef>
                <a:spcPct val="0"/>
              </a:spcBef>
              <a:buFont typeface="Arial"/>
              <a:buChar char="•"/>
            </a:pPr>
            <a:r>
              <a:rPr lang="ar-SA" sz="3500" spc="35" dirty="0">
                <a:solidFill>
                  <a:srgbClr val="000000"/>
                </a:solidFill>
                <a:latin typeface="DM Sans"/>
              </a:rPr>
              <a:t>تايلند: الخدمات الصحية المتصلة بفيروس نقص المناعة البشرية ومضادات الفيروسات </a:t>
            </a:r>
            <a:r>
              <a:rPr lang="ar-SA" sz="3500" spc="35" dirty="0" err="1">
                <a:solidFill>
                  <a:srgbClr val="000000"/>
                </a:solidFill>
                <a:latin typeface="DM Sans"/>
              </a:rPr>
              <a:t>القهقرية</a:t>
            </a:r>
            <a:r>
              <a:rPr lang="ar-SA" sz="3500" spc="35" dirty="0">
                <a:solidFill>
                  <a:srgbClr val="000000"/>
                </a:solidFill>
                <a:latin typeface="DM Sans"/>
              </a:rPr>
              <a:t> المدرجة في مجموعة استحقاقات خطة التغطية الصحية الشاملة منذ عام 2005. في عام 2021 ، تم تخصيص 3.6 مليار باهت بالإضافة إلى ذلك لتوسيع تغطية خدمة فيروس نقص المناعة البشرية وفوائدها للأشخاص المعرضين لخطر كبير والضعفاء.
بوتسوانا: منذ عام 2010، تشمل حزمة الخدمات الصحية الأساسية ما يلي: الوقاية من انتقال العدوى من الأم إلى الطفل، وفيروس نقص المناعة البشرية، وتثقيف النساء الحوامل/المراهقات الحوامل، والتدريب على توعية الرجال بشأن العنف القائم على نوع الجنس/فيروس نقص المناعة البشرية، والسرطانات المرتبطة بفيروس نقص المناعة البشرية، والرعاية السابقة للولادة، وتقديم المشورة والدعم في مجال الرضاعة الطبيعية، والتعليم العام/اللجنة الانتخابية المستقلة (العيش الإيجابي)، والرعاية التلطيفية، ورعاية الأيتام، ومضادات الفيروسات </a:t>
            </a:r>
            <a:r>
              <a:rPr lang="ar-SA" sz="3500" spc="35" dirty="0" err="1">
                <a:solidFill>
                  <a:srgbClr val="000000"/>
                </a:solidFill>
                <a:latin typeface="DM Sans"/>
              </a:rPr>
              <a:t>القهقرية</a:t>
            </a:r>
            <a:r>
              <a:rPr lang="ar-SA" sz="3500" spc="35" dirty="0">
                <a:solidFill>
                  <a:srgbClr val="000000"/>
                </a:solidFill>
                <a:latin typeface="DM Sans"/>
              </a:rPr>
              <a:t>.
</a:t>
            </a:r>
            <a:endParaRPr lang="en-US" sz="3500" u="none" spc="35" dirty="0">
              <a:solidFill>
                <a:srgbClr val="000000"/>
              </a:solidFill>
              <a:latin typeface="DM Sans"/>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00C2FF"/>
            </a:solidFill>
          </p:spPr>
        </p:sp>
      </p:grpSp>
    </p:spTree>
    <p:extLst>
      <p:ext uri="{BB962C8B-B14F-4D97-AF65-F5344CB8AC3E}">
        <p14:creationId xmlns:p14="http://schemas.microsoft.com/office/powerpoint/2010/main" val="573878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369464" y="2834922"/>
            <a:ext cx="12473188" cy="1082284"/>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تسعى جميع البلدان إلى إجراء إصلاحات صحية لتحقيق التغطية الصحية الشاملة
</a:t>
            </a:r>
            <a:endParaRPr lang="en-US" sz="3200" dirty="0">
              <a:solidFill>
                <a:srgbClr val="000000"/>
              </a:solidFill>
              <a:latin typeface="DM Sans"/>
            </a:endParaRPr>
          </a:p>
        </p:txBody>
      </p:sp>
      <p:sp>
        <p:nvSpPr>
          <p:cNvPr id="5" name="TextBox 5"/>
          <p:cNvSpPr txBox="1"/>
          <p:nvPr/>
        </p:nvSpPr>
        <p:spPr>
          <a:xfrm>
            <a:off x="2168697" y="1233240"/>
            <a:ext cx="13673955" cy="1857175"/>
          </a:xfrm>
          <a:prstGeom prst="rect">
            <a:avLst/>
          </a:prstGeom>
        </p:spPr>
        <p:txBody>
          <a:bodyPr lIns="0" tIns="0" rIns="0" bIns="0" rtlCol="0" anchor="t">
            <a:spAutoFit/>
          </a:bodyPr>
          <a:lstStyle/>
          <a:p>
            <a:pPr lvl="0">
              <a:lnSpc>
                <a:spcPts val="7246"/>
              </a:lnSpc>
            </a:pPr>
            <a:r>
              <a:rPr lang="ar-SA" sz="6587" dirty="0">
                <a:solidFill>
                  <a:srgbClr val="000000"/>
                </a:solidFill>
                <a:latin typeface="DM Sans Bold"/>
              </a:rPr>
              <a:t>لماذا التعامل مع التغطية الصحية الشاملة؟
</a:t>
            </a:r>
            <a:endParaRPr lang="en-US" sz="6587" dirty="0">
              <a:solidFill>
                <a:srgbClr val="000000"/>
              </a:solidFill>
              <a:latin typeface="DM Sans Bold"/>
            </a:endParaRPr>
          </a:p>
        </p:txBody>
      </p:sp>
      <p:grpSp>
        <p:nvGrpSpPr>
          <p:cNvPr id="6" name="Group 6"/>
          <p:cNvGrpSpPr/>
          <p:nvPr/>
        </p:nvGrpSpPr>
        <p:grpSpPr>
          <a:xfrm>
            <a:off x="2168697" y="27003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1</a:t>
              </a:r>
            </a:p>
          </p:txBody>
        </p:sp>
      </p:grpSp>
      <p:grpSp>
        <p:nvGrpSpPr>
          <p:cNvPr id="10" name="Group 10"/>
          <p:cNvGrpSpPr/>
          <p:nvPr/>
        </p:nvGrpSpPr>
        <p:grpSpPr>
          <a:xfrm>
            <a:off x="2168697" y="39318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2</a:t>
              </a:r>
            </a:p>
          </p:txBody>
        </p:sp>
      </p:grpSp>
      <p:grpSp>
        <p:nvGrpSpPr>
          <p:cNvPr id="14" name="Group 14"/>
          <p:cNvGrpSpPr/>
          <p:nvPr/>
        </p:nvGrpSpPr>
        <p:grpSpPr>
          <a:xfrm>
            <a:off x="2168697" y="52430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3</a:t>
              </a:r>
            </a:p>
          </p:txBody>
        </p:sp>
      </p:grpSp>
      <p:grpSp>
        <p:nvGrpSpPr>
          <p:cNvPr id="18" name="Group 18"/>
          <p:cNvGrpSpPr/>
          <p:nvPr/>
        </p:nvGrpSpPr>
        <p:grpSpPr>
          <a:xfrm>
            <a:off x="2168697" y="65845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4</a:t>
              </a:r>
            </a:p>
          </p:txBody>
        </p:sp>
      </p:grpSp>
      <p:grpSp>
        <p:nvGrpSpPr>
          <p:cNvPr id="22" name="Group 22"/>
          <p:cNvGrpSpPr/>
          <p:nvPr/>
        </p:nvGrpSpPr>
        <p:grpSpPr>
          <a:xfrm>
            <a:off x="2168697" y="79094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5</a:t>
              </a:r>
            </a:p>
          </p:txBody>
        </p:sp>
      </p:grpSp>
      <p:sp>
        <p:nvSpPr>
          <p:cNvPr id="26" name="TextBox 26"/>
          <p:cNvSpPr txBox="1"/>
          <p:nvPr/>
        </p:nvSpPr>
        <p:spPr>
          <a:xfrm>
            <a:off x="3369464" y="3799689"/>
            <a:ext cx="12473188" cy="1633717"/>
          </a:xfrm>
          <a:prstGeom prst="rect">
            <a:avLst/>
          </a:prstGeom>
        </p:spPr>
        <p:txBody>
          <a:bodyPr lIns="0" tIns="0" rIns="0" bIns="0" rtlCol="0" anchor="t">
            <a:spAutoFit/>
          </a:bodyPr>
          <a:lstStyle/>
          <a:p>
            <a:pPr>
              <a:lnSpc>
                <a:spcPts val="4256"/>
              </a:lnSpc>
            </a:pPr>
            <a:r>
              <a:rPr lang="ar-SA" sz="3200" dirty="0">
                <a:solidFill>
                  <a:srgbClr val="000000"/>
                </a:solidFill>
                <a:latin typeface="DM Sans"/>
              </a:rPr>
              <a:t>يمكن لهذه الإصلاحات الصحية أن تغير بشكل جذري كيفية تمويل الرعاية الصحية وتصميمها وتقديمها
</a:t>
            </a:r>
            <a:endParaRPr lang="en-US" sz="3200" dirty="0">
              <a:solidFill>
                <a:srgbClr val="000000"/>
              </a:solidFill>
              <a:latin typeface="DM Sans"/>
            </a:endParaRPr>
          </a:p>
        </p:txBody>
      </p:sp>
      <p:sp>
        <p:nvSpPr>
          <p:cNvPr id="27" name="TextBox 27"/>
          <p:cNvSpPr txBox="1"/>
          <p:nvPr/>
        </p:nvSpPr>
        <p:spPr>
          <a:xfrm>
            <a:off x="3369464" y="5110865"/>
            <a:ext cx="12473188" cy="1633717"/>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تركز التغطية الصحية الشاملة تركيزا قويا على تكامل الخدمات - سيتم دمج خدمات فيروس نقص المناعة البشرية في الخدمات الصحية الأخرى
</a:t>
            </a:r>
            <a:endParaRPr lang="en-US" sz="3200" dirty="0">
              <a:solidFill>
                <a:srgbClr val="000000"/>
              </a:solidFill>
              <a:latin typeface="DM Sans"/>
            </a:endParaRPr>
          </a:p>
        </p:txBody>
      </p:sp>
      <p:sp>
        <p:nvSpPr>
          <p:cNvPr id="28" name="TextBox 28"/>
          <p:cNvSpPr txBox="1"/>
          <p:nvPr/>
        </p:nvSpPr>
        <p:spPr>
          <a:xfrm>
            <a:off x="3369464" y="6452374"/>
            <a:ext cx="12473188" cy="1633717"/>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تركز التغطية الصحية الشاملة تركيزا قويا على التمويل المحلي للصحة - قد يكون هناك دعم أقل من المانحين للفيروسات </a:t>
            </a:r>
            <a:r>
              <a:rPr lang="ar-SA" sz="3200" dirty="0" err="1">
                <a:solidFill>
                  <a:srgbClr val="000000"/>
                </a:solidFill>
                <a:latin typeface="DM Sans"/>
              </a:rPr>
              <a:t>القهقرية</a:t>
            </a:r>
            <a:r>
              <a:rPr lang="ar-SA" sz="3200" dirty="0">
                <a:solidFill>
                  <a:srgbClr val="000000"/>
                </a:solidFill>
                <a:latin typeface="DM Sans"/>
              </a:rPr>
              <a:t>
</a:t>
            </a:r>
            <a:endParaRPr lang="en-US" sz="3200" dirty="0">
              <a:solidFill>
                <a:srgbClr val="000000"/>
              </a:solidFill>
              <a:latin typeface="DM Sans"/>
            </a:endParaRPr>
          </a:p>
        </p:txBody>
      </p:sp>
      <p:sp>
        <p:nvSpPr>
          <p:cNvPr id="29" name="TextBox 29"/>
          <p:cNvSpPr txBox="1"/>
          <p:nvPr/>
        </p:nvSpPr>
        <p:spPr>
          <a:xfrm>
            <a:off x="3369464" y="7777303"/>
            <a:ext cx="12473188" cy="1633717"/>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تركز التغطية الصحية الشاملة تركيزا قويا على النظم الصحية - فدور المجتمعات المحلية ليس واضحا دائما
</a:t>
            </a:r>
            <a:endParaRPr lang="en-US" sz="3200" dirty="0">
              <a:solidFill>
                <a:srgbClr val="000000"/>
              </a:solidFill>
              <a:latin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311848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وقت الاستراحة
</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7" name="Picture 6">
            <a:extLst>
              <a:ext uri="{FF2B5EF4-FFF2-40B4-BE49-F238E27FC236}">
                <a16:creationId xmlns:a16="http://schemas.microsoft.com/office/drawing/2014/main" id="{F68F152C-EB37-4C2D-9BB9-1CF92BE084DD}"/>
              </a:ext>
            </a:extLst>
          </p:cNvPr>
          <p:cNvPicPr>
            <a:picLocks noChangeAspect="1"/>
          </p:cNvPicPr>
          <p:nvPr/>
        </p:nvPicPr>
        <p:blipFill>
          <a:blip r:embed="rId2"/>
          <a:stretch>
            <a:fillRect/>
          </a:stretch>
        </p:blipFill>
        <p:spPr>
          <a:xfrm>
            <a:off x="8305800" y="2095500"/>
            <a:ext cx="2017951" cy="2024047"/>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a:solidFill>
            <a:srgbClr val="C00000"/>
          </a:solidFill>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grpFill/>
          </p:spPr>
        </p:sp>
      </p:grpSp>
      <p:sp>
        <p:nvSpPr>
          <p:cNvPr id="4" name="TextBox 4"/>
          <p:cNvSpPr txBox="1"/>
          <p:nvPr/>
        </p:nvSpPr>
        <p:spPr>
          <a:xfrm>
            <a:off x="2778914" y="2911122"/>
            <a:ext cx="13654288" cy="1082284"/>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دعم أقل من المانحين الخارجيين لفيروس نقص المناعة البشرية
</a:t>
            </a:r>
            <a:endParaRPr lang="en-US" sz="3200" dirty="0">
              <a:solidFill>
                <a:srgbClr val="000000"/>
              </a:solidFill>
              <a:latin typeface="DM Sans"/>
            </a:endParaRPr>
          </a:p>
        </p:txBody>
      </p:sp>
      <p:sp>
        <p:nvSpPr>
          <p:cNvPr id="5" name="TextBox 5"/>
          <p:cNvSpPr txBox="1"/>
          <p:nvPr/>
        </p:nvSpPr>
        <p:spPr>
          <a:xfrm>
            <a:off x="2480957" y="393523"/>
            <a:ext cx="15258694" cy="2780505"/>
          </a:xfrm>
          <a:prstGeom prst="rect">
            <a:avLst/>
          </a:prstGeom>
        </p:spPr>
        <p:txBody>
          <a:bodyPr wrap="square" lIns="0" tIns="0" rIns="0" bIns="0" rtlCol="0" anchor="t">
            <a:spAutoFit/>
          </a:bodyPr>
          <a:lstStyle/>
          <a:p>
            <a:pPr lvl="0" algn="ctr">
              <a:lnSpc>
                <a:spcPts val="7246"/>
              </a:lnSpc>
            </a:pPr>
            <a:r>
              <a:rPr lang="ar-SA" sz="6000" dirty="0">
                <a:solidFill>
                  <a:srgbClr val="000000"/>
                </a:solidFill>
                <a:latin typeface="DM Sans Bold"/>
              </a:rPr>
              <a:t>فيروس نقص المناعة البشرية في التغطية الصحية الشاملة: شواغل المجتمع</a:t>
            </a:r>
            <a:r>
              <a:rPr lang="ar-SA" sz="6587" dirty="0">
                <a:solidFill>
                  <a:srgbClr val="000000"/>
                </a:solidFill>
                <a:latin typeface="DM Sans Bold"/>
              </a:rPr>
              <a:t>
</a:t>
            </a:r>
            <a:endParaRPr lang="en-US" sz="6587" dirty="0">
              <a:solidFill>
                <a:srgbClr val="000000"/>
              </a:solidFill>
              <a:latin typeface="DM Sans Bold"/>
            </a:endParaRPr>
          </a:p>
        </p:txBody>
      </p:sp>
      <p:grpSp>
        <p:nvGrpSpPr>
          <p:cNvPr id="6" name="Group 6"/>
          <p:cNvGrpSpPr/>
          <p:nvPr/>
        </p:nvGrpSpPr>
        <p:grpSpPr>
          <a:xfrm>
            <a:off x="1578147" y="27765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1</a:t>
              </a:r>
            </a:p>
          </p:txBody>
        </p:sp>
      </p:grpSp>
      <p:grpSp>
        <p:nvGrpSpPr>
          <p:cNvPr id="10" name="Group 10"/>
          <p:cNvGrpSpPr/>
          <p:nvPr/>
        </p:nvGrpSpPr>
        <p:grpSpPr>
          <a:xfrm>
            <a:off x="1578147" y="40080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2</a:t>
              </a:r>
            </a:p>
          </p:txBody>
        </p:sp>
      </p:grpSp>
      <p:grpSp>
        <p:nvGrpSpPr>
          <p:cNvPr id="14" name="Group 14"/>
          <p:cNvGrpSpPr/>
          <p:nvPr/>
        </p:nvGrpSpPr>
        <p:grpSpPr>
          <a:xfrm>
            <a:off x="1578147" y="53192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3</a:t>
              </a:r>
            </a:p>
          </p:txBody>
        </p:sp>
      </p:grpSp>
      <p:grpSp>
        <p:nvGrpSpPr>
          <p:cNvPr id="18" name="Group 18"/>
          <p:cNvGrpSpPr/>
          <p:nvPr/>
        </p:nvGrpSpPr>
        <p:grpSpPr>
          <a:xfrm>
            <a:off x="1578147" y="66607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4</a:t>
              </a:r>
            </a:p>
          </p:txBody>
        </p:sp>
      </p:grpSp>
      <p:grpSp>
        <p:nvGrpSpPr>
          <p:cNvPr id="22" name="Group 22"/>
          <p:cNvGrpSpPr/>
          <p:nvPr/>
        </p:nvGrpSpPr>
        <p:grpSpPr>
          <a:xfrm>
            <a:off x="1578147" y="79856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5</a:t>
              </a:r>
            </a:p>
          </p:txBody>
        </p:sp>
      </p:grpSp>
      <p:sp>
        <p:nvSpPr>
          <p:cNvPr id="26" name="TextBox 26"/>
          <p:cNvSpPr txBox="1"/>
          <p:nvPr/>
        </p:nvSpPr>
        <p:spPr>
          <a:xfrm>
            <a:off x="2778914" y="4142589"/>
            <a:ext cx="13654288" cy="1082284"/>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الفات </a:t>
            </a:r>
            <a:r>
              <a:rPr lang="ar-SA" sz="3200" dirty="0" err="1">
                <a:solidFill>
                  <a:srgbClr val="000000"/>
                </a:solidFill>
                <a:latin typeface="DM Sans"/>
              </a:rPr>
              <a:t>الاكثرعرضة</a:t>
            </a:r>
            <a:r>
              <a:rPr lang="ar-SA" sz="3200" dirty="0">
                <a:solidFill>
                  <a:srgbClr val="000000"/>
                </a:solidFill>
                <a:latin typeface="DM Sans"/>
              </a:rPr>
              <a:t> غير مؤهلين أو مستبعدين من التأمين الصحي الوطني
</a:t>
            </a:r>
            <a:endParaRPr lang="en-US" sz="3200" dirty="0">
              <a:solidFill>
                <a:srgbClr val="000000"/>
              </a:solidFill>
              <a:latin typeface="DM Sans"/>
            </a:endParaRPr>
          </a:p>
        </p:txBody>
      </p:sp>
      <p:sp>
        <p:nvSpPr>
          <p:cNvPr id="27" name="TextBox 27"/>
          <p:cNvSpPr txBox="1"/>
          <p:nvPr/>
        </p:nvSpPr>
        <p:spPr>
          <a:xfrm>
            <a:off x="2778914" y="5187065"/>
            <a:ext cx="13654288" cy="1082284"/>
          </a:xfrm>
          <a:prstGeom prst="rect">
            <a:avLst/>
          </a:prstGeom>
        </p:spPr>
        <p:txBody>
          <a:bodyPr lIns="0" tIns="0" rIns="0" bIns="0" rtlCol="0" anchor="t">
            <a:spAutoFit/>
          </a:bodyPr>
          <a:lstStyle/>
          <a:p>
            <a:pPr>
              <a:lnSpc>
                <a:spcPts val="4256"/>
              </a:lnSpc>
            </a:pPr>
            <a:r>
              <a:rPr lang="ar-SA" sz="3200" dirty="0">
                <a:solidFill>
                  <a:srgbClr val="000000"/>
                </a:solidFill>
                <a:latin typeface="DM Sans"/>
              </a:rPr>
              <a:t>نهج النظم الصحية سيتجاهل الجوانب غير الصحية لفيروس نقص المناعة البشرية مثل الوصم والتمييز
</a:t>
            </a:r>
            <a:endParaRPr lang="en-US" sz="3200" dirty="0">
              <a:solidFill>
                <a:srgbClr val="000000"/>
              </a:solidFill>
              <a:latin typeface="DM Sans"/>
            </a:endParaRPr>
          </a:p>
        </p:txBody>
      </p:sp>
      <p:sp>
        <p:nvSpPr>
          <p:cNvPr id="28" name="TextBox 28"/>
          <p:cNvSpPr txBox="1"/>
          <p:nvPr/>
        </p:nvSpPr>
        <p:spPr>
          <a:xfrm>
            <a:off x="2778914" y="6795274"/>
            <a:ext cx="13654288" cy="1082284"/>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سيتم التغاضي عن النهج التي يقودها المجتمع المحلي والقائمة على الحقوق
</a:t>
            </a:r>
            <a:endParaRPr lang="en-US" sz="3200" dirty="0">
              <a:solidFill>
                <a:srgbClr val="000000"/>
              </a:solidFill>
              <a:latin typeface="DM Sans"/>
            </a:endParaRPr>
          </a:p>
        </p:txBody>
      </p:sp>
      <p:sp>
        <p:nvSpPr>
          <p:cNvPr id="29" name="TextBox 29"/>
          <p:cNvSpPr txBox="1"/>
          <p:nvPr/>
        </p:nvSpPr>
        <p:spPr>
          <a:xfrm>
            <a:off x="2778914" y="7853503"/>
            <a:ext cx="13654288" cy="1633717"/>
          </a:xfrm>
          <a:prstGeom prst="rect">
            <a:avLst/>
          </a:prstGeom>
        </p:spPr>
        <p:txBody>
          <a:bodyPr lIns="0" tIns="0" rIns="0" bIns="0" rtlCol="0" anchor="t">
            <a:spAutoFit/>
          </a:bodyPr>
          <a:lstStyle/>
          <a:p>
            <a:pPr>
              <a:lnSpc>
                <a:spcPts val="4256"/>
              </a:lnSpc>
            </a:pPr>
            <a:r>
              <a:rPr lang="ar-SA" sz="3200" dirty="0">
                <a:solidFill>
                  <a:srgbClr val="000000"/>
                </a:solidFill>
                <a:latin typeface="DM Sans"/>
              </a:rPr>
              <a:t>تضاؤل الدعم للخدمات المصممة خصيصا والقائمة بذاتها ورصد استيعاب الخدمات للسكان الرئيسيين والمهمشين
</a:t>
            </a:r>
            <a:endParaRPr lang="en-US" sz="3200" dirty="0">
              <a:solidFill>
                <a:srgbClr val="000000"/>
              </a:solidFill>
              <a:latin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89217" y="4167178"/>
            <a:ext cx="4464929" cy="1152547"/>
            <a:chOff x="0" y="0"/>
            <a:chExt cx="23006398" cy="5938720"/>
          </a:xfrm>
        </p:grpSpPr>
        <p:sp>
          <p:nvSpPr>
            <p:cNvPr id="3" name="Freeform 3"/>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4" name="AutoShape 4"/>
          <p:cNvSpPr/>
          <p:nvPr/>
        </p:nvSpPr>
        <p:spPr>
          <a:xfrm>
            <a:off x="1794675" y="4179812"/>
            <a:ext cx="339725" cy="282091"/>
          </a:xfrm>
          <a:prstGeom prst="rect">
            <a:avLst/>
          </a:prstGeom>
          <a:solidFill>
            <a:srgbClr val="FF6B57"/>
          </a:solidFill>
        </p:spPr>
      </p:sp>
      <p:sp>
        <p:nvSpPr>
          <p:cNvPr id="5" name="TextBox 5"/>
          <p:cNvSpPr txBox="1"/>
          <p:nvPr/>
        </p:nvSpPr>
        <p:spPr>
          <a:xfrm>
            <a:off x="1879606" y="4177759"/>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1</a:t>
            </a:r>
          </a:p>
        </p:txBody>
      </p:sp>
      <p:sp>
        <p:nvSpPr>
          <p:cNvPr id="6" name="TextBox 6"/>
          <p:cNvSpPr txBox="1"/>
          <p:nvPr/>
        </p:nvSpPr>
        <p:spPr>
          <a:xfrm>
            <a:off x="2151928" y="4513334"/>
            <a:ext cx="3739509" cy="877997"/>
          </a:xfrm>
          <a:prstGeom prst="rect">
            <a:avLst/>
          </a:prstGeom>
        </p:spPr>
        <p:txBody>
          <a:bodyPr lIns="0" tIns="0" rIns="0" bIns="0" rtlCol="0" anchor="t">
            <a:spAutoFit/>
          </a:bodyPr>
          <a:lstStyle/>
          <a:p>
            <a:pPr lvl="0" algn="ctr">
              <a:lnSpc>
                <a:spcPts val="3536"/>
              </a:lnSpc>
              <a:spcBef>
                <a:spcPct val="0"/>
              </a:spcBef>
            </a:pPr>
            <a:r>
              <a:rPr lang="ar-SA" sz="2526" dirty="0">
                <a:solidFill>
                  <a:srgbClr val="000000"/>
                </a:solidFill>
                <a:latin typeface="DM Sans"/>
              </a:rPr>
              <a:t>تجربة حية
</a:t>
            </a:r>
            <a:endParaRPr lang="en-US" sz="2526" dirty="0">
              <a:solidFill>
                <a:srgbClr val="000000"/>
              </a:solidFill>
              <a:latin typeface="DM Sans"/>
            </a:endParaRPr>
          </a:p>
        </p:txBody>
      </p:sp>
      <p:grpSp>
        <p:nvGrpSpPr>
          <p:cNvPr id="7" name="Group 7"/>
          <p:cNvGrpSpPr/>
          <p:nvPr/>
        </p:nvGrpSpPr>
        <p:grpSpPr>
          <a:xfrm>
            <a:off x="1789217" y="6858079"/>
            <a:ext cx="4464929" cy="2400221"/>
            <a:chOff x="0" y="0"/>
            <a:chExt cx="23006398" cy="12367599"/>
          </a:xfrm>
        </p:grpSpPr>
        <p:sp>
          <p:nvSpPr>
            <p:cNvPr id="8" name="Freeform 8"/>
            <p:cNvSpPr/>
            <p:nvPr/>
          </p:nvSpPr>
          <p:spPr>
            <a:xfrm>
              <a:off x="0" y="0"/>
              <a:ext cx="23006397" cy="12367599"/>
            </a:xfrm>
            <a:custGeom>
              <a:avLst/>
              <a:gdLst/>
              <a:ahLst/>
              <a:cxnLst/>
              <a:rect l="l" t="t" r="r" b="b"/>
              <a:pathLst>
                <a:path w="23006397" h="12367599">
                  <a:moveTo>
                    <a:pt x="0" y="0"/>
                  </a:moveTo>
                  <a:lnTo>
                    <a:pt x="0" y="12367599"/>
                  </a:lnTo>
                  <a:lnTo>
                    <a:pt x="23006397" y="12367599"/>
                  </a:lnTo>
                  <a:lnTo>
                    <a:pt x="23006397" y="0"/>
                  </a:lnTo>
                  <a:lnTo>
                    <a:pt x="0" y="0"/>
                  </a:lnTo>
                  <a:close/>
                  <a:moveTo>
                    <a:pt x="22945438" y="12306640"/>
                  </a:moveTo>
                  <a:lnTo>
                    <a:pt x="59690" y="12306640"/>
                  </a:lnTo>
                  <a:lnTo>
                    <a:pt x="59690" y="59690"/>
                  </a:lnTo>
                  <a:lnTo>
                    <a:pt x="22945438" y="59690"/>
                  </a:lnTo>
                  <a:lnTo>
                    <a:pt x="22945438" y="12306640"/>
                  </a:lnTo>
                  <a:close/>
                </a:path>
              </a:pathLst>
            </a:custGeom>
            <a:solidFill>
              <a:srgbClr val="FF6B57"/>
            </a:solidFill>
          </p:spPr>
        </p:sp>
      </p:grpSp>
      <p:grpSp>
        <p:nvGrpSpPr>
          <p:cNvPr id="9" name="Group 9"/>
          <p:cNvGrpSpPr/>
          <p:nvPr/>
        </p:nvGrpSpPr>
        <p:grpSpPr>
          <a:xfrm>
            <a:off x="1800326" y="5532425"/>
            <a:ext cx="4464929" cy="1152547"/>
            <a:chOff x="0" y="0"/>
            <a:chExt cx="23006398" cy="5938720"/>
          </a:xfrm>
        </p:grpSpPr>
        <p:sp>
          <p:nvSpPr>
            <p:cNvPr id="10" name="Freeform 10"/>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11" name="AutoShape 11"/>
          <p:cNvSpPr/>
          <p:nvPr/>
        </p:nvSpPr>
        <p:spPr>
          <a:xfrm>
            <a:off x="1794675" y="5545060"/>
            <a:ext cx="339725" cy="282091"/>
          </a:xfrm>
          <a:prstGeom prst="rect">
            <a:avLst/>
          </a:prstGeom>
          <a:solidFill>
            <a:srgbClr val="FF6B57"/>
          </a:solidFill>
        </p:spPr>
      </p:sp>
      <p:sp>
        <p:nvSpPr>
          <p:cNvPr id="12" name="TextBox 12"/>
          <p:cNvSpPr txBox="1"/>
          <p:nvPr/>
        </p:nvSpPr>
        <p:spPr>
          <a:xfrm>
            <a:off x="1879606" y="5543007"/>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2</a:t>
            </a:r>
          </a:p>
        </p:txBody>
      </p:sp>
      <p:sp>
        <p:nvSpPr>
          <p:cNvPr id="13" name="AutoShape 13"/>
          <p:cNvSpPr/>
          <p:nvPr/>
        </p:nvSpPr>
        <p:spPr>
          <a:xfrm>
            <a:off x="1794675" y="6870713"/>
            <a:ext cx="339725" cy="282091"/>
          </a:xfrm>
          <a:prstGeom prst="rect">
            <a:avLst/>
          </a:prstGeom>
          <a:solidFill>
            <a:srgbClr val="FF6B57"/>
          </a:solidFill>
        </p:spPr>
      </p:sp>
      <p:sp>
        <p:nvSpPr>
          <p:cNvPr id="14" name="TextBox 14"/>
          <p:cNvSpPr txBox="1"/>
          <p:nvPr/>
        </p:nvSpPr>
        <p:spPr>
          <a:xfrm>
            <a:off x="1879606" y="6868660"/>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3</a:t>
            </a:r>
          </a:p>
        </p:txBody>
      </p:sp>
      <p:sp>
        <p:nvSpPr>
          <p:cNvPr id="15" name="TextBox 15"/>
          <p:cNvSpPr txBox="1"/>
          <p:nvPr/>
        </p:nvSpPr>
        <p:spPr>
          <a:xfrm>
            <a:off x="5133039" y="1200024"/>
            <a:ext cx="11697080" cy="1984518"/>
          </a:xfrm>
          <a:prstGeom prst="rect">
            <a:avLst/>
          </a:prstGeom>
        </p:spPr>
        <p:txBody>
          <a:bodyPr lIns="0" tIns="0" rIns="0" bIns="0" rtlCol="0" anchor="t">
            <a:spAutoFit/>
          </a:bodyPr>
          <a:lstStyle/>
          <a:p>
            <a:pPr lvl="0" algn="r">
              <a:lnSpc>
                <a:spcPts val="7700"/>
              </a:lnSpc>
              <a:spcBef>
                <a:spcPct val="0"/>
              </a:spcBef>
            </a:pPr>
            <a:r>
              <a:rPr lang="ar-SA" sz="7000" dirty="0">
                <a:solidFill>
                  <a:srgbClr val="000000"/>
                </a:solidFill>
                <a:latin typeface="DM Sans Bold"/>
              </a:rPr>
              <a:t>دورنا في التغطية الصحية الشاملة 
</a:t>
            </a:r>
            <a:endParaRPr lang="en-US" sz="7000" dirty="0">
              <a:solidFill>
                <a:srgbClr val="000000"/>
              </a:solidFill>
              <a:latin typeface="DM Sans Bold"/>
            </a:endParaRPr>
          </a:p>
        </p:txBody>
      </p:sp>
      <p:sp>
        <p:nvSpPr>
          <p:cNvPr id="16" name="TextBox 16"/>
          <p:cNvSpPr txBox="1"/>
          <p:nvPr/>
        </p:nvSpPr>
        <p:spPr>
          <a:xfrm>
            <a:off x="2163036" y="5878582"/>
            <a:ext cx="3739509" cy="1326838"/>
          </a:xfrm>
          <a:prstGeom prst="rect">
            <a:avLst/>
          </a:prstGeom>
        </p:spPr>
        <p:txBody>
          <a:bodyPr lIns="0" tIns="0" rIns="0" bIns="0" rtlCol="0" anchor="t">
            <a:spAutoFit/>
          </a:bodyPr>
          <a:lstStyle/>
          <a:p>
            <a:pPr lvl="0" algn="ctr">
              <a:lnSpc>
                <a:spcPts val="3536"/>
              </a:lnSpc>
              <a:spcBef>
                <a:spcPct val="0"/>
              </a:spcBef>
            </a:pPr>
            <a:r>
              <a:rPr lang="ar-SA" sz="2526">
                <a:solidFill>
                  <a:srgbClr val="000000"/>
                </a:solidFill>
                <a:latin typeface="DM Sans"/>
              </a:rPr>
              <a:t>البيانات (مؤشر وصمة العار وما إلى ذلك)
</a:t>
            </a:r>
            <a:endParaRPr lang="en-US" sz="2526" dirty="0">
              <a:solidFill>
                <a:srgbClr val="000000"/>
              </a:solidFill>
              <a:latin typeface="DM Sans"/>
            </a:endParaRPr>
          </a:p>
        </p:txBody>
      </p:sp>
      <p:sp>
        <p:nvSpPr>
          <p:cNvPr id="17" name="TextBox 17"/>
          <p:cNvSpPr txBox="1"/>
          <p:nvPr/>
        </p:nvSpPr>
        <p:spPr>
          <a:xfrm>
            <a:off x="2007677" y="7227260"/>
            <a:ext cx="4028010" cy="1770976"/>
          </a:xfrm>
          <a:prstGeom prst="rect">
            <a:avLst/>
          </a:prstGeom>
        </p:spPr>
        <p:txBody>
          <a:bodyPr lIns="0" tIns="0" rIns="0" bIns="0" rtlCol="0" anchor="t">
            <a:spAutoFit/>
          </a:bodyPr>
          <a:lstStyle/>
          <a:p>
            <a:pPr lvl="0" algn="ctr">
              <a:lnSpc>
                <a:spcPts val="3536"/>
              </a:lnSpc>
              <a:spcBef>
                <a:spcPct val="0"/>
              </a:spcBef>
            </a:pPr>
            <a:r>
              <a:rPr lang="ar-SA" sz="2526" dirty="0">
                <a:solidFill>
                  <a:srgbClr val="000000"/>
                </a:solidFill>
                <a:latin typeface="DM Sans"/>
              </a:rPr>
              <a:t>على أرض الواقع/معرفة الخطوط الأمامية بالتواصل مع الخدمات الصحية الأوسع نطاقا (الداعمون الأقران)
</a:t>
            </a:r>
            <a:endParaRPr lang="en-US" sz="2526" dirty="0">
              <a:solidFill>
                <a:srgbClr val="000000"/>
              </a:solidFill>
              <a:latin typeface="DM Sans"/>
            </a:endParaRPr>
          </a:p>
        </p:txBody>
      </p:sp>
      <p:grpSp>
        <p:nvGrpSpPr>
          <p:cNvPr id="18" name="Group 18"/>
          <p:cNvGrpSpPr/>
          <p:nvPr/>
        </p:nvGrpSpPr>
        <p:grpSpPr>
          <a:xfrm>
            <a:off x="1789217" y="2980752"/>
            <a:ext cx="15040902" cy="434851"/>
            <a:chOff x="0" y="0"/>
            <a:chExt cx="22842324" cy="660400"/>
          </a:xfrm>
        </p:grpSpPr>
        <p:sp>
          <p:nvSpPr>
            <p:cNvPr id="19" name="Freeform 19"/>
            <p:cNvSpPr/>
            <p:nvPr/>
          </p:nvSpPr>
          <p:spPr>
            <a:xfrm>
              <a:off x="0" y="0"/>
              <a:ext cx="22842324" cy="660400"/>
            </a:xfrm>
            <a:custGeom>
              <a:avLst/>
              <a:gdLst/>
              <a:ahLst/>
              <a:cxnLst/>
              <a:rect l="l" t="t" r="r" b="b"/>
              <a:pathLst>
                <a:path w="22842324" h="660400">
                  <a:moveTo>
                    <a:pt x="22717864" y="660400"/>
                  </a:moveTo>
                  <a:lnTo>
                    <a:pt x="124460" y="660400"/>
                  </a:lnTo>
                  <a:cubicBezTo>
                    <a:pt x="55880" y="660400"/>
                    <a:pt x="0" y="604520"/>
                    <a:pt x="0" y="535940"/>
                  </a:cubicBezTo>
                  <a:lnTo>
                    <a:pt x="0" y="124460"/>
                  </a:lnTo>
                  <a:cubicBezTo>
                    <a:pt x="0" y="55880"/>
                    <a:pt x="55880" y="0"/>
                    <a:pt x="124460" y="0"/>
                  </a:cubicBezTo>
                  <a:lnTo>
                    <a:pt x="22717864" y="0"/>
                  </a:lnTo>
                  <a:cubicBezTo>
                    <a:pt x="22786445" y="0"/>
                    <a:pt x="22842324" y="55880"/>
                    <a:pt x="22842324" y="124460"/>
                  </a:cubicBezTo>
                  <a:lnTo>
                    <a:pt x="22842324" y="535940"/>
                  </a:lnTo>
                  <a:cubicBezTo>
                    <a:pt x="22842324" y="604520"/>
                    <a:pt x="22786445" y="660400"/>
                    <a:pt x="22717864" y="660400"/>
                  </a:cubicBezTo>
                  <a:close/>
                </a:path>
              </a:pathLst>
            </a:custGeom>
            <a:solidFill>
              <a:srgbClr val="FF6B57"/>
            </a:solidFill>
          </p:spPr>
        </p:sp>
      </p:grpSp>
      <p:sp>
        <p:nvSpPr>
          <p:cNvPr id="20" name="TextBox 20"/>
          <p:cNvSpPr txBox="1"/>
          <p:nvPr/>
        </p:nvSpPr>
        <p:spPr>
          <a:xfrm>
            <a:off x="3969886" y="2965309"/>
            <a:ext cx="12860233" cy="1052468"/>
          </a:xfrm>
          <a:prstGeom prst="rect">
            <a:avLst/>
          </a:prstGeom>
        </p:spPr>
        <p:txBody>
          <a:bodyPr lIns="0" tIns="0" rIns="0" bIns="0" rtlCol="0" anchor="t">
            <a:spAutoFit/>
          </a:bodyPr>
          <a:lstStyle/>
          <a:p>
            <a:pPr lvl="0" algn="r">
              <a:lnSpc>
                <a:spcPts val="4200"/>
              </a:lnSpc>
            </a:pPr>
            <a:r>
              <a:rPr lang="ar-SA" sz="3000" spc="30" dirty="0">
                <a:solidFill>
                  <a:srgbClr val="000000"/>
                </a:solidFill>
                <a:latin typeface="DM Sans"/>
              </a:rPr>
              <a:t>لدى شبكات المصابين بفيروس نقص المناعة البشرية الكثير لتقدمه إلى التغطية الصحية الشاملة:
</a:t>
            </a:r>
            <a:endParaRPr lang="en-US" sz="3000" spc="30" dirty="0">
              <a:solidFill>
                <a:srgbClr val="000000"/>
              </a:solidFill>
              <a:latin typeface="DM Sans"/>
            </a:endParaRPr>
          </a:p>
        </p:txBody>
      </p:sp>
      <p:grpSp>
        <p:nvGrpSpPr>
          <p:cNvPr id="21" name="Group 21"/>
          <p:cNvGrpSpPr/>
          <p:nvPr/>
        </p:nvGrpSpPr>
        <p:grpSpPr>
          <a:xfrm>
            <a:off x="7133003" y="4254101"/>
            <a:ext cx="4464929" cy="2249470"/>
            <a:chOff x="0" y="0"/>
            <a:chExt cx="23006398" cy="11590822"/>
          </a:xfrm>
        </p:grpSpPr>
        <p:sp>
          <p:nvSpPr>
            <p:cNvPr id="22" name="Freeform 22"/>
            <p:cNvSpPr/>
            <p:nvPr/>
          </p:nvSpPr>
          <p:spPr>
            <a:xfrm>
              <a:off x="0" y="0"/>
              <a:ext cx="23006397" cy="11590822"/>
            </a:xfrm>
            <a:custGeom>
              <a:avLst/>
              <a:gdLst/>
              <a:ahLst/>
              <a:cxnLst/>
              <a:rect l="l" t="t" r="r" b="b"/>
              <a:pathLst>
                <a:path w="23006397" h="11590822">
                  <a:moveTo>
                    <a:pt x="0" y="0"/>
                  </a:moveTo>
                  <a:lnTo>
                    <a:pt x="0" y="11590822"/>
                  </a:lnTo>
                  <a:lnTo>
                    <a:pt x="23006397" y="11590822"/>
                  </a:lnTo>
                  <a:lnTo>
                    <a:pt x="23006397" y="0"/>
                  </a:lnTo>
                  <a:lnTo>
                    <a:pt x="0" y="0"/>
                  </a:lnTo>
                  <a:close/>
                  <a:moveTo>
                    <a:pt x="22945438" y="11529862"/>
                  </a:moveTo>
                  <a:lnTo>
                    <a:pt x="59690" y="11529862"/>
                  </a:lnTo>
                  <a:lnTo>
                    <a:pt x="59690" y="59690"/>
                  </a:lnTo>
                  <a:lnTo>
                    <a:pt x="22945438" y="59690"/>
                  </a:lnTo>
                  <a:lnTo>
                    <a:pt x="22945438" y="11529862"/>
                  </a:lnTo>
                  <a:close/>
                </a:path>
              </a:pathLst>
            </a:custGeom>
            <a:solidFill>
              <a:srgbClr val="FF6B57"/>
            </a:solidFill>
          </p:spPr>
        </p:sp>
      </p:grpSp>
      <p:sp>
        <p:nvSpPr>
          <p:cNvPr id="23" name="AutoShape 23"/>
          <p:cNvSpPr/>
          <p:nvPr/>
        </p:nvSpPr>
        <p:spPr>
          <a:xfrm>
            <a:off x="7138461" y="4266735"/>
            <a:ext cx="339725" cy="282091"/>
          </a:xfrm>
          <a:prstGeom prst="rect">
            <a:avLst/>
          </a:prstGeom>
          <a:solidFill>
            <a:srgbClr val="FF6B57"/>
          </a:solidFill>
        </p:spPr>
      </p:sp>
      <p:sp>
        <p:nvSpPr>
          <p:cNvPr id="24" name="TextBox 24"/>
          <p:cNvSpPr txBox="1"/>
          <p:nvPr/>
        </p:nvSpPr>
        <p:spPr>
          <a:xfrm>
            <a:off x="7223392" y="4264682"/>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4</a:t>
            </a:r>
          </a:p>
        </p:txBody>
      </p:sp>
      <p:sp>
        <p:nvSpPr>
          <p:cNvPr id="25" name="TextBox 25"/>
          <p:cNvSpPr txBox="1"/>
          <p:nvPr/>
        </p:nvSpPr>
        <p:spPr>
          <a:xfrm>
            <a:off x="7495713" y="4692975"/>
            <a:ext cx="3739509" cy="1324097"/>
          </a:xfrm>
          <a:prstGeom prst="rect">
            <a:avLst/>
          </a:prstGeom>
        </p:spPr>
        <p:txBody>
          <a:bodyPr lIns="0" tIns="0" rIns="0" bIns="0" rtlCol="0" anchor="t">
            <a:spAutoFit/>
          </a:bodyPr>
          <a:lstStyle/>
          <a:p>
            <a:pPr algn="ctr">
              <a:lnSpc>
                <a:spcPts val="3536"/>
              </a:lnSpc>
            </a:pPr>
            <a:r>
              <a:rPr lang="ar-SA" sz="2526" dirty="0">
                <a:solidFill>
                  <a:srgbClr val="000000"/>
                </a:solidFill>
                <a:latin typeface="DM Sans"/>
              </a:rPr>
              <a:t>تجربة تقديم الخدمات الصحية التي تركز على الناس
</a:t>
            </a:r>
            <a:endParaRPr lang="en-US" sz="2526" dirty="0">
              <a:solidFill>
                <a:srgbClr val="000000"/>
              </a:solidFill>
              <a:latin typeface="DM Sans"/>
            </a:endParaRPr>
          </a:p>
        </p:txBody>
      </p:sp>
      <p:grpSp>
        <p:nvGrpSpPr>
          <p:cNvPr id="26" name="Group 26"/>
          <p:cNvGrpSpPr/>
          <p:nvPr/>
        </p:nvGrpSpPr>
        <p:grpSpPr>
          <a:xfrm>
            <a:off x="7133003" y="7145594"/>
            <a:ext cx="4464929" cy="1852642"/>
            <a:chOff x="0" y="0"/>
            <a:chExt cx="23006398" cy="9546093"/>
          </a:xfrm>
        </p:grpSpPr>
        <p:sp>
          <p:nvSpPr>
            <p:cNvPr id="27" name="Freeform 27"/>
            <p:cNvSpPr/>
            <p:nvPr/>
          </p:nvSpPr>
          <p:spPr>
            <a:xfrm>
              <a:off x="0" y="0"/>
              <a:ext cx="23006397" cy="9546093"/>
            </a:xfrm>
            <a:custGeom>
              <a:avLst/>
              <a:gdLst/>
              <a:ahLst/>
              <a:cxnLst/>
              <a:rect l="l" t="t" r="r" b="b"/>
              <a:pathLst>
                <a:path w="23006397" h="9546093">
                  <a:moveTo>
                    <a:pt x="0" y="0"/>
                  </a:moveTo>
                  <a:lnTo>
                    <a:pt x="0" y="9546093"/>
                  </a:lnTo>
                  <a:lnTo>
                    <a:pt x="23006397" y="9546093"/>
                  </a:lnTo>
                  <a:lnTo>
                    <a:pt x="23006397" y="0"/>
                  </a:lnTo>
                  <a:lnTo>
                    <a:pt x="0" y="0"/>
                  </a:lnTo>
                  <a:close/>
                  <a:moveTo>
                    <a:pt x="22945438" y="9485133"/>
                  </a:moveTo>
                  <a:lnTo>
                    <a:pt x="59690" y="9485133"/>
                  </a:lnTo>
                  <a:lnTo>
                    <a:pt x="59690" y="59690"/>
                  </a:lnTo>
                  <a:lnTo>
                    <a:pt x="22945438" y="59690"/>
                  </a:lnTo>
                  <a:lnTo>
                    <a:pt x="22945438" y="9485133"/>
                  </a:lnTo>
                  <a:close/>
                </a:path>
              </a:pathLst>
            </a:custGeom>
            <a:solidFill>
              <a:srgbClr val="FF6B57"/>
            </a:solidFill>
          </p:spPr>
        </p:sp>
      </p:grpSp>
      <p:sp>
        <p:nvSpPr>
          <p:cNvPr id="28" name="AutoShape 28"/>
          <p:cNvSpPr/>
          <p:nvPr/>
        </p:nvSpPr>
        <p:spPr>
          <a:xfrm>
            <a:off x="7138461" y="7158229"/>
            <a:ext cx="339725" cy="282091"/>
          </a:xfrm>
          <a:prstGeom prst="rect">
            <a:avLst/>
          </a:prstGeom>
          <a:solidFill>
            <a:srgbClr val="FF6B57"/>
          </a:solidFill>
        </p:spPr>
      </p:sp>
      <p:sp>
        <p:nvSpPr>
          <p:cNvPr id="29" name="TextBox 29"/>
          <p:cNvSpPr txBox="1"/>
          <p:nvPr/>
        </p:nvSpPr>
        <p:spPr>
          <a:xfrm>
            <a:off x="7223392" y="7156175"/>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5</a:t>
            </a:r>
          </a:p>
        </p:txBody>
      </p:sp>
      <p:sp>
        <p:nvSpPr>
          <p:cNvPr id="30" name="TextBox 30"/>
          <p:cNvSpPr txBox="1"/>
          <p:nvPr/>
        </p:nvSpPr>
        <p:spPr>
          <a:xfrm>
            <a:off x="7317057" y="7413030"/>
            <a:ext cx="4096821" cy="1324097"/>
          </a:xfrm>
          <a:prstGeom prst="rect">
            <a:avLst/>
          </a:prstGeom>
        </p:spPr>
        <p:txBody>
          <a:bodyPr lIns="0" tIns="0" rIns="0" bIns="0" rtlCol="0" anchor="t">
            <a:spAutoFit/>
          </a:bodyPr>
          <a:lstStyle/>
          <a:p>
            <a:pPr lvl="0" algn="ctr">
              <a:lnSpc>
                <a:spcPts val="3536"/>
              </a:lnSpc>
              <a:spcBef>
                <a:spcPct val="0"/>
              </a:spcBef>
            </a:pPr>
            <a:r>
              <a:rPr lang="ar-SA" sz="2526" dirty="0">
                <a:solidFill>
                  <a:srgbClr val="000000"/>
                </a:solidFill>
                <a:latin typeface="DM Sans"/>
              </a:rPr>
              <a:t>الخبرة في كيفية الوصول إلى الفئات الأكثر ضعفا وتهميشا
</a:t>
            </a:r>
            <a:endParaRPr lang="en-US" sz="2526" dirty="0">
              <a:solidFill>
                <a:srgbClr val="000000"/>
              </a:solidFill>
              <a:latin typeface="DM Sans"/>
            </a:endParaRPr>
          </a:p>
        </p:txBody>
      </p:sp>
      <p:grpSp>
        <p:nvGrpSpPr>
          <p:cNvPr id="31" name="Group 31"/>
          <p:cNvGrpSpPr/>
          <p:nvPr/>
        </p:nvGrpSpPr>
        <p:grpSpPr>
          <a:xfrm>
            <a:off x="12370843" y="4339298"/>
            <a:ext cx="4464929" cy="2079077"/>
            <a:chOff x="0" y="0"/>
            <a:chExt cx="23006398" cy="10712839"/>
          </a:xfrm>
        </p:grpSpPr>
        <p:sp>
          <p:nvSpPr>
            <p:cNvPr id="32" name="Freeform 32"/>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3" name="AutoShape 33"/>
          <p:cNvSpPr/>
          <p:nvPr/>
        </p:nvSpPr>
        <p:spPr>
          <a:xfrm>
            <a:off x="12365191" y="4351932"/>
            <a:ext cx="339725" cy="282091"/>
          </a:xfrm>
          <a:prstGeom prst="rect">
            <a:avLst/>
          </a:prstGeom>
          <a:solidFill>
            <a:srgbClr val="FF6B57"/>
          </a:solidFill>
        </p:spPr>
      </p:sp>
      <p:sp>
        <p:nvSpPr>
          <p:cNvPr id="34" name="TextBox 34"/>
          <p:cNvSpPr txBox="1"/>
          <p:nvPr/>
        </p:nvSpPr>
        <p:spPr>
          <a:xfrm>
            <a:off x="12450123" y="4349879"/>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6</a:t>
            </a:r>
          </a:p>
        </p:txBody>
      </p:sp>
      <p:sp>
        <p:nvSpPr>
          <p:cNvPr id="35" name="TextBox 35"/>
          <p:cNvSpPr txBox="1"/>
          <p:nvPr/>
        </p:nvSpPr>
        <p:spPr>
          <a:xfrm>
            <a:off x="12802303" y="4751173"/>
            <a:ext cx="3602007" cy="1324097"/>
          </a:xfrm>
          <a:prstGeom prst="rect">
            <a:avLst/>
          </a:prstGeom>
        </p:spPr>
        <p:txBody>
          <a:bodyPr lIns="0" tIns="0" rIns="0" bIns="0" rtlCol="0" anchor="t">
            <a:spAutoFit/>
          </a:bodyPr>
          <a:lstStyle/>
          <a:p>
            <a:pPr algn="ctr">
              <a:lnSpc>
                <a:spcPts val="3536"/>
              </a:lnSpc>
            </a:pPr>
            <a:r>
              <a:rPr lang="ar-SA" sz="2526" dirty="0">
                <a:solidFill>
                  <a:srgbClr val="000000"/>
                </a:solidFill>
                <a:latin typeface="DM Sans"/>
              </a:rPr>
              <a:t>الالتزام بالإنصاف والشمولية وحقوق الإنسان
</a:t>
            </a:r>
            <a:endParaRPr lang="en-US" sz="2526" dirty="0">
              <a:solidFill>
                <a:srgbClr val="000000"/>
              </a:solidFill>
              <a:latin typeface="DM Sans"/>
            </a:endParaRPr>
          </a:p>
        </p:txBody>
      </p:sp>
      <p:grpSp>
        <p:nvGrpSpPr>
          <p:cNvPr id="36" name="Group 36"/>
          <p:cNvGrpSpPr/>
          <p:nvPr/>
        </p:nvGrpSpPr>
        <p:grpSpPr>
          <a:xfrm>
            <a:off x="12365191" y="7032377"/>
            <a:ext cx="4464929" cy="2079077"/>
            <a:chOff x="0" y="0"/>
            <a:chExt cx="23006398" cy="10712839"/>
          </a:xfrm>
        </p:grpSpPr>
        <p:sp>
          <p:nvSpPr>
            <p:cNvPr id="37" name="Freeform 37"/>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8" name="AutoShape 38"/>
          <p:cNvSpPr/>
          <p:nvPr/>
        </p:nvSpPr>
        <p:spPr>
          <a:xfrm>
            <a:off x="12359540" y="7045011"/>
            <a:ext cx="339725" cy="282091"/>
          </a:xfrm>
          <a:prstGeom prst="rect">
            <a:avLst/>
          </a:prstGeom>
          <a:solidFill>
            <a:srgbClr val="FF6B57"/>
          </a:solidFill>
        </p:spPr>
      </p:sp>
      <p:sp>
        <p:nvSpPr>
          <p:cNvPr id="39" name="TextBox 39"/>
          <p:cNvSpPr txBox="1"/>
          <p:nvPr/>
        </p:nvSpPr>
        <p:spPr>
          <a:xfrm>
            <a:off x="12444471" y="7042958"/>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7</a:t>
            </a:r>
          </a:p>
        </p:txBody>
      </p:sp>
      <p:sp>
        <p:nvSpPr>
          <p:cNvPr id="40" name="TextBox 40"/>
          <p:cNvSpPr txBox="1"/>
          <p:nvPr/>
        </p:nvSpPr>
        <p:spPr>
          <a:xfrm>
            <a:off x="12796652" y="7444252"/>
            <a:ext cx="3602007" cy="1324097"/>
          </a:xfrm>
          <a:prstGeom prst="rect">
            <a:avLst/>
          </a:prstGeom>
        </p:spPr>
        <p:txBody>
          <a:bodyPr lIns="0" tIns="0" rIns="0" bIns="0" rtlCol="0" anchor="t">
            <a:spAutoFit/>
          </a:bodyPr>
          <a:lstStyle/>
          <a:p>
            <a:pPr algn="ctr">
              <a:lnSpc>
                <a:spcPts val="3536"/>
              </a:lnSpc>
            </a:pPr>
            <a:r>
              <a:rPr lang="ar-SA" sz="2526" dirty="0">
                <a:solidFill>
                  <a:srgbClr val="000000"/>
                </a:solidFill>
                <a:latin typeface="DM Sans"/>
              </a:rPr>
              <a:t>القدرة على مناصرة صناع القرار ومحاسبتهم
</a:t>
            </a:r>
            <a:endParaRPr lang="en-US" sz="2526" dirty="0">
              <a:solidFill>
                <a:srgbClr val="000000"/>
              </a:solidFill>
              <a:latin typeface="DM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2555376" y="69194"/>
            <a:ext cx="13177247" cy="1906419"/>
          </a:xfrm>
          <a:prstGeom prst="rect">
            <a:avLst/>
          </a:prstGeom>
        </p:spPr>
        <p:txBody>
          <a:bodyPr lIns="0" tIns="0" rIns="0" bIns="0" rtlCol="0" anchor="t">
            <a:spAutoFit/>
          </a:bodyPr>
          <a:lstStyle/>
          <a:p>
            <a:pPr lvl="0" algn="r">
              <a:lnSpc>
                <a:spcPts val="7377"/>
              </a:lnSpc>
            </a:pPr>
            <a:r>
              <a:rPr lang="ar-SA" sz="6707" dirty="0">
                <a:solidFill>
                  <a:srgbClr val="000000"/>
                </a:solidFill>
                <a:latin typeface="DM Sans Bold"/>
              </a:rPr>
              <a:t>من أين تبدأ
</a:t>
            </a:r>
            <a:endParaRPr lang="en-US" sz="6707" dirty="0">
              <a:solidFill>
                <a:srgbClr val="000000"/>
              </a:solidFill>
              <a:latin typeface="DM Sans Bold"/>
            </a:endParaRPr>
          </a:p>
        </p:txBody>
      </p:sp>
      <p:grpSp>
        <p:nvGrpSpPr>
          <p:cNvPr id="3" name="Group 3"/>
          <p:cNvGrpSpPr/>
          <p:nvPr/>
        </p:nvGrpSpPr>
        <p:grpSpPr>
          <a:xfrm>
            <a:off x="2291235" y="1066800"/>
            <a:ext cx="13705528" cy="8768675"/>
            <a:chOff x="0" y="0"/>
            <a:chExt cx="18274038" cy="10134332"/>
          </a:xfrm>
        </p:grpSpPr>
        <p:grpSp>
          <p:nvGrpSpPr>
            <p:cNvPr id="4" name="Group 4"/>
            <p:cNvGrpSpPr/>
            <p:nvPr/>
          </p:nvGrpSpPr>
          <p:grpSpPr>
            <a:xfrm>
              <a:off x="0" y="1444293"/>
              <a:ext cx="6302040" cy="1821283"/>
              <a:chOff x="0" y="0"/>
              <a:chExt cx="27306249" cy="7891475"/>
            </a:xfrm>
          </p:grpSpPr>
          <p:sp>
            <p:nvSpPr>
              <p:cNvPr id="5" name="Freeform 5"/>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6" name="TextBox 6"/>
            <p:cNvSpPr txBox="1"/>
            <p:nvPr/>
          </p:nvSpPr>
          <p:spPr>
            <a:xfrm>
              <a:off x="197279" y="1679543"/>
              <a:ext cx="5895971" cy="1414063"/>
            </a:xfrm>
            <a:prstGeom prst="rect">
              <a:avLst/>
            </a:prstGeom>
          </p:spPr>
          <p:txBody>
            <a:bodyPr lIns="0" tIns="0" rIns="0" bIns="0" rtlCol="0" anchor="t">
              <a:spAutoFit/>
            </a:bodyPr>
            <a:lstStyle/>
            <a:p>
              <a:pPr algn="r">
                <a:lnSpc>
                  <a:spcPts val="2794"/>
                </a:lnSpc>
              </a:pPr>
              <a:r>
                <a:rPr lang="ar-SA" sz="1996" spc="19" dirty="0">
                  <a:solidFill>
                    <a:srgbClr val="000000"/>
                  </a:solidFill>
                  <a:latin typeface="DM Sans"/>
                </a:rPr>
                <a:t> 1. هل كانت هناك أي مشاورات بين المواطنين والجمهور بشأن التغطية الصحية الشاملة في بلدكم؟
</a:t>
              </a:r>
              <a:endParaRPr lang="en-US" sz="1996" spc="19" dirty="0">
                <a:solidFill>
                  <a:srgbClr val="000000"/>
                </a:solidFill>
                <a:latin typeface="DM Sans"/>
              </a:endParaRPr>
            </a:p>
          </p:txBody>
        </p:sp>
        <p:grpSp>
          <p:nvGrpSpPr>
            <p:cNvPr id="7" name="Group 7"/>
            <p:cNvGrpSpPr/>
            <p:nvPr/>
          </p:nvGrpSpPr>
          <p:grpSpPr>
            <a:xfrm>
              <a:off x="0" y="0"/>
              <a:ext cx="6302040" cy="1153388"/>
              <a:chOff x="0" y="0"/>
              <a:chExt cx="8026274" cy="1468954"/>
            </a:xfrm>
          </p:grpSpPr>
          <p:sp>
            <p:nvSpPr>
              <p:cNvPr id="8" name="Freeform 8"/>
              <p:cNvSpPr/>
              <p:nvPr/>
            </p:nvSpPr>
            <p:spPr>
              <a:xfrm>
                <a:off x="0" y="0"/>
                <a:ext cx="8026274" cy="1468954"/>
              </a:xfrm>
              <a:custGeom>
                <a:avLst/>
                <a:gdLst/>
                <a:ahLst/>
                <a:cxnLst/>
                <a:rect l="l" t="t" r="r" b="b"/>
                <a:pathLst>
                  <a:path w="8026274" h="1468954">
                    <a:moveTo>
                      <a:pt x="7901814" y="1468954"/>
                    </a:moveTo>
                    <a:lnTo>
                      <a:pt x="124460" y="1468954"/>
                    </a:lnTo>
                    <a:cubicBezTo>
                      <a:pt x="55880" y="1468954"/>
                      <a:pt x="0" y="1413074"/>
                      <a:pt x="0" y="1344494"/>
                    </a:cubicBezTo>
                    <a:lnTo>
                      <a:pt x="0" y="124460"/>
                    </a:lnTo>
                    <a:cubicBezTo>
                      <a:pt x="0" y="55880"/>
                      <a:pt x="55880" y="0"/>
                      <a:pt x="124460" y="0"/>
                    </a:cubicBezTo>
                    <a:lnTo>
                      <a:pt x="7901815" y="0"/>
                    </a:lnTo>
                    <a:cubicBezTo>
                      <a:pt x="7970394" y="0"/>
                      <a:pt x="8026274" y="55880"/>
                      <a:pt x="8026274" y="124460"/>
                    </a:cubicBezTo>
                    <a:lnTo>
                      <a:pt x="8026274" y="1344494"/>
                    </a:lnTo>
                    <a:cubicBezTo>
                      <a:pt x="8026274" y="1413074"/>
                      <a:pt x="7970394" y="1468954"/>
                      <a:pt x="7901815" y="1468954"/>
                    </a:cubicBezTo>
                    <a:close/>
                  </a:path>
                </a:pathLst>
              </a:custGeom>
              <a:solidFill>
                <a:srgbClr val="FFE500"/>
              </a:solidFill>
            </p:spPr>
          </p:sp>
        </p:grpSp>
        <p:sp>
          <p:nvSpPr>
            <p:cNvPr id="9" name="TextBox 9"/>
            <p:cNvSpPr txBox="1"/>
            <p:nvPr/>
          </p:nvSpPr>
          <p:spPr>
            <a:xfrm>
              <a:off x="1523089" y="362227"/>
              <a:ext cx="3255863" cy="965392"/>
            </a:xfrm>
            <a:prstGeom prst="rect">
              <a:avLst/>
            </a:prstGeom>
          </p:spPr>
          <p:txBody>
            <a:bodyPr lIns="0" tIns="0" rIns="0" bIns="0" rtlCol="0" anchor="t">
              <a:spAutoFit/>
            </a:bodyPr>
            <a:lstStyle/>
            <a:p>
              <a:pPr lvl="0" algn="ctr">
                <a:lnSpc>
                  <a:spcPts val="2795"/>
                </a:lnSpc>
                <a:spcBef>
                  <a:spcPct val="0"/>
                </a:spcBef>
              </a:pPr>
              <a:r>
                <a:rPr lang="ar-SA" sz="2612" spc="26" dirty="0">
                  <a:solidFill>
                    <a:srgbClr val="000000"/>
                  </a:solidFill>
                  <a:latin typeface="DM Sans Bold"/>
                </a:rPr>
                <a:t>سؤال
</a:t>
              </a:r>
              <a:endParaRPr lang="en-US" sz="2612" u="none" spc="26" dirty="0">
                <a:solidFill>
                  <a:srgbClr val="000000"/>
                </a:solidFill>
                <a:latin typeface="DM Sans Bold"/>
              </a:endParaRPr>
            </a:p>
          </p:txBody>
        </p:sp>
        <p:grpSp>
          <p:nvGrpSpPr>
            <p:cNvPr id="10" name="Group 10"/>
            <p:cNvGrpSpPr/>
            <p:nvPr/>
          </p:nvGrpSpPr>
          <p:grpSpPr>
            <a:xfrm>
              <a:off x="6547261" y="1444293"/>
              <a:ext cx="4285303" cy="1821283"/>
              <a:chOff x="0" y="0"/>
              <a:chExt cx="18567885" cy="7891475"/>
            </a:xfrm>
          </p:grpSpPr>
          <p:sp>
            <p:nvSpPr>
              <p:cNvPr id="11" name="Freeform 11"/>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sp>
          <p:nvSpPr>
            <p:cNvPr id="12" name="TextBox 12"/>
            <p:cNvSpPr txBox="1"/>
            <p:nvPr/>
          </p:nvSpPr>
          <p:spPr>
            <a:xfrm>
              <a:off x="6499319" y="1414567"/>
              <a:ext cx="4285303" cy="2022067"/>
            </a:xfrm>
            <a:prstGeom prst="rect">
              <a:avLst/>
            </a:prstGeom>
          </p:spPr>
          <p:txBody>
            <a:bodyPr lIns="0" tIns="0" rIns="0" bIns="0" rtlCol="0" anchor="t">
              <a:spAutoFit/>
            </a:bodyPr>
            <a:lstStyle/>
            <a:p>
              <a:pPr marL="431003" lvl="1" indent="-215501">
                <a:lnSpc>
                  <a:spcPts val="2794"/>
                </a:lnSpc>
                <a:buFont typeface="Arial"/>
                <a:buChar char="•"/>
              </a:pPr>
              <a:r>
                <a:rPr lang="ar-SA" sz="1200" spc="19" dirty="0">
                  <a:solidFill>
                    <a:srgbClr val="000000"/>
                  </a:solidFill>
                  <a:latin typeface="DM Sans"/>
                </a:rPr>
                <a:t>اطلع على الموقع الإلكتروني لوزارة الصحة
اسأل أعضاء </a:t>
              </a:r>
              <a:r>
                <a:rPr lang="en-US" sz="1200" spc="19" dirty="0">
                  <a:solidFill>
                    <a:srgbClr val="000000"/>
                  </a:solidFill>
                  <a:latin typeface="DM Sans"/>
                </a:rPr>
                <a:t>CSEM
</a:t>
              </a:r>
              <a:r>
                <a:rPr lang="ar-SA" sz="1200" spc="19" dirty="0">
                  <a:solidFill>
                    <a:srgbClr val="000000"/>
                  </a:solidFill>
                  <a:latin typeface="DM Sans"/>
                </a:rPr>
                <a:t>اسأل برنامج الأمم المتحدة المشترك المعني بفيروس نقص المناعة البشرية/متلازمة نقص المناعة
</a:t>
              </a:r>
              <a:endParaRPr lang="en-US" sz="1200" u="none" spc="19" dirty="0">
                <a:solidFill>
                  <a:srgbClr val="000000"/>
                </a:solidFill>
                <a:latin typeface="DM Sans"/>
              </a:endParaRPr>
            </a:p>
          </p:txBody>
        </p:sp>
        <p:grpSp>
          <p:nvGrpSpPr>
            <p:cNvPr id="13" name="Group 13"/>
            <p:cNvGrpSpPr/>
            <p:nvPr/>
          </p:nvGrpSpPr>
          <p:grpSpPr>
            <a:xfrm>
              <a:off x="6547261" y="0"/>
              <a:ext cx="4285303" cy="1153388"/>
              <a:chOff x="0" y="0"/>
              <a:chExt cx="5457760" cy="1468954"/>
            </a:xfrm>
          </p:grpSpPr>
          <p:sp>
            <p:nvSpPr>
              <p:cNvPr id="14" name="Freeform 14"/>
              <p:cNvSpPr/>
              <p:nvPr/>
            </p:nvSpPr>
            <p:spPr>
              <a:xfrm>
                <a:off x="0" y="0"/>
                <a:ext cx="5457760" cy="1468954"/>
              </a:xfrm>
              <a:custGeom>
                <a:avLst/>
                <a:gdLst/>
                <a:ahLst/>
                <a:cxnLst/>
                <a:rect l="l" t="t" r="r" b="b"/>
                <a:pathLst>
                  <a:path w="5457760" h="1468954">
                    <a:moveTo>
                      <a:pt x="5333299" y="1468954"/>
                    </a:moveTo>
                    <a:lnTo>
                      <a:pt x="124460" y="1468954"/>
                    </a:lnTo>
                    <a:cubicBezTo>
                      <a:pt x="55880" y="1468954"/>
                      <a:pt x="0" y="1413074"/>
                      <a:pt x="0" y="1344494"/>
                    </a:cubicBezTo>
                    <a:lnTo>
                      <a:pt x="0" y="124460"/>
                    </a:lnTo>
                    <a:cubicBezTo>
                      <a:pt x="0" y="55880"/>
                      <a:pt x="55880" y="0"/>
                      <a:pt x="124460" y="0"/>
                    </a:cubicBezTo>
                    <a:lnTo>
                      <a:pt x="5333300" y="0"/>
                    </a:lnTo>
                    <a:cubicBezTo>
                      <a:pt x="5401880" y="0"/>
                      <a:pt x="5457760" y="55880"/>
                      <a:pt x="5457760" y="124460"/>
                    </a:cubicBezTo>
                    <a:lnTo>
                      <a:pt x="5457760" y="1344494"/>
                    </a:lnTo>
                    <a:cubicBezTo>
                      <a:pt x="5457760" y="1413074"/>
                      <a:pt x="5401880" y="1468954"/>
                      <a:pt x="5333300" y="1468954"/>
                    </a:cubicBezTo>
                    <a:close/>
                  </a:path>
                </a:pathLst>
              </a:custGeom>
              <a:solidFill>
                <a:srgbClr val="FFE500"/>
              </a:solidFill>
            </p:spPr>
          </p:sp>
        </p:grpSp>
        <p:sp>
          <p:nvSpPr>
            <p:cNvPr id="15" name="TextBox 15"/>
            <p:cNvSpPr txBox="1"/>
            <p:nvPr/>
          </p:nvSpPr>
          <p:spPr>
            <a:xfrm>
              <a:off x="7028670" y="122743"/>
              <a:ext cx="3322487" cy="1444156"/>
            </a:xfrm>
            <a:prstGeom prst="rect">
              <a:avLst/>
            </a:prstGeom>
          </p:spPr>
          <p:txBody>
            <a:bodyPr lIns="0" tIns="0" rIns="0" bIns="0" rtlCol="0" anchor="t">
              <a:spAutoFit/>
            </a:bodyPr>
            <a:lstStyle/>
            <a:p>
              <a:pPr lvl="0" algn="ctr">
                <a:lnSpc>
                  <a:spcPts val="2795"/>
                </a:lnSpc>
              </a:pPr>
              <a:r>
                <a:rPr lang="ar-SA" sz="2612" spc="26" dirty="0">
                  <a:solidFill>
                    <a:srgbClr val="000000"/>
                  </a:solidFill>
                  <a:latin typeface="DM Sans Bold"/>
                </a:rPr>
                <a:t>كيفية العثور على الإجابة
</a:t>
              </a:r>
              <a:endParaRPr lang="en-US" sz="2612" spc="26" dirty="0">
                <a:solidFill>
                  <a:srgbClr val="000000"/>
                </a:solidFill>
                <a:latin typeface="DM Sans Bold"/>
              </a:endParaRPr>
            </a:p>
          </p:txBody>
        </p:sp>
        <p:grpSp>
          <p:nvGrpSpPr>
            <p:cNvPr id="16" name="Group 16"/>
            <p:cNvGrpSpPr/>
            <p:nvPr/>
          </p:nvGrpSpPr>
          <p:grpSpPr>
            <a:xfrm>
              <a:off x="11071431" y="1444293"/>
              <a:ext cx="7202607" cy="1821283"/>
              <a:chOff x="0" y="0"/>
              <a:chExt cx="31208337" cy="7891475"/>
            </a:xfrm>
          </p:grpSpPr>
          <p:sp>
            <p:nvSpPr>
              <p:cNvPr id="17" name="Freeform 17"/>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18" name="TextBox 18"/>
            <p:cNvSpPr txBox="1"/>
            <p:nvPr/>
          </p:nvSpPr>
          <p:spPr>
            <a:xfrm>
              <a:off x="12373819" y="1869008"/>
              <a:ext cx="4597830" cy="1414063"/>
            </a:xfrm>
            <a:prstGeom prst="rect">
              <a:avLst/>
            </a:prstGeom>
          </p:spPr>
          <p:txBody>
            <a:bodyPr lIns="0" tIns="0" rIns="0" bIns="0" rtlCol="0" anchor="t">
              <a:spAutoFit/>
            </a:bodyPr>
            <a:lstStyle/>
            <a:p>
              <a:pPr lvl="0">
                <a:lnSpc>
                  <a:spcPts val="2794"/>
                </a:lnSpc>
                <a:spcBef>
                  <a:spcPct val="0"/>
                </a:spcBef>
              </a:pPr>
              <a:r>
                <a:rPr lang="ar-SA" sz="1996" spc="19" dirty="0">
                  <a:solidFill>
                    <a:srgbClr val="000000"/>
                  </a:solidFill>
                  <a:latin typeface="DM Sans"/>
                </a:rPr>
                <a:t>إذا كانت الإجابة بالنفي، اطلب استشارة عامة
</a:t>
              </a:r>
              <a:endParaRPr lang="en-US" sz="1996" u="none" spc="19" dirty="0">
                <a:solidFill>
                  <a:srgbClr val="000000"/>
                </a:solidFill>
                <a:latin typeface="DM Sans"/>
              </a:endParaRPr>
            </a:p>
          </p:txBody>
        </p:sp>
        <p:grpSp>
          <p:nvGrpSpPr>
            <p:cNvPr id="19" name="Group 19"/>
            <p:cNvGrpSpPr/>
            <p:nvPr/>
          </p:nvGrpSpPr>
          <p:grpSpPr>
            <a:xfrm>
              <a:off x="11071431" y="0"/>
              <a:ext cx="7202607" cy="1153388"/>
              <a:chOff x="0" y="0"/>
              <a:chExt cx="9173236" cy="1468954"/>
            </a:xfrm>
          </p:grpSpPr>
          <p:sp>
            <p:nvSpPr>
              <p:cNvPr id="20" name="Freeform 20"/>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1" name="TextBox 21"/>
            <p:cNvSpPr txBox="1"/>
            <p:nvPr/>
          </p:nvSpPr>
          <p:spPr>
            <a:xfrm>
              <a:off x="13044804" y="362227"/>
              <a:ext cx="3255863" cy="965392"/>
            </a:xfrm>
            <a:prstGeom prst="rect">
              <a:avLst/>
            </a:prstGeom>
          </p:spPr>
          <p:txBody>
            <a:bodyPr lIns="0" tIns="0" rIns="0" bIns="0" rtlCol="0" anchor="t">
              <a:spAutoFit/>
            </a:bodyPr>
            <a:lstStyle/>
            <a:p>
              <a:pPr lvl="0" algn="ctr">
                <a:lnSpc>
                  <a:spcPts val="2795"/>
                </a:lnSpc>
                <a:spcBef>
                  <a:spcPct val="0"/>
                </a:spcBef>
              </a:pPr>
              <a:r>
                <a:rPr lang="ar-SA" sz="2612" spc="26" dirty="0">
                  <a:solidFill>
                    <a:srgbClr val="000000"/>
                  </a:solidFill>
                  <a:latin typeface="DM Sans Bold"/>
                </a:rPr>
                <a:t>الخطوات التالية</a:t>
              </a:r>
              <a:r>
                <a:rPr lang="en-US" sz="2612" spc="26" dirty="0">
                  <a:solidFill>
                    <a:srgbClr val="000000"/>
                  </a:solidFill>
                  <a:latin typeface="DM Sans Bold"/>
                </a:rPr>
                <a:t>
</a:t>
              </a:r>
              <a:endParaRPr lang="en-US" sz="2612" u="none" spc="26" dirty="0">
                <a:solidFill>
                  <a:srgbClr val="000000"/>
                </a:solidFill>
                <a:latin typeface="DM Sans Bold"/>
              </a:endParaRPr>
            </a:p>
          </p:txBody>
        </p:sp>
        <p:grpSp>
          <p:nvGrpSpPr>
            <p:cNvPr id="22" name="Group 22"/>
            <p:cNvGrpSpPr/>
            <p:nvPr/>
          </p:nvGrpSpPr>
          <p:grpSpPr>
            <a:xfrm>
              <a:off x="0" y="3532196"/>
              <a:ext cx="6302040" cy="1821283"/>
              <a:chOff x="0" y="0"/>
              <a:chExt cx="27306249" cy="7891475"/>
            </a:xfrm>
          </p:grpSpPr>
          <p:sp>
            <p:nvSpPr>
              <p:cNvPr id="23" name="Freeform 23"/>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24" name="TextBox 24"/>
            <p:cNvSpPr txBox="1"/>
            <p:nvPr/>
          </p:nvSpPr>
          <p:spPr>
            <a:xfrm>
              <a:off x="197279" y="3998607"/>
              <a:ext cx="5895971" cy="1414063"/>
            </a:xfrm>
            <a:prstGeom prst="rect">
              <a:avLst/>
            </a:prstGeom>
          </p:spPr>
          <p:txBody>
            <a:bodyPr lIns="0" tIns="0" rIns="0" bIns="0" rtlCol="0" anchor="t">
              <a:spAutoFit/>
            </a:bodyPr>
            <a:lstStyle/>
            <a:p>
              <a:pPr lvl="0">
                <a:lnSpc>
                  <a:spcPts val="2794"/>
                </a:lnSpc>
              </a:pPr>
              <a:r>
                <a:rPr lang="ar-SA" sz="1996" spc="19" dirty="0">
                  <a:solidFill>
                    <a:srgbClr val="000000"/>
                  </a:solidFill>
                  <a:latin typeface="DM Sans"/>
                </a:rPr>
                <a:t>2. هل هناك فريق عمل فني حكومي معني بالتغطية الصحية الشاملة أو ما شابه ذلك؟
</a:t>
              </a:r>
              <a:endParaRPr lang="en-US" sz="1996" spc="19" dirty="0">
                <a:solidFill>
                  <a:srgbClr val="000000"/>
                </a:solidFill>
                <a:latin typeface="DM Sans"/>
              </a:endParaRPr>
            </a:p>
          </p:txBody>
        </p:sp>
        <p:grpSp>
          <p:nvGrpSpPr>
            <p:cNvPr id="25" name="Group 25"/>
            <p:cNvGrpSpPr/>
            <p:nvPr/>
          </p:nvGrpSpPr>
          <p:grpSpPr>
            <a:xfrm>
              <a:off x="6547261" y="3532196"/>
              <a:ext cx="4285303" cy="1821283"/>
              <a:chOff x="0" y="0"/>
              <a:chExt cx="18567885" cy="7891475"/>
            </a:xfrm>
          </p:grpSpPr>
          <p:sp>
            <p:nvSpPr>
              <p:cNvPr id="26" name="Freeform 26"/>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27" name="Group 27"/>
            <p:cNvGrpSpPr/>
            <p:nvPr/>
          </p:nvGrpSpPr>
          <p:grpSpPr>
            <a:xfrm>
              <a:off x="11071431" y="3532196"/>
              <a:ext cx="7202607" cy="1821283"/>
              <a:chOff x="0" y="0"/>
              <a:chExt cx="31208337" cy="7891475"/>
            </a:xfrm>
          </p:grpSpPr>
          <p:sp>
            <p:nvSpPr>
              <p:cNvPr id="28" name="Freeform 28"/>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29" name="TextBox 29"/>
            <p:cNvSpPr txBox="1"/>
            <p:nvPr/>
          </p:nvSpPr>
          <p:spPr>
            <a:xfrm>
              <a:off x="11450288" y="3767445"/>
              <a:ext cx="6444894" cy="2371589"/>
            </a:xfrm>
            <a:prstGeom prst="rect">
              <a:avLst/>
            </a:prstGeom>
          </p:spPr>
          <p:txBody>
            <a:bodyPr lIns="0" tIns="0" rIns="0" bIns="0" rtlCol="0" anchor="t">
              <a:spAutoFit/>
            </a:bodyPr>
            <a:lstStyle/>
            <a:p>
              <a:pPr lvl="0">
                <a:lnSpc>
                  <a:spcPts val="2794"/>
                </a:lnSpc>
                <a:spcBef>
                  <a:spcPct val="0"/>
                </a:spcBef>
              </a:pPr>
              <a:r>
                <a:rPr lang="ar-SA" sz="1996" spc="19" dirty="0">
                  <a:solidFill>
                    <a:srgbClr val="000000"/>
                  </a:solidFill>
                  <a:latin typeface="DM Sans"/>
                </a:rPr>
                <a:t>إذا كانت الإجابة بنعم، اسأل عما إذا كان للمجتمع المدني مقعد فيها. إذا كانت الإجابة بالنفي، فتعرف على الأماكن التي تجري فيها مناقشة الإصلاحات الصحية الشاملة / الصحية في الحكومة
</a:t>
              </a:r>
              <a:endParaRPr lang="en-US" sz="1996" u="none" spc="19" dirty="0">
                <a:solidFill>
                  <a:srgbClr val="000000"/>
                </a:solidFill>
                <a:latin typeface="DM Sans"/>
              </a:endParaRPr>
            </a:p>
          </p:txBody>
        </p:sp>
        <p:grpSp>
          <p:nvGrpSpPr>
            <p:cNvPr id="30" name="Group 30"/>
            <p:cNvGrpSpPr/>
            <p:nvPr/>
          </p:nvGrpSpPr>
          <p:grpSpPr>
            <a:xfrm>
              <a:off x="0" y="5649925"/>
              <a:ext cx="6302040" cy="1821283"/>
              <a:chOff x="0" y="0"/>
              <a:chExt cx="27306249" cy="7891475"/>
            </a:xfrm>
          </p:grpSpPr>
          <p:sp>
            <p:nvSpPr>
              <p:cNvPr id="31" name="Freeform 31"/>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32" name="TextBox 32"/>
            <p:cNvSpPr txBox="1"/>
            <p:nvPr/>
          </p:nvSpPr>
          <p:spPr>
            <a:xfrm>
              <a:off x="197279" y="6116336"/>
              <a:ext cx="5895971" cy="1414063"/>
            </a:xfrm>
            <a:prstGeom prst="rect">
              <a:avLst/>
            </a:prstGeom>
          </p:spPr>
          <p:txBody>
            <a:bodyPr lIns="0" tIns="0" rIns="0" bIns="0" rtlCol="0" anchor="t">
              <a:spAutoFit/>
            </a:bodyPr>
            <a:lstStyle/>
            <a:p>
              <a:pPr lvl="0">
                <a:lnSpc>
                  <a:spcPts val="2794"/>
                </a:lnSpc>
              </a:pPr>
              <a:r>
                <a:rPr lang="ar-SA" sz="1996" spc="19" dirty="0">
                  <a:solidFill>
                    <a:srgbClr val="000000"/>
                  </a:solidFill>
                  <a:latin typeface="DM Sans"/>
                </a:rPr>
                <a:t>3. هل جرت أي مناقشات في البرلمان بشأن التغطية الصحية الشاملة؟
</a:t>
              </a:r>
              <a:endParaRPr lang="en-US" sz="1996" spc="19" dirty="0">
                <a:solidFill>
                  <a:srgbClr val="000000"/>
                </a:solidFill>
                <a:latin typeface="DM Sans"/>
              </a:endParaRPr>
            </a:p>
          </p:txBody>
        </p:sp>
        <p:grpSp>
          <p:nvGrpSpPr>
            <p:cNvPr id="33" name="Group 33"/>
            <p:cNvGrpSpPr/>
            <p:nvPr/>
          </p:nvGrpSpPr>
          <p:grpSpPr>
            <a:xfrm>
              <a:off x="6547261" y="5649925"/>
              <a:ext cx="4285303" cy="1821283"/>
              <a:chOff x="0" y="0"/>
              <a:chExt cx="18567885" cy="7891475"/>
            </a:xfrm>
          </p:grpSpPr>
          <p:sp>
            <p:nvSpPr>
              <p:cNvPr id="34" name="Freeform 34"/>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35" name="Group 35"/>
            <p:cNvGrpSpPr/>
            <p:nvPr/>
          </p:nvGrpSpPr>
          <p:grpSpPr>
            <a:xfrm>
              <a:off x="11071431" y="5649925"/>
              <a:ext cx="7202607" cy="1821283"/>
              <a:chOff x="0" y="0"/>
              <a:chExt cx="31208337" cy="7891475"/>
            </a:xfrm>
          </p:grpSpPr>
          <p:sp>
            <p:nvSpPr>
              <p:cNvPr id="36" name="Freeform 36"/>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37" name="TextBox 37"/>
            <p:cNvSpPr txBox="1"/>
            <p:nvPr/>
          </p:nvSpPr>
          <p:spPr>
            <a:xfrm>
              <a:off x="11590527" y="6116336"/>
              <a:ext cx="6164416" cy="1414063"/>
            </a:xfrm>
            <a:prstGeom prst="rect">
              <a:avLst/>
            </a:prstGeom>
          </p:spPr>
          <p:txBody>
            <a:bodyPr lIns="0" tIns="0" rIns="0" bIns="0" rtlCol="0" anchor="t">
              <a:spAutoFit/>
            </a:bodyPr>
            <a:lstStyle/>
            <a:p>
              <a:pPr lvl="0">
                <a:lnSpc>
                  <a:spcPts val="2794"/>
                </a:lnSpc>
                <a:spcBef>
                  <a:spcPct val="0"/>
                </a:spcBef>
              </a:pPr>
              <a:r>
                <a:rPr lang="ar-SA" sz="1996" spc="19" dirty="0">
                  <a:solidFill>
                    <a:srgbClr val="000000"/>
                  </a:solidFill>
                  <a:latin typeface="DM Sans"/>
                </a:rPr>
                <a:t>إذا كانت الإجابة بنعم ، فتعرف على النواب الذين تحدثوا وما قالوه عن ذلك
</a:t>
              </a:r>
              <a:endParaRPr lang="en-US" sz="1996" spc="19" dirty="0">
                <a:solidFill>
                  <a:srgbClr val="000000"/>
                </a:solidFill>
                <a:latin typeface="DM Sans"/>
              </a:endParaRPr>
            </a:p>
          </p:txBody>
        </p:sp>
        <p:grpSp>
          <p:nvGrpSpPr>
            <p:cNvPr id="38" name="Group 38"/>
            <p:cNvGrpSpPr/>
            <p:nvPr/>
          </p:nvGrpSpPr>
          <p:grpSpPr>
            <a:xfrm>
              <a:off x="0" y="7797482"/>
              <a:ext cx="6302040" cy="1821283"/>
              <a:chOff x="0" y="0"/>
              <a:chExt cx="27306249" cy="7891475"/>
            </a:xfrm>
          </p:grpSpPr>
          <p:sp>
            <p:nvSpPr>
              <p:cNvPr id="39" name="Freeform 39"/>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40" name="TextBox 40"/>
            <p:cNvSpPr txBox="1"/>
            <p:nvPr/>
          </p:nvSpPr>
          <p:spPr>
            <a:xfrm>
              <a:off x="197279" y="8263893"/>
              <a:ext cx="5895971" cy="1414063"/>
            </a:xfrm>
            <a:prstGeom prst="rect">
              <a:avLst/>
            </a:prstGeom>
          </p:spPr>
          <p:txBody>
            <a:bodyPr lIns="0" tIns="0" rIns="0" bIns="0" rtlCol="0" anchor="t">
              <a:spAutoFit/>
            </a:bodyPr>
            <a:lstStyle/>
            <a:p>
              <a:pPr lvl="0">
                <a:lnSpc>
                  <a:spcPts val="2794"/>
                </a:lnSpc>
              </a:pPr>
              <a:r>
                <a:rPr lang="ar-SA" sz="1996" spc="19" dirty="0">
                  <a:solidFill>
                    <a:srgbClr val="000000"/>
                  </a:solidFill>
                  <a:latin typeface="DM Sans"/>
                </a:rPr>
                <a:t>4. هل تم إصدار تشريع بشأن إصلاحات التغطية الصحية الشاملة/الصحة؟
</a:t>
              </a:r>
              <a:endParaRPr lang="en-US" sz="1996" spc="19" dirty="0">
                <a:solidFill>
                  <a:srgbClr val="000000"/>
                </a:solidFill>
                <a:latin typeface="DM Sans"/>
              </a:endParaRPr>
            </a:p>
          </p:txBody>
        </p:sp>
        <p:grpSp>
          <p:nvGrpSpPr>
            <p:cNvPr id="41" name="Group 41"/>
            <p:cNvGrpSpPr/>
            <p:nvPr/>
          </p:nvGrpSpPr>
          <p:grpSpPr>
            <a:xfrm>
              <a:off x="6547261" y="7797482"/>
              <a:ext cx="4285303" cy="1821283"/>
              <a:chOff x="0" y="0"/>
              <a:chExt cx="18567885" cy="7891475"/>
            </a:xfrm>
          </p:grpSpPr>
          <p:sp>
            <p:nvSpPr>
              <p:cNvPr id="42" name="Freeform 42"/>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43" name="Group 43"/>
            <p:cNvGrpSpPr/>
            <p:nvPr/>
          </p:nvGrpSpPr>
          <p:grpSpPr>
            <a:xfrm>
              <a:off x="11071431" y="7797482"/>
              <a:ext cx="7202607" cy="1821283"/>
              <a:chOff x="0" y="0"/>
              <a:chExt cx="31208337" cy="7891475"/>
            </a:xfrm>
          </p:grpSpPr>
          <p:sp>
            <p:nvSpPr>
              <p:cNvPr id="44" name="Freeform 44"/>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45" name="TextBox 45"/>
            <p:cNvSpPr txBox="1"/>
            <p:nvPr/>
          </p:nvSpPr>
          <p:spPr>
            <a:xfrm>
              <a:off x="11590527" y="8241507"/>
              <a:ext cx="6164416" cy="1414063"/>
            </a:xfrm>
            <a:prstGeom prst="rect">
              <a:avLst/>
            </a:prstGeom>
          </p:spPr>
          <p:txBody>
            <a:bodyPr lIns="0" tIns="0" rIns="0" bIns="0" rtlCol="0" anchor="t">
              <a:spAutoFit/>
            </a:bodyPr>
            <a:lstStyle/>
            <a:p>
              <a:pPr lvl="0">
                <a:lnSpc>
                  <a:spcPts val="2794"/>
                </a:lnSpc>
                <a:spcBef>
                  <a:spcPct val="0"/>
                </a:spcBef>
              </a:pPr>
              <a:r>
                <a:rPr lang="ar-SA" sz="1996" spc="19" dirty="0">
                  <a:solidFill>
                    <a:srgbClr val="000000"/>
                  </a:solidFill>
                  <a:latin typeface="DM Sans"/>
                </a:rPr>
                <a:t>إذا كانت الإجابة بنعم ، فماذا تقول عن مشاركة </a:t>
              </a:r>
              <a:r>
                <a:rPr lang="en-US" sz="1996" spc="19" dirty="0">
                  <a:solidFill>
                    <a:srgbClr val="000000"/>
                  </a:solidFill>
                  <a:latin typeface="DM Sans"/>
                </a:rPr>
                <a:t>CS </a:t>
              </a:r>
              <a:r>
                <a:rPr lang="ar-SA" sz="1996" spc="19" dirty="0">
                  <a:solidFill>
                    <a:srgbClr val="000000"/>
                  </a:solidFill>
                  <a:latin typeface="DM Sans"/>
                </a:rPr>
                <a:t>وإدراج </a:t>
              </a:r>
              <a:r>
                <a:rPr lang="en-US" sz="1996" spc="19" dirty="0">
                  <a:solidFill>
                    <a:srgbClr val="000000"/>
                  </a:solidFill>
                  <a:latin typeface="DM Sans"/>
                </a:rPr>
                <a:t>KPs؟
</a:t>
              </a:r>
            </a:p>
          </p:txBody>
        </p:sp>
        <p:sp>
          <p:nvSpPr>
            <p:cNvPr id="46" name="TextBox 46"/>
            <p:cNvSpPr txBox="1"/>
            <p:nvPr/>
          </p:nvSpPr>
          <p:spPr>
            <a:xfrm>
              <a:off x="6547262" y="3745059"/>
              <a:ext cx="4285303" cy="2013544"/>
            </a:xfrm>
            <a:prstGeom prst="rect">
              <a:avLst/>
            </a:prstGeom>
          </p:spPr>
          <p:txBody>
            <a:bodyPr lIns="0" tIns="0" rIns="0" bIns="0" rtlCol="0" anchor="t">
              <a:spAutoFit/>
            </a:bodyPr>
            <a:lstStyle/>
            <a:p>
              <a:pPr marL="431003" lvl="1" indent="-215501">
                <a:lnSpc>
                  <a:spcPts val="2794"/>
                </a:lnSpc>
                <a:buFont typeface="Arial"/>
                <a:buChar char="•"/>
              </a:pPr>
              <a:r>
                <a:rPr lang="ar-SA" sz="1200" spc="19" dirty="0">
                  <a:solidFill>
                    <a:srgbClr val="000000"/>
                  </a:solidFill>
                  <a:latin typeface="DM Sans"/>
                </a:rPr>
                <a:t>اطلع على الموقع الإلكتروني لوزارة الصحة
اسأل أعضاء </a:t>
              </a:r>
              <a:r>
                <a:rPr lang="en-US" sz="1200" spc="19" dirty="0">
                  <a:solidFill>
                    <a:srgbClr val="000000"/>
                  </a:solidFill>
                  <a:latin typeface="DM Sans"/>
                </a:rPr>
                <a:t>CSEM
</a:t>
              </a:r>
              <a:r>
                <a:rPr lang="ar-SA" sz="1200" spc="19" dirty="0">
                  <a:solidFill>
                    <a:srgbClr val="000000"/>
                  </a:solidFill>
                  <a:latin typeface="DM Sans"/>
                </a:rPr>
                <a:t>اسأل برنامج الأمم المتحدة المشترك المعني بفيروس نقص المناعة البشرية/متلازمة نقص المناعة</a:t>
              </a:r>
              <a:r>
                <a:rPr lang="ar-SA" sz="1000" spc="19" dirty="0">
                  <a:solidFill>
                    <a:srgbClr val="000000"/>
                  </a:solidFill>
                  <a:latin typeface="DM Sans"/>
                </a:rPr>
                <a:t>
</a:t>
              </a:r>
              <a:endParaRPr lang="en-US" sz="1000" u="none" spc="19" dirty="0">
                <a:solidFill>
                  <a:srgbClr val="000000"/>
                </a:solidFill>
                <a:latin typeface="DM Sans"/>
              </a:endParaRPr>
            </a:p>
          </p:txBody>
        </p:sp>
        <p:sp>
          <p:nvSpPr>
            <p:cNvPr id="47" name="TextBox 47"/>
            <p:cNvSpPr txBox="1"/>
            <p:nvPr/>
          </p:nvSpPr>
          <p:spPr>
            <a:xfrm>
              <a:off x="6547262" y="5862789"/>
              <a:ext cx="4285303" cy="1221792"/>
            </a:xfrm>
            <a:prstGeom prst="rect">
              <a:avLst/>
            </a:prstGeom>
          </p:spPr>
          <p:txBody>
            <a:bodyPr lIns="0" tIns="0" rIns="0" bIns="0" rtlCol="0" anchor="t">
              <a:spAutoFit/>
            </a:bodyPr>
            <a:lstStyle/>
            <a:p>
              <a:pPr marL="431003" lvl="1" indent="-215501">
                <a:lnSpc>
                  <a:spcPts val="2794"/>
                </a:lnSpc>
                <a:buFont typeface="Arial"/>
                <a:buChar char="•"/>
              </a:pPr>
              <a:r>
                <a:rPr lang="ar-SA" sz="1996" spc="19" dirty="0">
                  <a:solidFill>
                    <a:srgbClr val="000000"/>
                  </a:solidFill>
                  <a:latin typeface="DM Sans"/>
                </a:rPr>
                <a:t>الرجوع إلى السجل البرلماني / التقارير
اسأل نائبك</a:t>
              </a:r>
              <a:endParaRPr lang="en-US" sz="1996" u="none" spc="19" dirty="0">
                <a:solidFill>
                  <a:srgbClr val="000000"/>
                </a:solidFill>
                <a:latin typeface="DM Sans"/>
              </a:endParaRPr>
            </a:p>
          </p:txBody>
        </p:sp>
        <p:sp>
          <p:nvSpPr>
            <p:cNvPr id="48" name="TextBox 48"/>
            <p:cNvSpPr txBox="1"/>
            <p:nvPr/>
          </p:nvSpPr>
          <p:spPr>
            <a:xfrm>
              <a:off x="6547262" y="8241507"/>
              <a:ext cx="4285303" cy="1892825"/>
            </a:xfrm>
            <a:prstGeom prst="rect">
              <a:avLst/>
            </a:prstGeom>
          </p:spPr>
          <p:txBody>
            <a:bodyPr lIns="0" tIns="0" rIns="0" bIns="0" rtlCol="0" anchor="t">
              <a:spAutoFit/>
            </a:bodyPr>
            <a:lstStyle/>
            <a:p>
              <a:pPr marL="431003" lvl="1" indent="-215501">
                <a:lnSpc>
                  <a:spcPts val="2794"/>
                </a:lnSpc>
                <a:buFont typeface="Arial"/>
                <a:buChar char="•"/>
              </a:pPr>
              <a:r>
                <a:rPr lang="ar-SA" sz="1996" spc="19" dirty="0">
                  <a:solidFill>
                    <a:srgbClr val="000000"/>
                  </a:solidFill>
                  <a:latin typeface="DM Sans"/>
                </a:rPr>
                <a:t>اطلع على الموقع الإلكتروني لوزارة الصحة
اسأل نائبك
</a:t>
              </a:r>
              <a:endParaRPr lang="en-US" sz="1996" u="none" spc="19" dirty="0">
                <a:solidFill>
                  <a:srgbClr val="000000"/>
                </a:solidFill>
                <a:latin typeface="DM Sans"/>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1501744" y="1150047"/>
            <a:ext cx="11671248" cy="1906419"/>
          </a:xfrm>
          <a:prstGeom prst="rect">
            <a:avLst/>
          </a:prstGeom>
        </p:spPr>
        <p:txBody>
          <a:bodyPr lIns="0" tIns="0" rIns="0" bIns="0" rtlCol="0" anchor="t">
            <a:spAutoFit/>
          </a:bodyPr>
          <a:lstStyle/>
          <a:p>
            <a:pPr lvl="0" algn="r">
              <a:lnSpc>
                <a:spcPts val="7377"/>
              </a:lnSpc>
            </a:pPr>
            <a:r>
              <a:rPr lang="ar-SA" sz="6707" dirty="0">
                <a:solidFill>
                  <a:srgbClr val="000000"/>
                </a:solidFill>
                <a:latin typeface="DM Sans Bold"/>
              </a:rPr>
              <a:t>من أين تبدأ
</a:t>
            </a:r>
            <a:endParaRPr lang="en-US" sz="6707" dirty="0">
              <a:solidFill>
                <a:srgbClr val="000000"/>
              </a:solidFill>
              <a:latin typeface="DM Sans Bold"/>
            </a:endParaRPr>
          </a:p>
        </p:txBody>
      </p:sp>
      <p:grpSp>
        <p:nvGrpSpPr>
          <p:cNvPr id="3" name="Group 3"/>
          <p:cNvGrpSpPr/>
          <p:nvPr/>
        </p:nvGrpSpPr>
        <p:grpSpPr>
          <a:xfrm>
            <a:off x="2384697" y="3395533"/>
            <a:ext cx="4035477" cy="2031356"/>
            <a:chOff x="0" y="0"/>
            <a:chExt cx="23636239" cy="11897880"/>
          </a:xfrm>
        </p:grpSpPr>
        <p:sp>
          <p:nvSpPr>
            <p:cNvPr id="4" name="Freeform 4"/>
            <p:cNvSpPr/>
            <p:nvPr/>
          </p:nvSpPr>
          <p:spPr>
            <a:xfrm>
              <a:off x="0" y="0"/>
              <a:ext cx="23636239" cy="11897880"/>
            </a:xfrm>
            <a:custGeom>
              <a:avLst/>
              <a:gdLst/>
              <a:ahLst/>
              <a:cxnLst/>
              <a:rect l="l" t="t" r="r" b="b"/>
              <a:pathLst>
                <a:path w="23636239" h="11897880">
                  <a:moveTo>
                    <a:pt x="0" y="0"/>
                  </a:moveTo>
                  <a:lnTo>
                    <a:pt x="0" y="11897880"/>
                  </a:lnTo>
                  <a:lnTo>
                    <a:pt x="23636239" y="11897880"/>
                  </a:lnTo>
                  <a:lnTo>
                    <a:pt x="23636239" y="0"/>
                  </a:lnTo>
                  <a:lnTo>
                    <a:pt x="0" y="0"/>
                  </a:lnTo>
                  <a:close/>
                  <a:moveTo>
                    <a:pt x="23575279" y="11836920"/>
                  </a:moveTo>
                  <a:lnTo>
                    <a:pt x="59690" y="11836920"/>
                  </a:lnTo>
                  <a:lnTo>
                    <a:pt x="59690" y="59690"/>
                  </a:lnTo>
                  <a:lnTo>
                    <a:pt x="23575279" y="59690"/>
                  </a:lnTo>
                  <a:lnTo>
                    <a:pt x="23575279" y="11836920"/>
                  </a:lnTo>
                  <a:close/>
                </a:path>
              </a:pathLst>
            </a:custGeom>
            <a:solidFill>
              <a:srgbClr val="000000"/>
            </a:solidFill>
          </p:spPr>
        </p:sp>
      </p:grpSp>
      <p:sp>
        <p:nvSpPr>
          <p:cNvPr id="5" name="TextBox 5"/>
          <p:cNvSpPr txBox="1"/>
          <p:nvPr/>
        </p:nvSpPr>
        <p:spPr>
          <a:xfrm>
            <a:off x="2459797" y="4056106"/>
            <a:ext cx="3885278" cy="1059585"/>
          </a:xfrm>
          <a:prstGeom prst="rect">
            <a:avLst/>
          </a:prstGeom>
        </p:spPr>
        <p:txBody>
          <a:bodyPr lIns="0" tIns="0" rIns="0" bIns="0" rtlCol="0" anchor="t">
            <a:spAutoFit/>
          </a:bodyPr>
          <a:lstStyle/>
          <a:p>
            <a:pPr>
              <a:lnSpc>
                <a:spcPts val="2756"/>
              </a:lnSpc>
            </a:pPr>
            <a:r>
              <a:rPr lang="ar-SA" sz="1969" spc="19" dirty="0">
                <a:solidFill>
                  <a:srgbClr val="000000"/>
                </a:solidFill>
                <a:latin typeface="DM Sans"/>
              </a:rPr>
              <a:t> 1. هل تعمل أي منظمات مجتمع مدني بنشاط على التغطية الصحية الشاملة بالفعل؟
</a:t>
            </a:r>
            <a:endParaRPr lang="en-US" sz="1969" spc="19" dirty="0">
              <a:solidFill>
                <a:srgbClr val="000000"/>
              </a:solidFill>
              <a:latin typeface="DM Sans"/>
            </a:endParaRPr>
          </a:p>
        </p:txBody>
      </p:sp>
      <p:grpSp>
        <p:nvGrpSpPr>
          <p:cNvPr id="6" name="Group 6"/>
          <p:cNvGrpSpPr/>
          <p:nvPr/>
        </p:nvGrpSpPr>
        <p:grpSpPr>
          <a:xfrm>
            <a:off x="2384697" y="2327086"/>
            <a:ext cx="4035477" cy="85324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98139" y="2595440"/>
            <a:ext cx="2408593" cy="722762"/>
          </a:xfrm>
          <a:prstGeom prst="rect">
            <a:avLst/>
          </a:prstGeom>
        </p:spPr>
        <p:txBody>
          <a:bodyPr lIns="0" tIns="0" rIns="0" bIns="0" rtlCol="0" anchor="t">
            <a:spAutoFit/>
          </a:bodyPr>
          <a:lstStyle/>
          <a:p>
            <a:pPr lvl="0" algn="ctr">
              <a:lnSpc>
                <a:spcPts val="2757"/>
              </a:lnSpc>
              <a:spcBef>
                <a:spcPct val="0"/>
              </a:spcBef>
            </a:pPr>
            <a:r>
              <a:rPr lang="ar-SA" sz="2576" spc="25" dirty="0">
                <a:solidFill>
                  <a:srgbClr val="000000"/>
                </a:solidFill>
                <a:latin typeface="DM Sans Bold"/>
              </a:rPr>
              <a:t>سؤال
</a:t>
            </a:r>
            <a:endParaRPr lang="en-US" sz="2576" u="none" spc="25" dirty="0">
              <a:solidFill>
                <a:srgbClr val="000000"/>
              </a:solidFill>
              <a:latin typeface="DM Sans Bold"/>
            </a:endParaRPr>
          </a:p>
        </p:txBody>
      </p:sp>
      <p:grpSp>
        <p:nvGrpSpPr>
          <p:cNvPr id="9" name="Group 9"/>
          <p:cNvGrpSpPr/>
          <p:nvPr/>
        </p:nvGrpSpPr>
        <p:grpSpPr>
          <a:xfrm>
            <a:off x="6625053" y="3395533"/>
            <a:ext cx="3743841" cy="2031356"/>
            <a:chOff x="0" y="0"/>
            <a:chExt cx="21928096" cy="11897880"/>
          </a:xfrm>
        </p:grpSpPr>
        <p:sp>
          <p:nvSpPr>
            <p:cNvPr id="10" name="Freeform 10"/>
            <p:cNvSpPr/>
            <p:nvPr/>
          </p:nvSpPr>
          <p:spPr>
            <a:xfrm>
              <a:off x="0" y="0"/>
              <a:ext cx="21928096" cy="11897880"/>
            </a:xfrm>
            <a:custGeom>
              <a:avLst/>
              <a:gdLst/>
              <a:ahLst/>
              <a:cxnLst/>
              <a:rect l="l" t="t" r="r" b="b"/>
              <a:pathLst>
                <a:path w="21928096" h="11897880">
                  <a:moveTo>
                    <a:pt x="0" y="0"/>
                  </a:moveTo>
                  <a:lnTo>
                    <a:pt x="0" y="11897880"/>
                  </a:lnTo>
                  <a:lnTo>
                    <a:pt x="21928096" y="11897880"/>
                  </a:lnTo>
                  <a:lnTo>
                    <a:pt x="21928096" y="0"/>
                  </a:lnTo>
                  <a:lnTo>
                    <a:pt x="0" y="0"/>
                  </a:lnTo>
                  <a:close/>
                  <a:moveTo>
                    <a:pt x="21867135" y="11836920"/>
                  </a:moveTo>
                  <a:lnTo>
                    <a:pt x="59690" y="11836920"/>
                  </a:lnTo>
                  <a:lnTo>
                    <a:pt x="59690" y="59690"/>
                  </a:lnTo>
                  <a:lnTo>
                    <a:pt x="21867135" y="59690"/>
                  </a:lnTo>
                  <a:lnTo>
                    <a:pt x="21867135" y="11836920"/>
                  </a:lnTo>
                  <a:close/>
                </a:path>
              </a:pathLst>
            </a:custGeom>
            <a:solidFill>
              <a:srgbClr val="000000"/>
            </a:solidFill>
          </p:spPr>
        </p:sp>
      </p:grpSp>
      <p:sp>
        <p:nvSpPr>
          <p:cNvPr id="11" name="TextBox 11"/>
          <p:cNvSpPr txBox="1"/>
          <p:nvPr/>
        </p:nvSpPr>
        <p:spPr>
          <a:xfrm>
            <a:off x="6625053" y="3534642"/>
            <a:ext cx="3582029" cy="1418658"/>
          </a:xfrm>
          <a:prstGeom prst="rect">
            <a:avLst/>
          </a:prstGeom>
        </p:spPr>
        <p:txBody>
          <a:bodyPr lIns="0" tIns="0" rIns="0" bIns="0" rtlCol="0" anchor="t">
            <a:spAutoFit/>
          </a:bodyPr>
          <a:lstStyle/>
          <a:p>
            <a:pPr marL="425125" lvl="1" indent="-212563">
              <a:lnSpc>
                <a:spcPts val="2756"/>
              </a:lnSpc>
              <a:buFont typeface="Arial"/>
              <a:buChar char="•"/>
            </a:pPr>
            <a:r>
              <a:rPr lang="ar-SA" sz="1969" spc="19" dirty="0">
                <a:solidFill>
                  <a:srgbClr val="000000"/>
                </a:solidFill>
                <a:latin typeface="DM Sans"/>
              </a:rPr>
              <a:t>راجع قائمة عضوية </a:t>
            </a:r>
            <a:r>
              <a:rPr lang="en-US" sz="1969" spc="19" dirty="0">
                <a:solidFill>
                  <a:srgbClr val="000000"/>
                </a:solidFill>
                <a:latin typeface="DM Sans"/>
              </a:rPr>
              <a:t>CSEM – </a:t>
            </a:r>
            <a:endParaRPr lang="ar-SA" sz="1969" spc="19" dirty="0">
              <a:solidFill>
                <a:srgbClr val="000000"/>
              </a:solidFill>
              <a:latin typeface="DM Sans"/>
            </a:endParaRPr>
          </a:p>
          <a:p>
            <a:pPr marL="212562" lvl="1">
              <a:lnSpc>
                <a:spcPts val="2756"/>
              </a:lnSpc>
            </a:pPr>
            <a:r>
              <a:rPr lang="ar-SA" sz="1969" spc="19" dirty="0">
                <a:solidFill>
                  <a:srgbClr val="000000"/>
                </a:solidFill>
                <a:latin typeface="DM Sans"/>
              </a:rPr>
              <a:t>
اسأل معارفك
</a:t>
            </a:r>
            <a:endParaRPr lang="en-US" sz="1969" u="none" spc="19" dirty="0">
              <a:solidFill>
                <a:srgbClr val="000000"/>
              </a:solidFill>
              <a:latin typeface="DM Sans"/>
            </a:endParaRPr>
          </a:p>
        </p:txBody>
      </p:sp>
      <p:grpSp>
        <p:nvGrpSpPr>
          <p:cNvPr id="12" name="Group 12"/>
          <p:cNvGrpSpPr/>
          <p:nvPr/>
        </p:nvGrpSpPr>
        <p:grpSpPr>
          <a:xfrm>
            <a:off x="6625053" y="2327086"/>
            <a:ext cx="3743841" cy="85324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268034" y="2418278"/>
            <a:ext cx="2457880" cy="1081835"/>
          </a:xfrm>
          <a:prstGeom prst="rect">
            <a:avLst/>
          </a:prstGeom>
        </p:spPr>
        <p:txBody>
          <a:bodyPr lIns="0" tIns="0" rIns="0" bIns="0" rtlCol="0" anchor="t">
            <a:spAutoFit/>
          </a:bodyPr>
          <a:lstStyle/>
          <a:p>
            <a:pPr lvl="0" algn="ctr">
              <a:lnSpc>
                <a:spcPts val="2757"/>
              </a:lnSpc>
            </a:pPr>
            <a:r>
              <a:rPr lang="ar-SA" sz="2576" spc="25" dirty="0">
                <a:solidFill>
                  <a:srgbClr val="000000"/>
                </a:solidFill>
                <a:latin typeface="DM Sans Bold"/>
              </a:rPr>
              <a:t>كيفية العثور على الإجابة
</a:t>
            </a:r>
            <a:endParaRPr lang="en-US" sz="2576" spc="25" dirty="0">
              <a:solidFill>
                <a:srgbClr val="000000"/>
              </a:solidFill>
              <a:latin typeface="DM Sans Bold"/>
            </a:endParaRPr>
          </a:p>
        </p:txBody>
      </p:sp>
      <p:grpSp>
        <p:nvGrpSpPr>
          <p:cNvPr id="15" name="Group 15"/>
          <p:cNvGrpSpPr/>
          <p:nvPr/>
        </p:nvGrpSpPr>
        <p:grpSpPr>
          <a:xfrm>
            <a:off x="10575022" y="3395533"/>
            <a:ext cx="5328281" cy="2031356"/>
            <a:chOff x="0" y="0"/>
            <a:chExt cx="31208337" cy="11897880"/>
          </a:xfrm>
        </p:grpSpPr>
        <p:sp>
          <p:nvSpPr>
            <p:cNvPr id="16" name="Freeform 16"/>
            <p:cNvSpPr/>
            <p:nvPr/>
          </p:nvSpPr>
          <p:spPr>
            <a:xfrm>
              <a:off x="0" y="0"/>
              <a:ext cx="31208337" cy="11897880"/>
            </a:xfrm>
            <a:custGeom>
              <a:avLst/>
              <a:gdLst/>
              <a:ahLst/>
              <a:cxnLst/>
              <a:rect l="l" t="t" r="r" b="b"/>
              <a:pathLst>
                <a:path w="31208337" h="11897880">
                  <a:moveTo>
                    <a:pt x="0" y="0"/>
                  </a:moveTo>
                  <a:lnTo>
                    <a:pt x="0" y="11897880"/>
                  </a:lnTo>
                  <a:lnTo>
                    <a:pt x="31208337" y="11897880"/>
                  </a:lnTo>
                  <a:lnTo>
                    <a:pt x="31208337" y="0"/>
                  </a:lnTo>
                  <a:lnTo>
                    <a:pt x="0" y="0"/>
                  </a:lnTo>
                  <a:close/>
                  <a:moveTo>
                    <a:pt x="31147376" y="11836920"/>
                  </a:moveTo>
                  <a:lnTo>
                    <a:pt x="59690" y="11836920"/>
                  </a:lnTo>
                  <a:lnTo>
                    <a:pt x="59690" y="59690"/>
                  </a:lnTo>
                  <a:lnTo>
                    <a:pt x="31147376" y="59690"/>
                  </a:lnTo>
                  <a:lnTo>
                    <a:pt x="31147376" y="11836920"/>
                  </a:lnTo>
                  <a:close/>
                </a:path>
              </a:pathLst>
            </a:custGeom>
            <a:solidFill>
              <a:srgbClr val="000000"/>
            </a:solidFill>
          </p:spPr>
        </p:sp>
      </p:grpSp>
      <p:sp>
        <p:nvSpPr>
          <p:cNvPr id="17" name="TextBox 17"/>
          <p:cNvSpPr txBox="1"/>
          <p:nvPr/>
        </p:nvSpPr>
        <p:spPr>
          <a:xfrm>
            <a:off x="10855289" y="3534642"/>
            <a:ext cx="4767746" cy="1777731"/>
          </a:xfrm>
          <a:prstGeom prst="rect">
            <a:avLst/>
          </a:prstGeom>
        </p:spPr>
        <p:txBody>
          <a:bodyPr lIns="0" tIns="0" rIns="0" bIns="0" rtlCol="0" anchor="t">
            <a:spAutoFit/>
          </a:bodyPr>
          <a:lstStyle/>
          <a:p>
            <a:pPr>
              <a:lnSpc>
                <a:spcPts val="2756"/>
              </a:lnSpc>
            </a:pPr>
            <a:r>
              <a:rPr lang="ar-SA" sz="1969" spc="19" dirty="0">
                <a:solidFill>
                  <a:srgbClr val="000000"/>
                </a:solidFill>
                <a:latin typeface="DM Sans"/>
              </a:rPr>
              <a:t>اسأل منظمات المجتمع المدني العاملة في مجال التغطية الصحية الشاملة عن أحدث المعلومات المتعلقة بالتغطية الصحية الشاملة وما إذا كانت هناك أي استراتيجيات للدعوة جارية أو مخطط لها واطرح السؤالين 2 و3
</a:t>
            </a:r>
            <a:endParaRPr lang="en-US" sz="1969" spc="19" dirty="0">
              <a:solidFill>
                <a:srgbClr val="000000"/>
              </a:solidFill>
              <a:latin typeface="DM Sans"/>
            </a:endParaRPr>
          </a:p>
        </p:txBody>
      </p:sp>
      <p:grpSp>
        <p:nvGrpSpPr>
          <p:cNvPr id="18" name="Group 18"/>
          <p:cNvGrpSpPr/>
          <p:nvPr/>
        </p:nvGrpSpPr>
        <p:grpSpPr>
          <a:xfrm>
            <a:off x="10575022" y="2327086"/>
            <a:ext cx="5328281" cy="853243"/>
            <a:chOff x="0" y="0"/>
            <a:chExt cx="9173236" cy="1468954"/>
          </a:xfrm>
        </p:grpSpPr>
        <p:sp>
          <p:nvSpPr>
            <p:cNvPr id="19" name="Freeform 19"/>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0" name="TextBox 20"/>
          <p:cNvSpPr txBox="1"/>
          <p:nvPr/>
        </p:nvSpPr>
        <p:spPr>
          <a:xfrm>
            <a:off x="12034866" y="2595440"/>
            <a:ext cx="2408593" cy="722762"/>
          </a:xfrm>
          <a:prstGeom prst="rect">
            <a:avLst/>
          </a:prstGeom>
        </p:spPr>
        <p:txBody>
          <a:bodyPr lIns="0" tIns="0" rIns="0" bIns="0" rtlCol="0" anchor="t">
            <a:spAutoFit/>
          </a:bodyPr>
          <a:lstStyle/>
          <a:p>
            <a:pPr lvl="0" algn="ctr">
              <a:lnSpc>
                <a:spcPts val="2757"/>
              </a:lnSpc>
              <a:spcBef>
                <a:spcPct val="0"/>
              </a:spcBef>
            </a:pPr>
            <a:r>
              <a:rPr lang="ar-SA" sz="2576" spc="25" dirty="0">
                <a:solidFill>
                  <a:srgbClr val="000000"/>
                </a:solidFill>
                <a:latin typeface="DM Sans Bold"/>
              </a:rPr>
              <a:t>الخطوات التالية
</a:t>
            </a:r>
            <a:endParaRPr lang="en-US" sz="2576" u="none" spc="25" dirty="0">
              <a:solidFill>
                <a:srgbClr val="000000"/>
              </a:solidFill>
              <a:latin typeface="DM Sans Bold"/>
            </a:endParaRPr>
          </a:p>
        </p:txBody>
      </p:sp>
      <p:grpSp>
        <p:nvGrpSpPr>
          <p:cNvPr id="21" name="Group 21"/>
          <p:cNvGrpSpPr/>
          <p:nvPr/>
        </p:nvGrpSpPr>
        <p:grpSpPr>
          <a:xfrm>
            <a:off x="2384697" y="5579996"/>
            <a:ext cx="4035477" cy="1788638"/>
            <a:chOff x="0" y="0"/>
            <a:chExt cx="23636239" cy="10476252"/>
          </a:xfrm>
        </p:grpSpPr>
        <p:sp>
          <p:nvSpPr>
            <p:cNvPr id="22" name="Freeform 22"/>
            <p:cNvSpPr/>
            <p:nvPr/>
          </p:nvSpPr>
          <p:spPr>
            <a:xfrm>
              <a:off x="0" y="0"/>
              <a:ext cx="23636239" cy="10476253"/>
            </a:xfrm>
            <a:custGeom>
              <a:avLst/>
              <a:gdLst/>
              <a:ahLst/>
              <a:cxnLst/>
              <a:rect l="l" t="t" r="r" b="b"/>
              <a:pathLst>
                <a:path w="23636239" h="10476253">
                  <a:moveTo>
                    <a:pt x="0" y="0"/>
                  </a:moveTo>
                  <a:lnTo>
                    <a:pt x="0" y="10476253"/>
                  </a:lnTo>
                  <a:lnTo>
                    <a:pt x="23636239" y="10476253"/>
                  </a:lnTo>
                  <a:lnTo>
                    <a:pt x="23636239" y="0"/>
                  </a:lnTo>
                  <a:lnTo>
                    <a:pt x="0" y="0"/>
                  </a:lnTo>
                  <a:close/>
                  <a:moveTo>
                    <a:pt x="23575279" y="10415292"/>
                  </a:moveTo>
                  <a:lnTo>
                    <a:pt x="59690" y="10415292"/>
                  </a:lnTo>
                  <a:lnTo>
                    <a:pt x="59690" y="59690"/>
                  </a:lnTo>
                  <a:lnTo>
                    <a:pt x="23575279" y="59690"/>
                  </a:lnTo>
                  <a:lnTo>
                    <a:pt x="23575279" y="10415292"/>
                  </a:lnTo>
                  <a:close/>
                </a:path>
              </a:pathLst>
            </a:custGeom>
            <a:solidFill>
              <a:srgbClr val="000000"/>
            </a:solidFill>
          </p:spPr>
        </p:sp>
      </p:grpSp>
      <p:sp>
        <p:nvSpPr>
          <p:cNvPr id="23" name="TextBox 23"/>
          <p:cNvSpPr txBox="1"/>
          <p:nvPr/>
        </p:nvSpPr>
        <p:spPr>
          <a:xfrm>
            <a:off x="2534896" y="5948204"/>
            <a:ext cx="3810178" cy="1418658"/>
          </a:xfrm>
          <a:prstGeom prst="rect">
            <a:avLst/>
          </a:prstGeom>
        </p:spPr>
        <p:txBody>
          <a:bodyPr lIns="0" tIns="0" rIns="0" bIns="0" rtlCol="0" anchor="t">
            <a:spAutoFit/>
          </a:bodyPr>
          <a:lstStyle/>
          <a:p>
            <a:pPr lvl="0">
              <a:lnSpc>
                <a:spcPts val="2756"/>
              </a:lnSpc>
            </a:pPr>
            <a:r>
              <a:rPr lang="ar-SA" sz="1969" spc="19" dirty="0">
                <a:solidFill>
                  <a:srgbClr val="000000"/>
                </a:solidFill>
                <a:latin typeface="DM Sans"/>
              </a:rPr>
              <a:t>2. هل هناك بالفعل ائتلاف للدعوة على المستوى الوطني يعمل على الدعوة إلى التغطية الصحية الشاملة؟
</a:t>
            </a:r>
            <a:endParaRPr lang="en-US" sz="1969" spc="19" dirty="0">
              <a:solidFill>
                <a:srgbClr val="000000"/>
              </a:solidFill>
              <a:latin typeface="DM Sans"/>
            </a:endParaRPr>
          </a:p>
        </p:txBody>
      </p:sp>
      <p:grpSp>
        <p:nvGrpSpPr>
          <p:cNvPr id="24" name="Group 24"/>
          <p:cNvGrpSpPr/>
          <p:nvPr/>
        </p:nvGrpSpPr>
        <p:grpSpPr>
          <a:xfrm>
            <a:off x="6625053" y="5579996"/>
            <a:ext cx="3743841" cy="1788638"/>
            <a:chOff x="0" y="0"/>
            <a:chExt cx="21928096" cy="10476252"/>
          </a:xfrm>
        </p:grpSpPr>
        <p:sp>
          <p:nvSpPr>
            <p:cNvPr id="25" name="Freeform 25"/>
            <p:cNvSpPr/>
            <p:nvPr/>
          </p:nvSpPr>
          <p:spPr>
            <a:xfrm>
              <a:off x="0" y="0"/>
              <a:ext cx="21928096" cy="10476253"/>
            </a:xfrm>
            <a:custGeom>
              <a:avLst/>
              <a:gdLst/>
              <a:ahLst/>
              <a:cxnLst/>
              <a:rect l="l" t="t" r="r" b="b"/>
              <a:pathLst>
                <a:path w="21928096" h="10476253">
                  <a:moveTo>
                    <a:pt x="0" y="0"/>
                  </a:moveTo>
                  <a:lnTo>
                    <a:pt x="0" y="10476253"/>
                  </a:lnTo>
                  <a:lnTo>
                    <a:pt x="21928096" y="10476253"/>
                  </a:lnTo>
                  <a:lnTo>
                    <a:pt x="21928096" y="0"/>
                  </a:lnTo>
                  <a:lnTo>
                    <a:pt x="0" y="0"/>
                  </a:lnTo>
                  <a:close/>
                  <a:moveTo>
                    <a:pt x="21867135" y="10415292"/>
                  </a:moveTo>
                  <a:lnTo>
                    <a:pt x="59690" y="10415292"/>
                  </a:lnTo>
                  <a:lnTo>
                    <a:pt x="59690" y="59690"/>
                  </a:lnTo>
                  <a:lnTo>
                    <a:pt x="21867135" y="59690"/>
                  </a:lnTo>
                  <a:lnTo>
                    <a:pt x="21867135" y="10415292"/>
                  </a:lnTo>
                  <a:close/>
                </a:path>
              </a:pathLst>
            </a:custGeom>
            <a:solidFill>
              <a:srgbClr val="000000"/>
            </a:solidFill>
          </p:spPr>
        </p:sp>
      </p:grpSp>
      <p:grpSp>
        <p:nvGrpSpPr>
          <p:cNvPr id="26" name="Group 26"/>
          <p:cNvGrpSpPr/>
          <p:nvPr/>
        </p:nvGrpSpPr>
        <p:grpSpPr>
          <a:xfrm>
            <a:off x="10575022" y="5579996"/>
            <a:ext cx="5328281" cy="1788638"/>
            <a:chOff x="0" y="0"/>
            <a:chExt cx="31208337" cy="10476252"/>
          </a:xfrm>
        </p:grpSpPr>
        <p:sp>
          <p:nvSpPr>
            <p:cNvPr id="27" name="Freeform 27"/>
            <p:cNvSpPr/>
            <p:nvPr/>
          </p:nvSpPr>
          <p:spPr>
            <a:xfrm>
              <a:off x="0" y="0"/>
              <a:ext cx="31208337" cy="10476253"/>
            </a:xfrm>
            <a:custGeom>
              <a:avLst/>
              <a:gdLst/>
              <a:ahLst/>
              <a:cxnLst/>
              <a:rect l="l" t="t" r="r" b="b"/>
              <a:pathLst>
                <a:path w="31208337" h="10476253">
                  <a:moveTo>
                    <a:pt x="0" y="0"/>
                  </a:moveTo>
                  <a:lnTo>
                    <a:pt x="0" y="10476253"/>
                  </a:lnTo>
                  <a:lnTo>
                    <a:pt x="31208337" y="10476253"/>
                  </a:lnTo>
                  <a:lnTo>
                    <a:pt x="31208337" y="0"/>
                  </a:lnTo>
                  <a:lnTo>
                    <a:pt x="0" y="0"/>
                  </a:lnTo>
                  <a:close/>
                  <a:moveTo>
                    <a:pt x="31147376" y="10415292"/>
                  </a:moveTo>
                  <a:lnTo>
                    <a:pt x="59690" y="10415292"/>
                  </a:lnTo>
                  <a:lnTo>
                    <a:pt x="59690" y="59690"/>
                  </a:lnTo>
                  <a:lnTo>
                    <a:pt x="31147376" y="59690"/>
                  </a:lnTo>
                  <a:lnTo>
                    <a:pt x="31147376" y="10415292"/>
                  </a:lnTo>
                  <a:close/>
                </a:path>
              </a:pathLst>
            </a:custGeom>
            <a:solidFill>
              <a:srgbClr val="000000"/>
            </a:solidFill>
          </p:spPr>
        </p:sp>
      </p:grpSp>
      <p:sp>
        <p:nvSpPr>
          <p:cNvPr id="28" name="TextBox 28"/>
          <p:cNvSpPr txBox="1"/>
          <p:nvPr/>
        </p:nvSpPr>
        <p:spPr>
          <a:xfrm>
            <a:off x="10855289" y="5744112"/>
            <a:ext cx="4767746" cy="1771575"/>
          </a:xfrm>
          <a:prstGeom prst="rect">
            <a:avLst/>
          </a:prstGeom>
        </p:spPr>
        <p:txBody>
          <a:bodyPr lIns="0" tIns="0" rIns="0" bIns="0" rtlCol="0" anchor="t">
            <a:spAutoFit/>
          </a:bodyPr>
          <a:lstStyle/>
          <a:p>
            <a:pPr lvl="0">
              <a:lnSpc>
                <a:spcPts val="2756"/>
              </a:lnSpc>
              <a:spcBef>
                <a:spcPct val="0"/>
              </a:spcBef>
            </a:pPr>
            <a:r>
              <a:rPr lang="ar-SA" spc="19" dirty="0">
                <a:solidFill>
                  <a:srgbClr val="000000"/>
                </a:solidFill>
                <a:latin typeface="DM Sans"/>
              </a:rPr>
              <a:t>إذا كانت الإجابة بنعم ، اسأل عما إذا كان يمكنك الانضمام إليها
إذا كانت الإجابة بالنفي، اسأل عما إذا كانت منظمات المجتمع المدني مهتمة بعقد اجتماع بشأن التغطية الصحية الشاملة
اطرح السؤال 3
</a:t>
            </a:r>
            <a:endParaRPr lang="en-US" u="none" spc="19" dirty="0">
              <a:solidFill>
                <a:srgbClr val="000000"/>
              </a:solidFill>
              <a:latin typeface="DM Sans"/>
            </a:endParaRPr>
          </a:p>
        </p:txBody>
      </p:sp>
      <p:grpSp>
        <p:nvGrpSpPr>
          <p:cNvPr id="29" name="Group 29"/>
          <p:cNvGrpSpPr/>
          <p:nvPr/>
        </p:nvGrpSpPr>
        <p:grpSpPr>
          <a:xfrm>
            <a:off x="2384697" y="7507031"/>
            <a:ext cx="4035477" cy="1951039"/>
            <a:chOff x="0" y="0"/>
            <a:chExt cx="23636239" cy="11427454"/>
          </a:xfrm>
        </p:grpSpPr>
        <p:sp>
          <p:nvSpPr>
            <p:cNvPr id="30" name="Freeform 30"/>
            <p:cNvSpPr/>
            <p:nvPr/>
          </p:nvSpPr>
          <p:spPr>
            <a:xfrm>
              <a:off x="0" y="0"/>
              <a:ext cx="23636239" cy="11427454"/>
            </a:xfrm>
            <a:custGeom>
              <a:avLst/>
              <a:gdLst/>
              <a:ahLst/>
              <a:cxnLst/>
              <a:rect l="l" t="t" r="r" b="b"/>
              <a:pathLst>
                <a:path w="23636239" h="11427454">
                  <a:moveTo>
                    <a:pt x="0" y="0"/>
                  </a:moveTo>
                  <a:lnTo>
                    <a:pt x="0" y="11427454"/>
                  </a:lnTo>
                  <a:lnTo>
                    <a:pt x="23636239" y="11427454"/>
                  </a:lnTo>
                  <a:lnTo>
                    <a:pt x="23636239" y="0"/>
                  </a:lnTo>
                  <a:lnTo>
                    <a:pt x="0" y="0"/>
                  </a:lnTo>
                  <a:close/>
                  <a:moveTo>
                    <a:pt x="23575279" y="11366494"/>
                  </a:moveTo>
                  <a:lnTo>
                    <a:pt x="59690" y="11366494"/>
                  </a:lnTo>
                  <a:lnTo>
                    <a:pt x="59690" y="59690"/>
                  </a:lnTo>
                  <a:lnTo>
                    <a:pt x="23575279" y="59690"/>
                  </a:lnTo>
                  <a:lnTo>
                    <a:pt x="23575279" y="11366494"/>
                  </a:lnTo>
                  <a:close/>
                </a:path>
              </a:pathLst>
            </a:custGeom>
            <a:solidFill>
              <a:srgbClr val="000000"/>
            </a:solidFill>
          </p:spPr>
        </p:sp>
      </p:grpSp>
      <p:sp>
        <p:nvSpPr>
          <p:cNvPr id="31" name="TextBox 31"/>
          <p:cNvSpPr txBox="1"/>
          <p:nvPr/>
        </p:nvSpPr>
        <p:spPr>
          <a:xfrm>
            <a:off x="2457668" y="8127446"/>
            <a:ext cx="3889536" cy="1059585"/>
          </a:xfrm>
          <a:prstGeom prst="rect">
            <a:avLst/>
          </a:prstGeom>
        </p:spPr>
        <p:txBody>
          <a:bodyPr lIns="0" tIns="0" rIns="0" bIns="0" rtlCol="0" anchor="t">
            <a:spAutoFit/>
          </a:bodyPr>
          <a:lstStyle/>
          <a:p>
            <a:pPr lvl="0">
              <a:lnSpc>
                <a:spcPts val="2756"/>
              </a:lnSpc>
            </a:pPr>
            <a:r>
              <a:rPr lang="ar-SA" sz="1969" spc="19" dirty="0">
                <a:solidFill>
                  <a:srgbClr val="000000"/>
                </a:solidFill>
                <a:latin typeface="DM Sans"/>
              </a:rPr>
              <a:t>3. هل يشارك المجتمع المدني في صنع سياسات التغطية الصحية الشاملة في بلدكم؟
</a:t>
            </a:r>
            <a:endParaRPr lang="en-US" sz="1969" spc="19" dirty="0">
              <a:solidFill>
                <a:srgbClr val="000000"/>
              </a:solidFill>
              <a:latin typeface="DM Sans"/>
            </a:endParaRPr>
          </a:p>
        </p:txBody>
      </p:sp>
      <p:grpSp>
        <p:nvGrpSpPr>
          <p:cNvPr id="32" name="Group 32"/>
          <p:cNvGrpSpPr/>
          <p:nvPr/>
        </p:nvGrpSpPr>
        <p:grpSpPr>
          <a:xfrm>
            <a:off x="6625053" y="7507031"/>
            <a:ext cx="3743841" cy="1951039"/>
            <a:chOff x="0" y="0"/>
            <a:chExt cx="21928096" cy="11427454"/>
          </a:xfrm>
        </p:grpSpPr>
        <p:sp>
          <p:nvSpPr>
            <p:cNvPr id="33" name="Freeform 33"/>
            <p:cNvSpPr/>
            <p:nvPr/>
          </p:nvSpPr>
          <p:spPr>
            <a:xfrm>
              <a:off x="0" y="0"/>
              <a:ext cx="21928096" cy="11427454"/>
            </a:xfrm>
            <a:custGeom>
              <a:avLst/>
              <a:gdLst/>
              <a:ahLst/>
              <a:cxnLst/>
              <a:rect l="l" t="t" r="r" b="b"/>
              <a:pathLst>
                <a:path w="21928096" h="11427454">
                  <a:moveTo>
                    <a:pt x="0" y="0"/>
                  </a:moveTo>
                  <a:lnTo>
                    <a:pt x="0" y="11427454"/>
                  </a:lnTo>
                  <a:lnTo>
                    <a:pt x="21928096" y="11427454"/>
                  </a:lnTo>
                  <a:lnTo>
                    <a:pt x="21928096" y="0"/>
                  </a:lnTo>
                  <a:lnTo>
                    <a:pt x="0" y="0"/>
                  </a:lnTo>
                  <a:close/>
                  <a:moveTo>
                    <a:pt x="21867135" y="11366494"/>
                  </a:moveTo>
                  <a:lnTo>
                    <a:pt x="59690" y="11366494"/>
                  </a:lnTo>
                  <a:lnTo>
                    <a:pt x="59690" y="59690"/>
                  </a:lnTo>
                  <a:lnTo>
                    <a:pt x="21867135" y="59690"/>
                  </a:lnTo>
                  <a:lnTo>
                    <a:pt x="21867135" y="11366494"/>
                  </a:lnTo>
                  <a:close/>
                </a:path>
              </a:pathLst>
            </a:custGeom>
            <a:solidFill>
              <a:srgbClr val="000000"/>
            </a:solidFill>
          </p:spPr>
        </p:sp>
      </p:grpSp>
      <p:grpSp>
        <p:nvGrpSpPr>
          <p:cNvPr id="34" name="Group 34"/>
          <p:cNvGrpSpPr/>
          <p:nvPr/>
        </p:nvGrpSpPr>
        <p:grpSpPr>
          <a:xfrm>
            <a:off x="10575022" y="7507031"/>
            <a:ext cx="5328281" cy="1951039"/>
            <a:chOff x="0" y="0"/>
            <a:chExt cx="31208337" cy="11427454"/>
          </a:xfrm>
        </p:grpSpPr>
        <p:sp>
          <p:nvSpPr>
            <p:cNvPr id="35" name="Freeform 35"/>
            <p:cNvSpPr/>
            <p:nvPr/>
          </p:nvSpPr>
          <p:spPr>
            <a:xfrm>
              <a:off x="0" y="0"/>
              <a:ext cx="31208337" cy="11427454"/>
            </a:xfrm>
            <a:custGeom>
              <a:avLst/>
              <a:gdLst/>
              <a:ahLst/>
              <a:cxnLst/>
              <a:rect l="l" t="t" r="r" b="b"/>
              <a:pathLst>
                <a:path w="31208337" h="11427454">
                  <a:moveTo>
                    <a:pt x="0" y="0"/>
                  </a:moveTo>
                  <a:lnTo>
                    <a:pt x="0" y="11427454"/>
                  </a:lnTo>
                  <a:lnTo>
                    <a:pt x="31208337" y="11427454"/>
                  </a:lnTo>
                  <a:lnTo>
                    <a:pt x="31208337" y="0"/>
                  </a:lnTo>
                  <a:lnTo>
                    <a:pt x="0" y="0"/>
                  </a:lnTo>
                  <a:close/>
                  <a:moveTo>
                    <a:pt x="31147376" y="11366494"/>
                  </a:moveTo>
                  <a:lnTo>
                    <a:pt x="59690" y="11366494"/>
                  </a:lnTo>
                  <a:lnTo>
                    <a:pt x="59690" y="59690"/>
                  </a:lnTo>
                  <a:lnTo>
                    <a:pt x="31147376" y="59690"/>
                  </a:lnTo>
                  <a:lnTo>
                    <a:pt x="31147376" y="11366494"/>
                  </a:lnTo>
                  <a:close/>
                </a:path>
              </a:pathLst>
            </a:custGeom>
            <a:solidFill>
              <a:srgbClr val="000000"/>
            </a:solidFill>
          </p:spPr>
        </p:sp>
      </p:grpSp>
      <p:sp>
        <p:nvSpPr>
          <p:cNvPr id="36" name="TextBox 36"/>
          <p:cNvSpPr txBox="1"/>
          <p:nvPr/>
        </p:nvSpPr>
        <p:spPr>
          <a:xfrm>
            <a:off x="10855289" y="7956440"/>
            <a:ext cx="4767746" cy="1777731"/>
          </a:xfrm>
          <a:prstGeom prst="rect">
            <a:avLst/>
          </a:prstGeom>
        </p:spPr>
        <p:txBody>
          <a:bodyPr lIns="0" tIns="0" rIns="0" bIns="0" rtlCol="0" anchor="t">
            <a:spAutoFit/>
          </a:bodyPr>
          <a:lstStyle/>
          <a:p>
            <a:pPr>
              <a:lnSpc>
                <a:spcPts val="2756"/>
              </a:lnSpc>
            </a:pPr>
            <a:r>
              <a:rPr lang="ar-SA" sz="1969" spc="19" dirty="0">
                <a:solidFill>
                  <a:srgbClr val="000000"/>
                </a:solidFill>
                <a:latin typeface="DM Sans"/>
              </a:rPr>
              <a:t>إذا كانت الإجابة بنعم ، فتعرف على من يشارك وكيف
إذا كانت الإجابة بالنفي، فاجعل هذه الدعوة الأولى تسأل وقم بتوظيف منظمات المجتمع المدني الأخرى في جدول الأعمال هذا.
</a:t>
            </a:r>
            <a:endParaRPr lang="en-US" sz="1969" spc="19" dirty="0">
              <a:solidFill>
                <a:srgbClr val="000000"/>
              </a:solidFill>
              <a:latin typeface="DM Sans"/>
            </a:endParaRPr>
          </a:p>
        </p:txBody>
      </p:sp>
      <p:sp>
        <p:nvSpPr>
          <p:cNvPr id="37" name="TextBox 37"/>
          <p:cNvSpPr txBox="1"/>
          <p:nvPr/>
        </p:nvSpPr>
        <p:spPr>
          <a:xfrm>
            <a:off x="7527379" y="5848455"/>
            <a:ext cx="1585072" cy="1059585"/>
          </a:xfrm>
          <a:prstGeom prst="rect">
            <a:avLst/>
          </a:prstGeom>
        </p:spPr>
        <p:txBody>
          <a:bodyPr lIns="0" tIns="0" rIns="0" bIns="0" rtlCol="0" anchor="t">
            <a:spAutoFit/>
          </a:bodyPr>
          <a:lstStyle/>
          <a:p>
            <a:pPr marL="425125" lvl="1" indent="-212562" algn="ctr">
              <a:lnSpc>
                <a:spcPts val="2756"/>
              </a:lnSpc>
              <a:buFont typeface="Arial"/>
              <a:buChar char="•"/>
            </a:pPr>
            <a:r>
              <a:rPr lang="ar-SA" sz="1969" spc="19" dirty="0">
                <a:solidFill>
                  <a:srgbClr val="000000"/>
                </a:solidFill>
                <a:latin typeface="DM Sans"/>
              </a:rPr>
              <a:t>على النحو الوارد أعلاه
</a:t>
            </a:r>
            <a:endParaRPr lang="en-US" sz="1969" spc="19" dirty="0">
              <a:solidFill>
                <a:srgbClr val="000000"/>
              </a:solidFill>
              <a:latin typeface="DM Sans"/>
            </a:endParaRPr>
          </a:p>
        </p:txBody>
      </p:sp>
      <p:sp>
        <p:nvSpPr>
          <p:cNvPr id="38" name="TextBox 38"/>
          <p:cNvSpPr txBox="1"/>
          <p:nvPr/>
        </p:nvSpPr>
        <p:spPr>
          <a:xfrm>
            <a:off x="6625053" y="7561337"/>
            <a:ext cx="3582029" cy="1777731"/>
          </a:xfrm>
          <a:prstGeom prst="rect">
            <a:avLst/>
          </a:prstGeom>
        </p:spPr>
        <p:txBody>
          <a:bodyPr lIns="0" tIns="0" rIns="0" bIns="0" rtlCol="0" anchor="t">
            <a:spAutoFit/>
          </a:bodyPr>
          <a:lstStyle/>
          <a:p>
            <a:pPr marL="425125" lvl="1" indent="-212563">
              <a:lnSpc>
                <a:spcPts val="2756"/>
              </a:lnSpc>
              <a:buFont typeface="Arial"/>
              <a:buChar char="•"/>
            </a:pPr>
            <a:r>
              <a:rPr lang="ar-SA" sz="1969" spc="19" dirty="0">
                <a:solidFill>
                  <a:srgbClr val="000000"/>
                </a:solidFill>
                <a:latin typeface="DM Sans"/>
              </a:rPr>
              <a:t>يرجى الرجوع إلى موقع وزارة الصحة
اسأل وزارة الصحة متى تكون الفرصة التالية لمشاركة منظمات المجتمع المدني 
</a:t>
            </a:r>
            <a:endParaRPr lang="en-US" sz="1969" spc="19" dirty="0">
              <a:solidFill>
                <a:srgbClr val="000000"/>
              </a:solidFill>
              <a:latin typeface="DM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3118482"/>
          </a:xfrm>
          <a:prstGeom prst="rect">
            <a:avLst/>
          </a:prstGeom>
        </p:spPr>
        <p:txBody>
          <a:bodyPr lIns="0" tIns="0" rIns="0" bIns="0" rtlCol="0" anchor="t">
            <a:spAutoFit/>
          </a:bodyPr>
          <a:lstStyle/>
          <a:p>
            <a:pPr lvl="0" algn="ctr">
              <a:lnSpc>
                <a:spcPts val="12100"/>
              </a:lnSpc>
            </a:pPr>
            <a:r>
              <a:rPr lang="ar-SA" sz="10999" dirty="0">
                <a:solidFill>
                  <a:srgbClr val="000000"/>
                </a:solidFill>
                <a:latin typeface="DM Sans Bold"/>
              </a:rPr>
              <a:t>غداء
</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2794728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975126" y="1333960"/>
            <a:ext cx="10337748" cy="948978"/>
          </a:xfrm>
          <a:prstGeom prst="rect">
            <a:avLst/>
          </a:prstGeom>
        </p:spPr>
        <p:txBody>
          <a:bodyPr lIns="0" tIns="0" rIns="0" bIns="0" rtlCol="0" anchor="t">
            <a:spAutoFit/>
          </a:bodyPr>
          <a:lstStyle/>
          <a:p>
            <a:pPr lvl="0" algn="r">
              <a:lnSpc>
                <a:spcPts val="7377"/>
              </a:lnSpc>
              <a:defRPr/>
            </a:pPr>
            <a:r>
              <a:rPr kumimoji="0" lang="ar-SA" sz="6707" b="0" i="0" u="none" strike="noStrike" kern="1200" cap="none" spc="0" normalizeH="0" baseline="0" noProof="0" dirty="0">
                <a:ln>
                  <a:noFill/>
                </a:ln>
                <a:solidFill>
                  <a:srgbClr val="000000"/>
                </a:solidFill>
                <a:effectLst/>
                <a:uLnTx/>
                <a:uFillTx/>
                <a:latin typeface="DM Sans Bold"/>
                <a:ea typeface="+mn-ea"/>
                <a:cs typeface="+mn-cs"/>
              </a:rPr>
              <a:t>نموذج خطة المناصرة</a:t>
            </a:r>
            <a:endParaRPr kumimoji="0" lang="en-US" sz="6707" b="0" i="0" u="none" strike="noStrike" kern="1200" cap="none" spc="0" normalizeH="0" baseline="0" noProof="0" dirty="0">
              <a:ln>
                <a:noFill/>
              </a:ln>
              <a:solidFill>
                <a:srgbClr val="000000"/>
              </a:solidFill>
              <a:effectLst/>
              <a:uLnTx/>
              <a:uFillTx/>
              <a:latin typeface="DM Sans Bold"/>
              <a:ea typeface="+mn-ea"/>
              <a:cs typeface="+mn-cs"/>
            </a:endParaRP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ما الذي يجب تغييره؟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827855"/>
          </a:xfrm>
          <a:prstGeom prst="rect">
            <a:avLst/>
          </a:prstGeom>
        </p:spPr>
        <p:txBody>
          <a:bodyPr lIns="0" tIns="0" rIns="0" bIns="0" rtlCol="0" anchor="t">
            <a:spAutoFit/>
          </a:bodyPr>
          <a:lstStyle/>
          <a:p>
            <a:pPr lvl="0" algn="ctr">
              <a:lnSpc>
                <a:spcPts val="3203"/>
              </a:lnSpc>
              <a:spcBef>
                <a:spcPct val="0"/>
              </a:spcBef>
              <a:defRPr/>
            </a:pPr>
            <a:r>
              <a:rPr lang="ar-SA" sz="2993" spc="29" dirty="0">
                <a:solidFill>
                  <a:srgbClr val="000000"/>
                </a:solidFill>
                <a:latin typeface="DM Sans Bold"/>
              </a:rPr>
              <a:t>الخطوات
</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81337"/>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التحليل الظرفي وتعريف المشكلة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827855"/>
          </a:xfrm>
          <a:prstGeom prst="rect">
            <a:avLst/>
          </a:prstGeom>
        </p:spPr>
        <p:txBody>
          <a:bodyPr lIns="0" tIns="0" rIns="0" bIns="0" rtlCol="0" anchor="t">
            <a:spAutoFit/>
          </a:bodyPr>
          <a:lstStyle/>
          <a:p>
            <a:pPr lvl="0" algn="ctr">
              <a:lnSpc>
                <a:spcPts val="3203"/>
              </a:lnSpc>
              <a:defRPr/>
            </a:pPr>
            <a:r>
              <a:rPr lang="ar-SA" sz="2993" spc="29" dirty="0">
                <a:solidFill>
                  <a:srgbClr val="000000"/>
                </a:solidFill>
                <a:latin typeface="DM Sans Bold"/>
              </a:rPr>
              <a:t>أسلوب
</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الأهداف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99266" y="2812223"/>
            <a:ext cx="2855410" cy="827855"/>
          </a:xfrm>
          <a:prstGeom prst="rect">
            <a:avLst/>
          </a:prstGeom>
        </p:spPr>
        <p:txBody>
          <a:bodyPr lIns="0" tIns="0" rIns="0" bIns="0" rtlCol="0" anchor="t">
            <a:spAutoFit/>
          </a:bodyPr>
          <a:lstStyle/>
          <a:p>
            <a:pPr lvl="0" algn="ctr">
              <a:lnSpc>
                <a:spcPts val="3203"/>
              </a:lnSpc>
              <a:defRPr/>
            </a:pPr>
            <a:r>
              <a:rPr lang="ar-SA" sz="2993" spc="29" dirty="0">
                <a:solidFill>
                  <a:srgbClr val="000000"/>
                </a:solidFill>
                <a:latin typeface="DM Sans Bold"/>
              </a:rPr>
              <a:t>خطة المناصرة
</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81337"/>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من يمكن أن يكون شركاءك وحلفاءك؟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تحليل أصحاب المصلحة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حلفاء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1326645"/>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من يمكنه إجراء هذا التغيير ومن الذي يستمعون إليه؟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تعيين الطاقة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اهداف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273596" y="7616399"/>
            <a:ext cx="4513670"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ما هو أفضل وقت للعمل؟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تقويم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التواريخ الرئيسية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ما هي الرسالة؟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تأطير الرسائل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الرسائل الرئيسية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spTree>
    <p:extLst>
      <p:ext uri="{BB962C8B-B14F-4D97-AF65-F5344CB8AC3E}">
        <p14:creationId xmlns:p14="http://schemas.microsoft.com/office/powerpoint/2010/main" val="45279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2710424" y="3871491"/>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8" name="Group 8"/>
          <p:cNvGrpSpPr/>
          <p:nvPr/>
        </p:nvGrpSpPr>
        <p:grpSpPr>
          <a:xfrm>
            <a:off x="2710424" y="5642129"/>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2" name="Group 12"/>
          <p:cNvGrpSpPr/>
          <p:nvPr/>
        </p:nvGrpSpPr>
        <p:grpSpPr>
          <a:xfrm>
            <a:off x="2710424" y="7289878"/>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16" name="Group 16"/>
          <p:cNvGrpSpPr/>
          <p:nvPr/>
        </p:nvGrpSpPr>
        <p:grpSpPr>
          <a:xfrm>
            <a:off x="1034796" y="951466"/>
            <a:ext cx="16230600" cy="1155527"/>
            <a:chOff x="0" y="0"/>
            <a:chExt cx="12456187" cy="886810"/>
          </a:xfrm>
        </p:grpSpPr>
        <p:sp>
          <p:nvSpPr>
            <p:cNvPr id="17" name="Freeform 17"/>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00C2FF"/>
            </a:solidFill>
          </p:spPr>
        </p:sp>
      </p:grpSp>
      <p:sp>
        <p:nvSpPr>
          <p:cNvPr id="18" name="TextBox 18"/>
          <p:cNvSpPr txBox="1"/>
          <p:nvPr/>
        </p:nvSpPr>
        <p:spPr>
          <a:xfrm>
            <a:off x="4598401" y="1284047"/>
            <a:ext cx="9209820" cy="726609"/>
          </a:xfrm>
          <a:prstGeom prst="rect">
            <a:avLst/>
          </a:prstGeom>
        </p:spPr>
        <p:txBody>
          <a:bodyPr wrap="square" lIns="0" tIns="0" rIns="0" bIns="0" rtlCol="0" anchor="t">
            <a:spAutoFit/>
          </a:bodyPr>
          <a:lstStyle/>
          <a:p>
            <a:pPr marL="0" lvl="0" indent="0" algn="ctr">
              <a:lnSpc>
                <a:spcPts val="5643"/>
              </a:lnSpc>
              <a:spcBef>
                <a:spcPct val="0"/>
              </a:spcBef>
            </a:pPr>
            <a:r>
              <a:rPr lang="ar-SA" sz="5130" dirty="0">
                <a:solidFill>
                  <a:srgbClr val="000000"/>
                </a:solidFill>
                <a:latin typeface="DM Sans Bold"/>
              </a:rPr>
              <a:t>أهداف لمناصرة</a:t>
            </a:r>
            <a:endParaRPr lang="en-US" sz="5130" dirty="0">
              <a:solidFill>
                <a:srgbClr val="000000"/>
              </a:solidFill>
              <a:latin typeface="DM Sans Bold"/>
            </a:endParaRPr>
          </a:p>
        </p:txBody>
      </p:sp>
      <p:sp>
        <p:nvSpPr>
          <p:cNvPr id="19" name="TextBox 19"/>
          <p:cNvSpPr txBox="1"/>
          <p:nvPr/>
        </p:nvSpPr>
        <p:spPr>
          <a:xfrm>
            <a:off x="4577065" y="3795291"/>
            <a:ext cx="11000511" cy="1583703"/>
          </a:xfrm>
          <a:prstGeom prst="rect">
            <a:avLst/>
          </a:prstGeom>
        </p:spPr>
        <p:txBody>
          <a:bodyPr lIns="0" tIns="0" rIns="0" bIns="0" rtlCol="0" anchor="t">
            <a:spAutoFit/>
          </a:bodyPr>
          <a:lstStyle/>
          <a:p>
            <a:pPr lvl="0">
              <a:lnSpc>
                <a:spcPts val="4199"/>
              </a:lnSpc>
            </a:pPr>
            <a:r>
              <a:rPr lang="ar-SA" sz="2799" spc="27" dirty="0">
                <a:solidFill>
                  <a:srgbClr val="000000"/>
                </a:solidFill>
                <a:latin typeface="DM Sans"/>
              </a:rPr>
              <a:t>ضمان وتوسيع نطاق مشاركة المجتمع المدني والمجتمعات المحلية في تصميم وتنفيذ ورصد التغطية الصحية الشاملة
</a:t>
            </a:r>
            <a:endParaRPr lang="en-US" sz="2799" spc="27" dirty="0">
              <a:solidFill>
                <a:srgbClr val="000000"/>
              </a:solidFill>
              <a:latin typeface="DM Sans"/>
            </a:endParaRPr>
          </a:p>
        </p:txBody>
      </p:sp>
      <p:sp>
        <p:nvSpPr>
          <p:cNvPr id="20" name="TextBox 20"/>
          <p:cNvSpPr txBox="1"/>
          <p:nvPr/>
        </p:nvSpPr>
        <p:spPr>
          <a:xfrm>
            <a:off x="4577065" y="5565929"/>
            <a:ext cx="11000511" cy="1583703"/>
          </a:xfrm>
          <a:prstGeom prst="rect">
            <a:avLst/>
          </a:prstGeom>
        </p:spPr>
        <p:txBody>
          <a:bodyPr lIns="0" tIns="0" rIns="0" bIns="0" rtlCol="0" anchor="t">
            <a:spAutoFit/>
          </a:bodyPr>
          <a:lstStyle/>
          <a:p>
            <a:pPr lvl="0">
              <a:lnSpc>
                <a:spcPts val="4199"/>
              </a:lnSpc>
            </a:pPr>
            <a:r>
              <a:rPr lang="ar-SA" sz="2799" spc="27" dirty="0">
                <a:solidFill>
                  <a:srgbClr val="000000"/>
                </a:solidFill>
                <a:latin typeface="DM Sans"/>
              </a:rPr>
              <a:t>دفع قضية تمويل الصحة المحلية والإصلاح الصحي إلى أعلى جدول أعمال الحكومة (استخدم </a:t>
            </a:r>
            <a:r>
              <a:rPr lang="en-US" sz="2799" spc="27" dirty="0">
                <a:solidFill>
                  <a:srgbClr val="000000"/>
                </a:solidFill>
                <a:latin typeface="DM Sans"/>
              </a:rPr>
              <a:t>COVID-19)
</a:t>
            </a:r>
          </a:p>
        </p:txBody>
      </p:sp>
      <p:sp>
        <p:nvSpPr>
          <p:cNvPr id="21" name="TextBox 21"/>
          <p:cNvSpPr txBox="1"/>
          <p:nvPr/>
        </p:nvSpPr>
        <p:spPr>
          <a:xfrm>
            <a:off x="4577065" y="7204153"/>
            <a:ext cx="11000511" cy="1583767"/>
          </a:xfrm>
          <a:prstGeom prst="rect">
            <a:avLst/>
          </a:prstGeom>
        </p:spPr>
        <p:txBody>
          <a:bodyPr lIns="0" tIns="0" rIns="0" bIns="0" rtlCol="0" anchor="t">
            <a:spAutoFit/>
          </a:bodyPr>
          <a:lstStyle/>
          <a:p>
            <a:pPr lvl="0">
              <a:lnSpc>
                <a:spcPts val="4200"/>
              </a:lnSpc>
            </a:pPr>
            <a:r>
              <a:rPr lang="ar-SA" sz="2800" spc="28" dirty="0">
                <a:solidFill>
                  <a:srgbClr val="000000"/>
                </a:solidFill>
                <a:latin typeface="DM Sans"/>
              </a:rPr>
              <a:t>ضمان أن تكون استراتيجيات التغطية الصحية الشاملة عالمية حقا ومنصفة وشاملة: ضع الميل الأخير أولا / لا تترك أحدا خلف الركب
</a:t>
            </a:r>
            <a:endParaRPr lang="en-US" sz="2800" spc="28" dirty="0">
              <a:solidFill>
                <a:srgbClr val="000000"/>
              </a:solidFill>
              <a:latin typeface="DM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16" name="Group 16"/>
          <p:cNvGrpSpPr/>
          <p:nvPr/>
        </p:nvGrpSpPr>
        <p:grpSpPr>
          <a:xfrm>
            <a:off x="1034796" y="951466"/>
            <a:ext cx="16230600" cy="1155527"/>
            <a:chOff x="0" y="0"/>
            <a:chExt cx="12456187" cy="886810"/>
          </a:xfrm>
        </p:grpSpPr>
        <p:sp>
          <p:nvSpPr>
            <p:cNvPr id="17" name="Freeform 17"/>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00C2FF"/>
            </a:solidFill>
          </p:spPr>
        </p:sp>
      </p:grpSp>
      <p:sp>
        <p:nvSpPr>
          <p:cNvPr id="18" name="TextBox 18"/>
          <p:cNvSpPr txBox="1"/>
          <p:nvPr/>
        </p:nvSpPr>
        <p:spPr>
          <a:xfrm>
            <a:off x="4598401" y="1284047"/>
            <a:ext cx="9209820" cy="726609"/>
          </a:xfrm>
          <a:prstGeom prst="rect">
            <a:avLst/>
          </a:prstGeom>
        </p:spPr>
        <p:txBody>
          <a:bodyPr wrap="square" lIns="0" tIns="0" rIns="0" bIns="0" rtlCol="0" anchor="t">
            <a:spAutoFit/>
          </a:bodyPr>
          <a:lstStyle/>
          <a:p>
            <a:pPr marL="0" lvl="0" indent="0" algn="ctr">
              <a:lnSpc>
                <a:spcPts val="5643"/>
              </a:lnSpc>
              <a:spcBef>
                <a:spcPct val="0"/>
              </a:spcBef>
            </a:pPr>
            <a:r>
              <a:rPr lang="en-US" sz="5130" dirty="0" err="1">
                <a:solidFill>
                  <a:srgbClr val="000000"/>
                </a:solidFill>
                <a:latin typeface="DM Sans Bold"/>
              </a:rPr>
              <a:t>Mentimeter</a:t>
            </a:r>
            <a:endParaRPr lang="en-US" sz="5130" dirty="0">
              <a:solidFill>
                <a:srgbClr val="000000"/>
              </a:solidFill>
              <a:latin typeface="DM Sans Bold"/>
            </a:endParaRPr>
          </a:p>
        </p:txBody>
      </p:sp>
      <p:sp>
        <p:nvSpPr>
          <p:cNvPr id="21" name="TextBox 21"/>
          <p:cNvSpPr txBox="1"/>
          <p:nvPr/>
        </p:nvSpPr>
        <p:spPr>
          <a:xfrm>
            <a:off x="2514600" y="3924300"/>
            <a:ext cx="13106400" cy="4532395"/>
          </a:xfrm>
          <a:prstGeom prst="rect">
            <a:avLst/>
          </a:prstGeom>
        </p:spPr>
        <p:txBody>
          <a:bodyPr wrap="square" lIns="0" tIns="0" rIns="0" bIns="0" rtlCol="0" anchor="t">
            <a:spAutoFit/>
          </a:bodyPr>
          <a:lstStyle/>
          <a:p>
            <a:pPr lvl="0">
              <a:lnSpc>
                <a:spcPct val="150000"/>
              </a:lnSpc>
            </a:pPr>
            <a:r>
              <a:rPr lang="ar-SA" sz="4000" spc="28" dirty="0">
                <a:solidFill>
                  <a:srgbClr val="000000"/>
                </a:solidFill>
                <a:latin typeface="DM Sans"/>
              </a:rPr>
              <a:t>كيف نضمن أن تكون استراتيجيات التغطية الصحية الشاملة حقيقية 
عالمي 
عادل 
وشاملة؟
</a:t>
            </a:r>
            <a:endParaRPr lang="en-US" sz="4000" spc="28" dirty="0">
              <a:solidFill>
                <a:srgbClr val="000000"/>
              </a:solidFill>
              <a:latin typeface="DM Sans"/>
            </a:endParaRPr>
          </a:p>
        </p:txBody>
      </p:sp>
    </p:spTree>
    <p:extLst>
      <p:ext uri="{BB962C8B-B14F-4D97-AF65-F5344CB8AC3E}">
        <p14:creationId xmlns:p14="http://schemas.microsoft.com/office/powerpoint/2010/main" val="41878614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221176" y="4123056"/>
            <a:ext cx="4684061" cy="2816990"/>
          </a:xfrm>
          <a:prstGeom prst="rect">
            <a:avLst/>
          </a:prstGeom>
        </p:spPr>
        <p:txBody>
          <a:bodyPr lIns="0" tIns="0" rIns="0" bIns="0" rtlCol="0" anchor="t">
            <a:spAutoFit/>
          </a:bodyPr>
          <a:lstStyle/>
          <a:p>
            <a:pPr lvl="0">
              <a:lnSpc>
                <a:spcPts val="7283"/>
              </a:lnSpc>
            </a:pPr>
            <a:r>
              <a:rPr lang="ar-SA" sz="6621" dirty="0">
                <a:solidFill>
                  <a:srgbClr val="000000"/>
                </a:solidFill>
                <a:latin typeface="DM Sans Bold"/>
              </a:rPr>
              <a:t>رسم خرائط الطاقة المصغرة
</a:t>
            </a:r>
            <a:endParaRPr lang="en-US" sz="6621" dirty="0">
              <a:solidFill>
                <a:srgbClr val="000000"/>
              </a:solidFill>
              <a:latin typeface="DM Sans Bold"/>
            </a:endParaRP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659423"/>
            <a:ext cx="2296945" cy="1773434"/>
          </a:xfrm>
          <a:prstGeom prst="rect">
            <a:avLst/>
          </a:prstGeom>
        </p:spPr>
        <p:txBody>
          <a:bodyPr lIns="0" tIns="0" rIns="0" bIns="0" rtlCol="0" anchor="t">
            <a:spAutoFit/>
          </a:bodyPr>
          <a:lstStyle/>
          <a:p>
            <a:pPr lvl="0" algn="ctr">
              <a:lnSpc>
                <a:spcPts val="3450"/>
              </a:lnSpc>
            </a:pPr>
            <a:r>
              <a:rPr lang="ar-SA" sz="2464" spc="24" dirty="0">
                <a:solidFill>
                  <a:srgbClr val="000000"/>
                </a:solidFill>
                <a:latin typeface="DM Sans"/>
              </a:rPr>
              <a:t>من لديه القدرة على اتخاذ القرارات المتعلقة بالصحة؟
</a:t>
            </a:r>
            <a:endParaRPr lang="en-US" sz="2464" spc="24" dirty="0">
              <a:solidFill>
                <a:srgbClr val="000000"/>
              </a:solidFill>
              <a:latin typeface="DM Sans"/>
            </a:endParaRP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6304392"/>
            <a:ext cx="2318252" cy="1324593"/>
          </a:xfrm>
          <a:prstGeom prst="rect">
            <a:avLst/>
          </a:prstGeom>
        </p:spPr>
        <p:txBody>
          <a:bodyPr lIns="0" tIns="0" rIns="0" bIns="0" rtlCol="0" anchor="t">
            <a:spAutoFit/>
          </a:bodyPr>
          <a:lstStyle/>
          <a:p>
            <a:pPr lvl="0" algn="ctr">
              <a:lnSpc>
                <a:spcPts val="3450"/>
              </a:lnSpc>
            </a:pPr>
            <a:r>
              <a:rPr lang="ar-SA" sz="2464" spc="24" dirty="0">
                <a:solidFill>
                  <a:srgbClr val="000000"/>
                </a:solidFill>
                <a:latin typeface="DM Sans"/>
              </a:rPr>
              <a:t>من تعرفه في الحكومة؟
</a:t>
            </a:r>
            <a:endParaRPr lang="en-US" sz="2464" spc="24" dirty="0">
              <a:solidFill>
                <a:srgbClr val="000000"/>
              </a:solidFill>
              <a:latin typeface="DM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98590"/>
            <a:ext cx="11920161" cy="1727139"/>
          </a:xfrm>
          <a:prstGeom prst="rect">
            <a:avLst/>
          </a:prstGeom>
        </p:spPr>
        <p:txBody>
          <a:bodyPr lIns="0" tIns="0" rIns="0" bIns="0" rtlCol="0" anchor="t">
            <a:spAutoFit/>
          </a:bodyPr>
          <a:lstStyle/>
          <a:p>
            <a:pPr lvl="0" algn="ctr">
              <a:lnSpc>
                <a:spcPts val="6710"/>
              </a:lnSpc>
            </a:pPr>
            <a:r>
              <a:rPr lang="ar-SA" sz="6100" dirty="0">
                <a:solidFill>
                  <a:srgbClr val="000000"/>
                </a:solidFill>
                <a:latin typeface="DM Sans Bold"/>
              </a:rPr>
              <a:t>العمل الجماعي
</a:t>
            </a:r>
            <a:endParaRPr lang="en-US" sz="6100" dirty="0">
              <a:solidFill>
                <a:srgbClr val="000000"/>
              </a:solidFill>
              <a:latin typeface="DM Sans Bo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5908701" y="1095375"/>
            <a:ext cx="6470598" cy="1906419"/>
          </a:xfrm>
          <a:prstGeom prst="rect">
            <a:avLst/>
          </a:prstGeom>
        </p:spPr>
        <p:txBody>
          <a:bodyPr lIns="0" tIns="0" rIns="0" bIns="0" rtlCol="0" anchor="t">
            <a:spAutoFit/>
          </a:bodyPr>
          <a:lstStyle/>
          <a:p>
            <a:pPr lvl="0">
              <a:lnSpc>
                <a:spcPts val="7377"/>
              </a:lnSpc>
            </a:pPr>
            <a:r>
              <a:rPr lang="ar-SA" sz="6707" dirty="0">
                <a:solidFill>
                  <a:srgbClr val="000000"/>
                </a:solidFill>
                <a:latin typeface="DM Sans Bold"/>
              </a:rPr>
              <a:t>شبكة المراسلة
</a:t>
            </a:r>
            <a:endParaRPr lang="en-US" sz="6707" dirty="0">
              <a:solidFill>
                <a:srgbClr val="000000"/>
              </a:solidFill>
              <a:latin typeface="DM Sans Bold"/>
            </a:endParaRPr>
          </a:p>
        </p:txBody>
      </p:sp>
      <p:grpSp>
        <p:nvGrpSpPr>
          <p:cNvPr id="3" name="Group 3"/>
          <p:cNvGrpSpPr/>
          <p:nvPr/>
        </p:nvGrpSpPr>
        <p:grpSpPr>
          <a:xfrm>
            <a:off x="3153172" y="3443731"/>
            <a:ext cx="4036703" cy="1015987"/>
            <a:chOff x="0" y="0"/>
            <a:chExt cx="23636239" cy="5948940"/>
          </a:xfrm>
        </p:grpSpPr>
        <p:sp>
          <p:nvSpPr>
            <p:cNvPr id="4" name="Freeform 4"/>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5" name="TextBox 5"/>
          <p:cNvSpPr txBox="1"/>
          <p:nvPr/>
        </p:nvSpPr>
        <p:spPr>
          <a:xfrm>
            <a:off x="3228295" y="3791055"/>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6" name="Group 6"/>
          <p:cNvGrpSpPr/>
          <p:nvPr/>
        </p:nvGrpSpPr>
        <p:grpSpPr>
          <a:xfrm>
            <a:off x="3153172" y="2374960"/>
            <a:ext cx="4036703" cy="853502"/>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966861" y="2643387"/>
            <a:ext cx="2409325" cy="1081899"/>
          </a:xfrm>
          <a:prstGeom prst="rect">
            <a:avLst/>
          </a:prstGeom>
        </p:spPr>
        <p:txBody>
          <a:bodyPr lIns="0" tIns="0" rIns="0" bIns="0" rtlCol="0" anchor="t">
            <a:spAutoFit/>
          </a:bodyPr>
          <a:lstStyle/>
          <a:p>
            <a:pPr lvl="0" algn="ctr">
              <a:lnSpc>
                <a:spcPts val="2758"/>
              </a:lnSpc>
              <a:spcBef>
                <a:spcPct val="0"/>
              </a:spcBef>
            </a:pPr>
            <a:r>
              <a:rPr lang="ar-SA" sz="2577" spc="25" dirty="0">
                <a:solidFill>
                  <a:srgbClr val="000000"/>
                </a:solidFill>
                <a:latin typeface="DM Sans Bold"/>
              </a:rPr>
              <a:t>من الذي يجب استهدافه
</a:t>
            </a:r>
            <a:endParaRPr lang="en-US" sz="2577" spc="25" dirty="0">
              <a:solidFill>
                <a:srgbClr val="000000"/>
              </a:solidFill>
              <a:latin typeface="DM Sans Bold"/>
            </a:endParaRPr>
          </a:p>
        </p:txBody>
      </p:sp>
      <p:grpSp>
        <p:nvGrpSpPr>
          <p:cNvPr id="9" name="Group 9"/>
          <p:cNvGrpSpPr/>
          <p:nvPr/>
        </p:nvGrpSpPr>
        <p:grpSpPr>
          <a:xfrm>
            <a:off x="7394818" y="3443731"/>
            <a:ext cx="3744979" cy="1015987"/>
            <a:chOff x="0" y="0"/>
            <a:chExt cx="21928096" cy="5948940"/>
          </a:xfrm>
        </p:grpSpPr>
        <p:sp>
          <p:nvSpPr>
            <p:cNvPr id="10" name="Freeform 10"/>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1" name="TextBox 11"/>
          <p:cNvSpPr txBox="1"/>
          <p:nvPr/>
        </p:nvSpPr>
        <p:spPr>
          <a:xfrm>
            <a:off x="7394818"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2" name="Group 12"/>
          <p:cNvGrpSpPr/>
          <p:nvPr/>
        </p:nvGrpSpPr>
        <p:grpSpPr>
          <a:xfrm>
            <a:off x="7394818" y="2374960"/>
            <a:ext cx="3744979" cy="853502"/>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037994" y="2637589"/>
            <a:ext cx="2458627" cy="722827"/>
          </a:xfrm>
          <a:prstGeom prst="rect">
            <a:avLst/>
          </a:prstGeom>
        </p:spPr>
        <p:txBody>
          <a:bodyPr lIns="0" tIns="0" rIns="0" bIns="0" rtlCol="0" anchor="t">
            <a:spAutoFit/>
          </a:bodyPr>
          <a:lstStyle/>
          <a:p>
            <a:pPr lvl="0" algn="ctr">
              <a:lnSpc>
                <a:spcPts val="2758"/>
              </a:lnSpc>
            </a:pPr>
            <a:r>
              <a:rPr lang="ar-SA" sz="2577" spc="25" dirty="0">
                <a:solidFill>
                  <a:srgbClr val="000000"/>
                </a:solidFill>
                <a:latin typeface="DM Sans Bold"/>
              </a:rPr>
              <a:t>ماذا أقول
</a:t>
            </a:r>
            <a:endParaRPr lang="en-US" sz="2577" spc="25" dirty="0">
              <a:solidFill>
                <a:srgbClr val="000000"/>
              </a:solidFill>
              <a:latin typeface="DM Sans Bold"/>
            </a:endParaRPr>
          </a:p>
        </p:txBody>
      </p:sp>
      <p:grpSp>
        <p:nvGrpSpPr>
          <p:cNvPr id="15" name="Group 15"/>
          <p:cNvGrpSpPr/>
          <p:nvPr/>
        </p:nvGrpSpPr>
        <p:grpSpPr>
          <a:xfrm>
            <a:off x="11389849" y="3443731"/>
            <a:ext cx="3744979" cy="1015987"/>
            <a:chOff x="0" y="0"/>
            <a:chExt cx="21928096" cy="5948940"/>
          </a:xfrm>
        </p:grpSpPr>
        <p:sp>
          <p:nvSpPr>
            <p:cNvPr id="16" name="Freeform 16"/>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7" name="TextBox 17"/>
          <p:cNvSpPr txBox="1"/>
          <p:nvPr/>
        </p:nvSpPr>
        <p:spPr>
          <a:xfrm>
            <a:off x="11389849"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8" name="Group 18"/>
          <p:cNvGrpSpPr/>
          <p:nvPr/>
        </p:nvGrpSpPr>
        <p:grpSpPr>
          <a:xfrm>
            <a:off x="11389849" y="2374960"/>
            <a:ext cx="3744979" cy="853502"/>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033025" y="2637589"/>
            <a:ext cx="2458627" cy="722827"/>
          </a:xfrm>
          <a:prstGeom prst="rect">
            <a:avLst/>
          </a:prstGeom>
        </p:spPr>
        <p:txBody>
          <a:bodyPr lIns="0" tIns="0" rIns="0" bIns="0" rtlCol="0" anchor="t">
            <a:spAutoFit/>
          </a:bodyPr>
          <a:lstStyle/>
          <a:p>
            <a:pPr lvl="0" algn="ctr">
              <a:lnSpc>
                <a:spcPts val="2758"/>
              </a:lnSpc>
            </a:pPr>
            <a:r>
              <a:rPr lang="ar-SA" sz="2577" spc="25" dirty="0">
                <a:solidFill>
                  <a:srgbClr val="000000"/>
                </a:solidFill>
                <a:latin typeface="DM Sans Bold"/>
              </a:rPr>
              <a:t>في أي شكل
</a:t>
            </a:r>
            <a:endParaRPr lang="en-US" sz="2577" spc="25" dirty="0">
              <a:solidFill>
                <a:srgbClr val="000000"/>
              </a:solidFill>
              <a:latin typeface="DM Sans Bold"/>
            </a:endParaRPr>
          </a:p>
        </p:txBody>
      </p:sp>
      <p:grpSp>
        <p:nvGrpSpPr>
          <p:cNvPr id="21" name="Group 21"/>
          <p:cNvGrpSpPr/>
          <p:nvPr/>
        </p:nvGrpSpPr>
        <p:grpSpPr>
          <a:xfrm>
            <a:off x="3153172" y="4622506"/>
            <a:ext cx="4036703" cy="1015987"/>
            <a:chOff x="0" y="0"/>
            <a:chExt cx="23636239" cy="5948940"/>
          </a:xfrm>
        </p:grpSpPr>
        <p:sp>
          <p:nvSpPr>
            <p:cNvPr id="22" name="Freeform 22"/>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23" name="TextBox 23"/>
          <p:cNvSpPr txBox="1"/>
          <p:nvPr/>
        </p:nvSpPr>
        <p:spPr>
          <a:xfrm>
            <a:off x="3228295" y="4969830"/>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4" name="Group 24"/>
          <p:cNvGrpSpPr/>
          <p:nvPr/>
        </p:nvGrpSpPr>
        <p:grpSpPr>
          <a:xfrm>
            <a:off x="7394818" y="4622506"/>
            <a:ext cx="3744979" cy="1015987"/>
            <a:chOff x="0" y="0"/>
            <a:chExt cx="21928096" cy="5948940"/>
          </a:xfrm>
        </p:grpSpPr>
        <p:sp>
          <p:nvSpPr>
            <p:cNvPr id="25" name="Freeform 25"/>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6" name="TextBox 26"/>
          <p:cNvSpPr txBox="1"/>
          <p:nvPr/>
        </p:nvSpPr>
        <p:spPr>
          <a:xfrm>
            <a:off x="7394818"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7" name="Group 27"/>
          <p:cNvGrpSpPr/>
          <p:nvPr/>
        </p:nvGrpSpPr>
        <p:grpSpPr>
          <a:xfrm>
            <a:off x="11389849" y="4622506"/>
            <a:ext cx="3744979" cy="1015987"/>
            <a:chOff x="0" y="0"/>
            <a:chExt cx="21928096" cy="5948940"/>
          </a:xfrm>
        </p:grpSpPr>
        <p:sp>
          <p:nvSpPr>
            <p:cNvPr id="28" name="Freeform 28"/>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9" name="TextBox 29"/>
          <p:cNvSpPr txBox="1"/>
          <p:nvPr/>
        </p:nvSpPr>
        <p:spPr>
          <a:xfrm>
            <a:off x="11389849"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0" name="Group 30"/>
          <p:cNvGrpSpPr/>
          <p:nvPr/>
        </p:nvGrpSpPr>
        <p:grpSpPr>
          <a:xfrm>
            <a:off x="3153172" y="5849579"/>
            <a:ext cx="4036703" cy="1015987"/>
            <a:chOff x="0" y="0"/>
            <a:chExt cx="23636239" cy="5948940"/>
          </a:xfrm>
        </p:grpSpPr>
        <p:sp>
          <p:nvSpPr>
            <p:cNvPr id="31" name="Freeform 31"/>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32" name="TextBox 32"/>
          <p:cNvSpPr txBox="1"/>
          <p:nvPr/>
        </p:nvSpPr>
        <p:spPr>
          <a:xfrm>
            <a:off x="3228295" y="6196903"/>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3" name="Group 33"/>
          <p:cNvGrpSpPr/>
          <p:nvPr/>
        </p:nvGrpSpPr>
        <p:grpSpPr>
          <a:xfrm>
            <a:off x="7394818" y="5849579"/>
            <a:ext cx="3744979" cy="1015987"/>
            <a:chOff x="0" y="0"/>
            <a:chExt cx="21928096" cy="5948940"/>
          </a:xfrm>
        </p:grpSpPr>
        <p:sp>
          <p:nvSpPr>
            <p:cNvPr id="34" name="Freeform 34"/>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5" name="TextBox 35"/>
          <p:cNvSpPr txBox="1"/>
          <p:nvPr/>
        </p:nvSpPr>
        <p:spPr>
          <a:xfrm>
            <a:off x="7394818"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6" name="Group 36"/>
          <p:cNvGrpSpPr/>
          <p:nvPr/>
        </p:nvGrpSpPr>
        <p:grpSpPr>
          <a:xfrm>
            <a:off x="11389849" y="5849579"/>
            <a:ext cx="3744979" cy="1015987"/>
            <a:chOff x="0" y="0"/>
            <a:chExt cx="21928096" cy="5948940"/>
          </a:xfrm>
        </p:grpSpPr>
        <p:sp>
          <p:nvSpPr>
            <p:cNvPr id="37" name="Freeform 37"/>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8" name="TextBox 38"/>
          <p:cNvSpPr txBox="1"/>
          <p:nvPr/>
        </p:nvSpPr>
        <p:spPr>
          <a:xfrm>
            <a:off x="11389849"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sp>
        <p:nvSpPr>
          <p:cNvPr id="57" name="TextBox 56">
            <a:extLst>
              <a:ext uri="{FF2B5EF4-FFF2-40B4-BE49-F238E27FC236}">
                <a16:creationId xmlns:a16="http://schemas.microsoft.com/office/drawing/2014/main" id="{50028F6E-B2DF-487C-AF4C-4E2DAD0BFE0C}"/>
              </a:ext>
            </a:extLst>
          </p:cNvPr>
          <p:cNvSpPr txBox="1"/>
          <p:nvPr/>
        </p:nvSpPr>
        <p:spPr>
          <a:xfrm>
            <a:off x="3153172" y="7253941"/>
            <a:ext cx="11981656" cy="1077218"/>
          </a:xfrm>
          <a:prstGeom prst="rect">
            <a:avLst/>
          </a:prstGeom>
          <a:noFill/>
          <a:ln>
            <a:solidFill>
              <a:schemeClr val="tx1"/>
            </a:solidFill>
          </a:ln>
        </p:spPr>
        <p:txBody>
          <a:bodyPr wrap="square" rtlCol="0">
            <a:spAutoFit/>
          </a:bodyPr>
          <a:lstStyle/>
          <a:p>
            <a:r>
              <a:rPr lang="ar-SA" sz="3200" dirty="0"/>
              <a:t>لتحقيق أهداف المناصرة، من الذي تحتاج إلى استهدافه، وماذا تحتاج إلى قوله وبأي طريقة ؟
</a:t>
            </a:r>
            <a:endParaRPr lang="en-GB" sz="32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984518"/>
          </a:xfrm>
          <a:prstGeom prst="rect">
            <a:avLst/>
          </a:prstGeom>
        </p:spPr>
        <p:txBody>
          <a:bodyPr lIns="0" tIns="0" rIns="0" bIns="0" rtlCol="0" anchor="t">
            <a:spAutoFit/>
          </a:bodyPr>
          <a:lstStyle/>
          <a:p>
            <a:pPr lvl="0">
              <a:lnSpc>
                <a:spcPts val="7700"/>
              </a:lnSpc>
            </a:pPr>
            <a:r>
              <a:rPr lang="ar-SA" sz="7000" dirty="0">
                <a:solidFill>
                  <a:srgbClr val="000000"/>
                </a:solidFill>
                <a:latin typeface="DM Sans Bold"/>
              </a:rPr>
              <a:t>التكتيكات التي يجب مراعاتها
</a:t>
            </a:r>
            <a:endParaRPr lang="en-US" sz="7000" dirty="0">
              <a:solidFill>
                <a:srgbClr val="000000"/>
              </a:solidFill>
              <a:latin typeface="DM Sans Bold"/>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fontScale="92500" lnSpcReduction="10000"/>
          </a:bodyPr>
          <a:lstStyle/>
          <a:p>
            <a:r>
              <a:rPr lang="ar-SA" sz="4600" dirty="0"/>
              <a:t>الاجتماعات وجها لوجه
الحلقات </a:t>
            </a:r>
            <a:r>
              <a:rPr lang="ar-SA" sz="4600" dirty="0" err="1"/>
              <a:t>الدراسيه</a:t>
            </a:r>
            <a:r>
              <a:rPr lang="ar-SA" sz="4600" dirty="0"/>
              <a:t>
المؤتمرات الصحفية
التغريد
ورقات الإحاطة
المشاهير / كبار الشخصيات
</a:t>
            </a:r>
            <a:endParaRPr lang="en-GB" dirty="0"/>
          </a:p>
        </p:txBody>
      </p:sp>
      <p:sp>
        <p:nvSpPr>
          <p:cNvPr id="12" name="TextBox 11">
            <a:extLst>
              <a:ext uri="{FF2B5EF4-FFF2-40B4-BE49-F238E27FC236}">
                <a16:creationId xmlns:a16="http://schemas.microsoft.com/office/drawing/2014/main" id="{E6394FB2-B1DE-4005-8B74-E8DF2A4B687C}"/>
              </a:ext>
            </a:extLst>
          </p:cNvPr>
          <p:cNvSpPr txBox="1"/>
          <p:nvPr/>
        </p:nvSpPr>
        <p:spPr>
          <a:xfrm>
            <a:off x="10668000" y="3695700"/>
            <a:ext cx="5791200" cy="5896999"/>
          </a:xfrm>
          <a:prstGeom prst="rect">
            <a:avLst/>
          </a:prstGeom>
          <a:noFill/>
        </p:spPr>
        <p:txBody>
          <a:bodyPr wrap="square" rtlCol="0">
            <a:spAutoFit/>
          </a:bodyPr>
          <a:lstStyle/>
          <a:p>
            <a:pPr marL="342900" indent="-342900">
              <a:spcBef>
                <a:spcPct val="20000"/>
              </a:spcBef>
              <a:buFont typeface="Arial" pitchFamily="34" charset="0"/>
              <a:buChar char="•"/>
            </a:pPr>
            <a:r>
              <a:rPr lang="ar-SA" sz="4600" dirty="0"/>
              <a:t>احتجاج/تجمع عام
مقالات صحفية
العرائض
رسائل
برلمان
بيانات
</a:t>
            </a:r>
            <a:endParaRPr lang="en-GB" sz="4800" dirty="0"/>
          </a:p>
        </p:txBody>
      </p:sp>
    </p:spTree>
    <p:extLst>
      <p:ext uri="{BB962C8B-B14F-4D97-AF65-F5344CB8AC3E}">
        <p14:creationId xmlns:p14="http://schemas.microsoft.com/office/powerpoint/2010/main" val="3838418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538863" y="3031295"/>
            <a:ext cx="7152657" cy="2178880"/>
            <a:chOff x="0" y="0"/>
            <a:chExt cx="5103244" cy="1554577"/>
          </a:xfrm>
        </p:grpSpPr>
        <p:sp>
          <p:nvSpPr>
            <p:cNvPr id="5" name="Freeform 5"/>
            <p:cNvSpPr/>
            <p:nvPr/>
          </p:nvSpPr>
          <p:spPr>
            <a:xfrm>
              <a:off x="0" y="0"/>
              <a:ext cx="5103244" cy="1554577"/>
            </a:xfrm>
            <a:custGeom>
              <a:avLst/>
              <a:gdLst/>
              <a:ahLst/>
              <a:cxnLst/>
              <a:rect l="l" t="t" r="r" b="b"/>
              <a:pathLst>
                <a:path w="5103244" h="1554577">
                  <a:moveTo>
                    <a:pt x="4978783" y="1554577"/>
                  </a:moveTo>
                  <a:lnTo>
                    <a:pt x="124460" y="1554577"/>
                  </a:lnTo>
                  <a:cubicBezTo>
                    <a:pt x="55880" y="1554577"/>
                    <a:pt x="0" y="1498697"/>
                    <a:pt x="0" y="1430117"/>
                  </a:cubicBezTo>
                  <a:lnTo>
                    <a:pt x="0" y="124460"/>
                  </a:lnTo>
                  <a:cubicBezTo>
                    <a:pt x="0" y="55880"/>
                    <a:pt x="55880" y="0"/>
                    <a:pt x="124460" y="0"/>
                  </a:cubicBezTo>
                  <a:lnTo>
                    <a:pt x="4978784" y="0"/>
                  </a:lnTo>
                  <a:cubicBezTo>
                    <a:pt x="5047364" y="0"/>
                    <a:pt x="5103244" y="55880"/>
                    <a:pt x="5103244" y="124460"/>
                  </a:cubicBezTo>
                  <a:lnTo>
                    <a:pt x="5103244" y="1430117"/>
                  </a:lnTo>
                  <a:cubicBezTo>
                    <a:pt x="5103244" y="1498697"/>
                    <a:pt x="5047364" y="1554577"/>
                    <a:pt x="4978784" y="1554577"/>
                  </a:cubicBezTo>
                  <a:close/>
                </a:path>
              </a:pathLst>
            </a:custGeom>
            <a:solidFill>
              <a:srgbClr val="FF6B57"/>
            </a:solidFill>
          </p:spPr>
        </p:sp>
      </p:grpSp>
      <p:sp>
        <p:nvSpPr>
          <p:cNvPr id="6" name="TextBox 6"/>
          <p:cNvSpPr txBox="1"/>
          <p:nvPr/>
        </p:nvSpPr>
        <p:spPr>
          <a:xfrm>
            <a:off x="1673717" y="3160339"/>
            <a:ext cx="7162995" cy="1927625"/>
          </a:xfrm>
          <a:prstGeom prst="rect">
            <a:avLst/>
          </a:prstGeom>
        </p:spPr>
        <p:txBody>
          <a:bodyPr lIns="0" tIns="0" rIns="0" bIns="0" rtlCol="0" anchor="t">
            <a:spAutoFit/>
          </a:bodyPr>
          <a:lstStyle/>
          <a:p>
            <a:pPr lvl="0">
              <a:lnSpc>
                <a:spcPts val="5139"/>
              </a:lnSpc>
              <a:spcBef>
                <a:spcPct val="0"/>
              </a:spcBef>
            </a:pPr>
            <a:r>
              <a:rPr lang="ar-SA" sz="3671" spc="36" dirty="0">
                <a:solidFill>
                  <a:srgbClr val="000000"/>
                </a:solidFill>
                <a:latin typeface="DM Sans Bold"/>
              </a:rPr>
              <a:t>ما هي أفضل طريقة للوصول إلى وزير الصحة برسالتكم؟
</a:t>
            </a:r>
            <a:endParaRPr lang="en-US" sz="3671" u="none" spc="36" dirty="0">
              <a:solidFill>
                <a:srgbClr val="000000"/>
              </a:solidFill>
              <a:latin typeface="DM Sans Bold"/>
            </a:endParaRPr>
          </a:p>
        </p:txBody>
      </p:sp>
      <p:sp>
        <p:nvSpPr>
          <p:cNvPr id="7" name="TextBox 7"/>
          <p:cNvSpPr txBox="1"/>
          <p:nvPr/>
        </p:nvSpPr>
        <p:spPr>
          <a:xfrm>
            <a:off x="1673717" y="5588859"/>
            <a:ext cx="6747447" cy="2324611"/>
          </a:xfrm>
          <a:prstGeom prst="rect">
            <a:avLst/>
          </a:prstGeom>
        </p:spPr>
        <p:txBody>
          <a:bodyPr lIns="0" tIns="0" rIns="0" bIns="0" rtlCol="0" anchor="t">
            <a:spAutoFit/>
          </a:bodyPr>
          <a:lstStyle/>
          <a:p>
            <a:pPr marL="662750" lvl="1" indent="-331375">
              <a:lnSpc>
                <a:spcPts val="4604"/>
              </a:lnSpc>
              <a:buFont typeface="Arial"/>
              <a:buChar char="•"/>
            </a:pPr>
            <a:r>
              <a:rPr lang="ar-SA" sz="3069" spc="30" dirty="0">
                <a:solidFill>
                  <a:srgbClr val="000000"/>
                </a:solidFill>
                <a:latin typeface="DM Sans"/>
              </a:rPr>
              <a:t>الاحتجاج العام؟
مقال صحفي؟
التغريد؟
</a:t>
            </a:r>
            <a:endParaRPr lang="en-US" sz="3069" spc="30" dirty="0">
              <a:solidFill>
                <a:srgbClr val="000000"/>
              </a:solidFill>
              <a:latin typeface="DM Sans"/>
            </a:endParaRPr>
          </a:p>
        </p:txBody>
      </p:sp>
      <p:sp>
        <p:nvSpPr>
          <p:cNvPr id="8" name="TextBox 8"/>
          <p:cNvSpPr txBox="1"/>
          <p:nvPr/>
        </p:nvSpPr>
        <p:spPr>
          <a:xfrm>
            <a:off x="9451288" y="5588859"/>
            <a:ext cx="6019435" cy="2324611"/>
          </a:xfrm>
          <a:prstGeom prst="rect">
            <a:avLst/>
          </a:prstGeom>
        </p:spPr>
        <p:txBody>
          <a:bodyPr lIns="0" tIns="0" rIns="0" bIns="0" rtlCol="0" anchor="t">
            <a:spAutoFit/>
          </a:bodyPr>
          <a:lstStyle/>
          <a:p>
            <a:pPr marL="662750" lvl="1" indent="-331375">
              <a:lnSpc>
                <a:spcPts val="4604"/>
              </a:lnSpc>
              <a:buFont typeface="Arial"/>
              <a:buChar char="•"/>
            </a:pPr>
            <a:r>
              <a:rPr lang="ar-SA" sz="3069" spc="30" dirty="0">
                <a:solidFill>
                  <a:srgbClr val="000000"/>
                </a:solidFill>
                <a:latin typeface="DM Sans"/>
              </a:rPr>
              <a:t>اجتماع وجها لوجه؟
ورقة موجزة؟
التغريد؟
</a:t>
            </a:r>
            <a:endParaRPr lang="en-US" sz="3069" spc="30" dirty="0">
              <a:solidFill>
                <a:srgbClr val="000000"/>
              </a:solidFill>
              <a:latin typeface="DM Sans"/>
            </a:endParaRPr>
          </a:p>
        </p:txBody>
      </p:sp>
      <p:grpSp>
        <p:nvGrpSpPr>
          <p:cNvPr id="9" name="Group 9"/>
          <p:cNvGrpSpPr/>
          <p:nvPr/>
        </p:nvGrpSpPr>
        <p:grpSpPr>
          <a:xfrm>
            <a:off x="9251516" y="3031295"/>
            <a:ext cx="7362767" cy="2178880"/>
            <a:chOff x="0" y="0"/>
            <a:chExt cx="5253152" cy="1554577"/>
          </a:xfrm>
        </p:grpSpPr>
        <p:sp>
          <p:nvSpPr>
            <p:cNvPr id="10" name="Freeform 10"/>
            <p:cNvSpPr/>
            <p:nvPr/>
          </p:nvSpPr>
          <p:spPr>
            <a:xfrm>
              <a:off x="0" y="0"/>
              <a:ext cx="5253152" cy="1554577"/>
            </a:xfrm>
            <a:custGeom>
              <a:avLst/>
              <a:gdLst/>
              <a:ahLst/>
              <a:cxnLst/>
              <a:rect l="l" t="t" r="r" b="b"/>
              <a:pathLst>
                <a:path w="5253152" h="1554577">
                  <a:moveTo>
                    <a:pt x="5128692" y="1554577"/>
                  </a:moveTo>
                  <a:lnTo>
                    <a:pt x="124460" y="1554577"/>
                  </a:lnTo>
                  <a:cubicBezTo>
                    <a:pt x="55880" y="1554577"/>
                    <a:pt x="0" y="1498697"/>
                    <a:pt x="0" y="1430117"/>
                  </a:cubicBezTo>
                  <a:lnTo>
                    <a:pt x="0" y="124460"/>
                  </a:lnTo>
                  <a:cubicBezTo>
                    <a:pt x="0" y="55880"/>
                    <a:pt x="55880" y="0"/>
                    <a:pt x="124460" y="0"/>
                  </a:cubicBezTo>
                  <a:lnTo>
                    <a:pt x="5128692" y="0"/>
                  </a:lnTo>
                  <a:cubicBezTo>
                    <a:pt x="5197272" y="0"/>
                    <a:pt x="5253152" y="55880"/>
                    <a:pt x="5253152" y="124460"/>
                  </a:cubicBezTo>
                  <a:lnTo>
                    <a:pt x="5253152" y="1430117"/>
                  </a:lnTo>
                  <a:cubicBezTo>
                    <a:pt x="5253152" y="1498697"/>
                    <a:pt x="5197272" y="1554577"/>
                    <a:pt x="5128692" y="1554577"/>
                  </a:cubicBezTo>
                  <a:close/>
                </a:path>
              </a:pathLst>
            </a:custGeom>
            <a:solidFill>
              <a:srgbClr val="FF6B57"/>
            </a:solidFill>
          </p:spPr>
        </p:sp>
      </p:grpSp>
      <p:sp>
        <p:nvSpPr>
          <p:cNvPr id="11" name="TextBox 11"/>
          <p:cNvSpPr txBox="1"/>
          <p:nvPr/>
        </p:nvSpPr>
        <p:spPr>
          <a:xfrm>
            <a:off x="9451288" y="3160339"/>
            <a:ext cx="7162995" cy="1927625"/>
          </a:xfrm>
          <a:prstGeom prst="rect">
            <a:avLst/>
          </a:prstGeom>
        </p:spPr>
        <p:txBody>
          <a:bodyPr lIns="0" tIns="0" rIns="0" bIns="0" rtlCol="0" anchor="t">
            <a:spAutoFit/>
          </a:bodyPr>
          <a:lstStyle/>
          <a:p>
            <a:pPr lvl="0">
              <a:lnSpc>
                <a:spcPts val="5139"/>
              </a:lnSpc>
              <a:spcBef>
                <a:spcPct val="0"/>
              </a:spcBef>
            </a:pPr>
            <a:r>
              <a:rPr lang="ar-SA" sz="3671" spc="36" dirty="0">
                <a:solidFill>
                  <a:srgbClr val="000000"/>
                </a:solidFill>
                <a:latin typeface="DM Sans Bold"/>
              </a:rPr>
              <a:t>ما هي أفضل طريقة للوصول إلى مسؤول الصحة في المنطقة برسالتك؟
</a:t>
            </a:r>
            <a:endParaRPr lang="en-US" sz="3671" u="none" spc="36" dirty="0">
              <a:solidFill>
                <a:srgbClr val="000000"/>
              </a:solidFill>
              <a:latin typeface="DM Sans Bo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2129413" y="2914869"/>
            <a:ext cx="6219207" cy="2178880"/>
            <a:chOff x="0" y="0"/>
            <a:chExt cx="4437250" cy="1554577"/>
          </a:xfrm>
        </p:grpSpPr>
        <p:sp>
          <p:nvSpPr>
            <p:cNvPr id="5" name="Freeform 5"/>
            <p:cNvSpPr/>
            <p:nvPr/>
          </p:nvSpPr>
          <p:spPr>
            <a:xfrm>
              <a:off x="0" y="0"/>
              <a:ext cx="4437250" cy="1554577"/>
            </a:xfrm>
            <a:custGeom>
              <a:avLst/>
              <a:gdLst/>
              <a:ahLst/>
              <a:cxnLst/>
              <a:rect l="l" t="t" r="r" b="b"/>
              <a:pathLst>
                <a:path w="4437250" h="1554577">
                  <a:moveTo>
                    <a:pt x="4312790" y="1554577"/>
                  </a:moveTo>
                  <a:lnTo>
                    <a:pt x="124460" y="1554577"/>
                  </a:lnTo>
                  <a:cubicBezTo>
                    <a:pt x="55880" y="1554577"/>
                    <a:pt x="0" y="1498697"/>
                    <a:pt x="0" y="1430117"/>
                  </a:cubicBezTo>
                  <a:lnTo>
                    <a:pt x="0" y="124460"/>
                  </a:lnTo>
                  <a:cubicBezTo>
                    <a:pt x="0" y="55880"/>
                    <a:pt x="55880" y="0"/>
                    <a:pt x="124460" y="0"/>
                  </a:cubicBezTo>
                  <a:lnTo>
                    <a:pt x="4312790" y="0"/>
                  </a:lnTo>
                  <a:cubicBezTo>
                    <a:pt x="4381370" y="0"/>
                    <a:pt x="4437250" y="55880"/>
                    <a:pt x="4437250" y="124460"/>
                  </a:cubicBezTo>
                  <a:lnTo>
                    <a:pt x="4437250" y="1430117"/>
                  </a:lnTo>
                  <a:cubicBezTo>
                    <a:pt x="4437250" y="1498697"/>
                    <a:pt x="4381370" y="1554577"/>
                    <a:pt x="4312790" y="1554577"/>
                  </a:cubicBezTo>
                  <a:close/>
                </a:path>
              </a:pathLst>
            </a:custGeom>
            <a:solidFill>
              <a:srgbClr val="46C3BD"/>
            </a:solidFill>
          </p:spPr>
        </p:sp>
      </p:grpSp>
      <p:sp>
        <p:nvSpPr>
          <p:cNvPr id="6" name="TextBox 6"/>
          <p:cNvSpPr txBox="1"/>
          <p:nvPr/>
        </p:nvSpPr>
        <p:spPr>
          <a:xfrm>
            <a:off x="2615188" y="3010572"/>
            <a:ext cx="5247657" cy="1920801"/>
          </a:xfrm>
          <a:prstGeom prst="rect">
            <a:avLst/>
          </a:prstGeom>
        </p:spPr>
        <p:txBody>
          <a:bodyPr lIns="0" tIns="0" rIns="0" bIns="0" rtlCol="0" anchor="t">
            <a:spAutoFit/>
          </a:bodyPr>
          <a:lstStyle/>
          <a:p>
            <a:pPr lvl="0">
              <a:lnSpc>
                <a:spcPts val="5120"/>
              </a:lnSpc>
              <a:spcBef>
                <a:spcPct val="0"/>
              </a:spcBef>
            </a:pPr>
            <a:r>
              <a:rPr lang="ar-SA" sz="3657" spc="36" dirty="0">
                <a:solidFill>
                  <a:srgbClr val="000000"/>
                </a:solidFill>
                <a:latin typeface="DM Sans Bold"/>
              </a:rPr>
              <a:t>ما هي أفضل طريقة للوصول إلى النائب برسالتك؟
</a:t>
            </a:r>
            <a:endParaRPr lang="en-US" sz="3657" u="none" spc="36" dirty="0">
              <a:solidFill>
                <a:srgbClr val="000000"/>
              </a:solidFill>
              <a:latin typeface="DM Sans Bold"/>
            </a:endParaRPr>
          </a:p>
        </p:txBody>
      </p:sp>
      <p:sp>
        <p:nvSpPr>
          <p:cNvPr id="7" name="TextBox 7"/>
          <p:cNvSpPr txBox="1"/>
          <p:nvPr/>
        </p:nvSpPr>
        <p:spPr>
          <a:xfrm>
            <a:off x="2129413" y="5657824"/>
            <a:ext cx="6722706" cy="2324162"/>
          </a:xfrm>
          <a:prstGeom prst="rect">
            <a:avLst/>
          </a:prstGeom>
        </p:spPr>
        <p:txBody>
          <a:bodyPr lIns="0" tIns="0" rIns="0" bIns="0" rtlCol="0" anchor="t">
            <a:spAutoFit/>
          </a:bodyPr>
          <a:lstStyle/>
          <a:p>
            <a:pPr marL="660320" lvl="1" indent="-330160">
              <a:lnSpc>
                <a:spcPts val="4587"/>
              </a:lnSpc>
              <a:buFont typeface="Arial"/>
              <a:buChar char="•"/>
            </a:pPr>
            <a:r>
              <a:rPr lang="ar-SA" sz="3058" spc="30" dirty="0">
                <a:solidFill>
                  <a:srgbClr val="000000"/>
                </a:solidFill>
                <a:latin typeface="DM Sans"/>
              </a:rPr>
              <a:t>مقال صحفي؟
اجتماع وجها لوجه؟
رسائل من الناخبين؟
</a:t>
            </a:r>
            <a:endParaRPr lang="en-US" sz="3058" spc="30" dirty="0">
              <a:solidFill>
                <a:srgbClr val="000000"/>
              </a:solidFill>
              <a:latin typeface="DM Sans"/>
            </a:endParaRPr>
          </a:p>
        </p:txBody>
      </p:sp>
      <p:sp>
        <p:nvSpPr>
          <p:cNvPr id="8" name="TextBox 8"/>
          <p:cNvSpPr txBox="1"/>
          <p:nvPr/>
        </p:nvSpPr>
        <p:spPr>
          <a:xfrm>
            <a:off x="9908900" y="5097338"/>
            <a:ext cx="6219207" cy="2324162"/>
          </a:xfrm>
          <a:prstGeom prst="rect">
            <a:avLst/>
          </a:prstGeom>
        </p:spPr>
        <p:txBody>
          <a:bodyPr wrap="square" lIns="0" tIns="0" rIns="0" bIns="0" rtlCol="0" anchor="t">
            <a:spAutoFit/>
          </a:bodyPr>
          <a:lstStyle/>
          <a:p>
            <a:pPr marL="660320" lvl="1" indent="-330160">
              <a:lnSpc>
                <a:spcPts val="4587"/>
              </a:lnSpc>
              <a:buFont typeface="Arial"/>
              <a:buChar char="•"/>
            </a:pPr>
            <a:r>
              <a:rPr lang="ar-SA" sz="3058" spc="30" dirty="0">
                <a:solidFill>
                  <a:srgbClr val="000000"/>
                </a:solidFill>
                <a:latin typeface="DM Sans"/>
              </a:rPr>
              <a:t>عندما يكون البرلمان في عطلة؟
متى تجري مناقشة التشريعات؟
يوم الثلاثاء؟
</a:t>
            </a:r>
            <a:endParaRPr lang="en-US" sz="3058" spc="30" dirty="0">
              <a:solidFill>
                <a:srgbClr val="000000"/>
              </a:solidFill>
              <a:latin typeface="DM Sans"/>
            </a:endParaRPr>
          </a:p>
        </p:txBody>
      </p:sp>
      <p:grpSp>
        <p:nvGrpSpPr>
          <p:cNvPr id="9" name="Group 9"/>
          <p:cNvGrpSpPr/>
          <p:nvPr/>
        </p:nvGrpSpPr>
        <p:grpSpPr>
          <a:xfrm>
            <a:off x="9768463" y="2914869"/>
            <a:ext cx="6219207" cy="1529870"/>
            <a:chOff x="0" y="0"/>
            <a:chExt cx="4437250" cy="1091525"/>
          </a:xfrm>
        </p:grpSpPr>
        <p:sp>
          <p:nvSpPr>
            <p:cNvPr id="10" name="Freeform 10"/>
            <p:cNvSpPr/>
            <p:nvPr/>
          </p:nvSpPr>
          <p:spPr>
            <a:xfrm>
              <a:off x="0" y="0"/>
              <a:ext cx="4437250" cy="1091525"/>
            </a:xfrm>
            <a:custGeom>
              <a:avLst/>
              <a:gdLst/>
              <a:ahLst/>
              <a:cxnLst/>
              <a:rect l="l" t="t" r="r" b="b"/>
              <a:pathLst>
                <a:path w="4437250" h="1091525">
                  <a:moveTo>
                    <a:pt x="4312790" y="1091525"/>
                  </a:moveTo>
                  <a:lnTo>
                    <a:pt x="124460" y="1091525"/>
                  </a:lnTo>
                  <a:cubicBezTo>
                    <a:pt x="55880" y="1091525"/>
                    <a:pt x="0" y="1035645"/>
                    <a:pt x="0" y="967065"/>
                  </a:cubicBezTo>
                  <a:lnTo>
                    <a:pt x="0" y="124460"/>
                  </a:lnTo>
                  <a:cubicBezTo>
                    <a:pt x="0" y="55880"/>
                    <a:pt x="55880" y="0"/>
                    <a:pt x="124460" y="0"/>
                  </a:cubicBezTo>
                  <a:lnTo>
                    <a:pt x="4312790" y="0"/>
                  </a:lnTo>
                  <a:cubicBezTo>
                    <a:pt x="4381370" y="0"/>
                    <a:pt x="4437250" y="55880"/>
                    <a:pt x="4437250" y="124460"/>
                  </a:cubicBezTo>
                  <a:lnTo>
                    <a:pt x="4437250" y="967065"/>
                  </a:lnTo>
                  <a:cubicBezTo>
                    <a:pt x="4437250" y="1035645"/>
                    <a:pt x="4381370" y="1091525"/>
                    <a:pt x="4312790" y="1091525"/>
                  </a:cubicBezTo>
                  <a:close/>
                </a:path>
              </a:pathLst>
            </a:custGeom>
            <a:solidFill>
              <a:srgbClr val="46C3BD"/>
            </a:solidFill>
          </p:spPr>
        </p:sp>
      </p:grpSp>
      <p:sp>
        <p:nvSpPr>
          <p:cNvPr id="11" name="TextBox 11"/>
          <p:cNvSpPr txBox="1"/>
          <p:nvPr/>
        </p:nvSpPr>
        <p:spPr>
          <a:xfrm>
            <a:off x="10161224" y="3010572"/>
            <a:ext cx="5997363" cy="1932580"/>
          </a:xfrm>
          <a:prstGeom prst="rect">
            <a:avLst/>
          </a:prstGeom>
        </p:spPr>
        <p:txBody>
          <a:bodyPr lIns="0" tIns="0" rIns="0" bIns="0" rtlCol="0" anchor="t">
            <a:spAutoFit/>
          </a:bodyPr>
          <a:lstStyle/>
          <a:p>
            <a:pPr lvl="0">
              <a:lnSpc>
                <a:spcPts val="5120"/>
              </a:lnSpc>
              <a:spcBef>
                <a:spcPct val="0"/>
              </a:spcBef>
            </a:pPr>
            <a:r>
              <a:rPr lang="ar-SA" sz="3657" spc="36" dirty="0">
                <a:solidFill>
                  <a:srgbClr val="000000"/>
                </a:solidFill>
                <a:latin typeface="DM Sans Bold"/>
              </a:rPr>
              <a:t>ما هو أفضل وقت للوصول إلى عضو البرلمان؟
</a:t>
            </a:r>
            <a:endParaRPr lang="en-US" sz="3657" spc="36" dirty="0">
              <a:solidFill>
                <a:srgbClr val="000000"/>
              </a:solidFill>
              <a:latin typeface="DM Sans Bo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62512" y="1354541"/>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563026" y="1543533"/>
            <a:ext cx="15429573" cy="647700"/>
          </a:xfrm>
          <a:prstGeom prst="rect">
            <a:avLst/>
          </a:prstGeom>
        </p:spPr>
        <p:txBody>
          <a:bodyPr wrap="square" lIns="0" tIns="0" rIns="0" bIns="0" rtlCol="0" anchor="t">
            <a:spAutoFit/>
          </a:bodyPr>
          <a:lstStyle/>
          <a:p>
            <a:pPr marL="0" lvl="0" indent="0" algn="ctr">
              <a:lnSpc>
                <a:spcPts val="4950"/>
              </a:lnSpc>
            </a:pPr>
            <a:r>
              <a:rPr lang="ar-SA" sz="4500" dirty="0">
                <a:solidFill>
                  <a:srgbClr val="000000"/>
                </a:solidFill>
                <a:latin typeface="DM Sans Bold"/>
              </a:rPr>
              <a:t>مطالب المناصرة</a:t>
            </a:r>
            <a:endParaRPr lang="en-US" sz="4500" dirty="0">
              <a:solidFill>
                <a:srgbClr val="000000"/>
              </a:solidFill>
              <a:latin typeface="DM Sans Bold"/>
            </a:endParaRPr>
          </a:p>
        </p:txBody>
      </p:sp>
      <p:grpSp>
        <p:nvGrpSpPr>
          <p:cNvPr id="5" name="Group 5"/>
          <p:cNvGrpSpPr/>
          <p:nvPr/>
        </p:nvGrpSpPr>
        <p:grpSpPr>
          <a:xfrm>
            <a:off x="1047261" y="2605136"/>
            <a:ext cx="16230600" cy="6844659"/>
            <a:chOff x="0" y="0"/>
            <a:chExt cx="12456187" cy="4662993"/>
          </a:xfrm>
        </p:grpSpPr>
        <p:sp>
          <p:nvSpPr>
            <p:cNvPr id="6" name="Freeform 6"/>
            <p:cNvSpPr/>
            <p:nvPr/>
          </p:nvSpPr>
          <p:spPr>
            <a:xfrm>
              <a:off x="0" y="0"/>
              <a:ext cx="12456187" cy="466299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2817772" y="2912222"/>
            <a:ext cx="12041227" cy="1657954"/>
          </a:xfrm>
          <a:prstGeom prst="rect">
            <a:avLst/>
          </a:prstGeom>
        </p:spPr>
        <p:txBody>
          <a:bodyPr wrap="square" lIns="0" tIns="0" rIns="0" bIns="0" rtlCol="0" anchor="t">
            <a:spAutoFit/>
          </a:bodyPr>
          <a:lstStyle/>
          <a:p>
            <a:pPr>
              <a:lnSpc>
                <a:spcPts val="4350"/>
              </a:lnSpc>
            </a:pPr>
            <a:r>
              <a:rPr lang="ar-SA" sz="2900" spc="29" dirty="0">
                <a:solidFill>
                  <a:srgbClr val="000000"/>
                </a:solidFill>
                <a:latin typeface="DM Sans"/>
              </a:rPr>
              <a:t>لا تترك أحدا خلفا / ضع الميل الأخير أولا
السياسات والتشريعات الشاملة والقائمة على الحقوق
</a:t>
            </a:r>
            <a:endParaRPr lang="en-US" sz="2499" spc="24" dirty="0">
              <a:solidFill>
                <a:srgbClr val="000000"/>
              </a:solidFill>
              <a:latin typeface="DM Sans"/>
            </a:endParaRPr>
          </a:p>
        </p:txBody>
      </p:sp>
      <p:grpSp>
        <p:nvGrpSpPr>
          <p:cNvPr id="8" name="Group 8"/>
          <p:cNvGrpSpPr/>
          <p:nvPr/>
        </p:nvGrpSpPr>
        <p:grpSpPr>
          <a:xfrm>
            <a:off x="1563027" y="285765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12" name="Group 12"/>
          <p:cNvGrpSpPr/>
          <p:nvPr/>
        </p:nvGrpSpPr>
        <p:grpSpPr>
          <a:xfrm>
            <a:off x="1563027" y="4070386"/>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
        <p:nvSpPr>
          <p:cNvPr id="16" name="TextBox 16"/>
          <p:cNvSpPr txBox="1"/>
          <p:nvPr/>
        </p:nvSpPr>
        <p:spPr>
          <a:xfrm>
            <a:off x="2817773" y="4095428"/>
            <a:ext cx="12382224" cy="1657954"/>
          </a:xfrm>
          <a:prstGeom prst="rect">
            <a:avLst/>
          </a:prstGeom>
        </p:spPr>
        <p:txBody>
          <a:bodyPr lIns="0" tIns="0" rIns="0" bIns="0" rtlCol="0" anchor="t">
            <a:spAutoFit/>
          </a:bodyPr>
          <a:lstStyle/>
          <a:p>
            <a:pPr>
              <a:lnSpc>
                <a:spcPts val="4350"/>
              </a:lnSpc>
            </a:pPr>
            <a:r>
              <a:rPr lang="ar-SA" sz="2900" spc="29" dirty="0">
                <a:solidFill>
                  <a:srgbClr val="000000"/>
                </a:solidFill>
                <a:latin typeface="DM Sans"/>
              </a:rPr>
              <a:t>أظهر لنا المال
زيادة الاستثمار في الصحة والحماية الاجتماعية (كوفيد-19)
</a:t>
            </a:r>
            <a:endParaRPr lang="en-US" sz="2900" spc="29" dirty="0">
              <a:solidFill>
                <a:srgbClr val="000000"/>
              </a:solidFill>
              <a:latin typeface="DM Sans"/>
            </a:endParaRPr>
          </a:p>
        </p:txBody>
      </p:sp>
      <p:sp>
        <p:nvSpPr>
          <p:cNvPr id="17" name="TextBox 17"/>
          <p:cNvSpPr txBox="1"/>
          <p:nvPr/>
        </p:nvSpPr>
        <p:spPr>
          <a:xfrm>
            <a:off x="2817773" y="5275917"/>
            <a:ext cx="12382224" cy="1657954"/>
          </a:xfrm>
          <a:prstGeom prst="rect">
            <a:avLst/>
          </a:prstGeom>
        </p:spPr>
        <p:txBody>
          <a:bodyPr lIns="0" tIns="0" rIns="0" bIns="0" rtlCol="0" anchor="t">
            <a:spAutoFit/>
          </a:bodyPr>
          <a:lstStyle/>
          <a:p>
            <a:pPr>
              <a:lnSpc>
                <a:spcPts val="4350"/>
              </a:lnSpc>
            </a:pPr>
            <a:r>
              <a:rPr lang="ar-SA" sz="2900" spc="29" dirty="0">
                <a:solidFill>
                  <a:srgbClr val="000000"/>
                </a:solidFill>
                <a:latin typeface="DM Sans"/>
              </a:rPr>
              <a:t>مقعد على الطاولة
زيادة مشاركة المجتمع المدني والفئات الرئيسية والمهمشة والضعيفة
</a:t>
            </a:r>
            <a:endParaRPr lang="en-US" sz="2900" spc="29" dirty="0">
              <a:solidFill>
                <a:srgbClr val="000000"/>
              </a:solidFill>
              <a:latin typeface="DM Sans"/>
            </a:endParaRPr>
          </a:p>
        </p:txBody>
      </p:sp>
      <p:grpSp>
        <p:nvGrpSpPr>
          <p:cNvPr id="18" name="Group 18"/>
          <p:cNvGrpSpPr/>
          <p:nvPr/>
        </p:nvGrpSpPr>
        <p:grpSpPr>
          <a:xfrm>
            <a:off x="1563027" y="5416453"/>
            <a:ext cx="897809" cy="897809"/>
            <a:chOff x="0" y="0"/>
            <a:chExt cx="1197078" cy="1197078"/>
          </a:xfrm>
        </p:grpSpPr>
        <p:grpSp>
          <p:nvGrpSpPr>
            <p:cNvPr id="19" name="Group 19"/>
            <p:cNvGrpSpPr/>
            <p:nvPr/>
          </p:nvGrpSpPr>
          <p:grpSpPr>
            <a:xfrm>
              <a:off x="0" y="0"/>
              <a:ext cx="1197078" cy="119707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2" name="Group 22"/>
          <p:cNvGrpSpPr/>
          <p:nvPr/>
        </p:nvGrpSpPr>
        <p:grpSpPr>
          <a:xfrm>
            <a:off x="1563027" y="6965196"/>
            <a:ext cx="897809" cy="897809"/>
            <a:chOff x="0" y="0"/>
            <a:chExt cx="1197078" cy="1197078"/>
          </a:xfrm>
        </p:grpSpPr>
        <p:grpSp>
          <p:nvGrpSpPr>
            <p:cNvPr id="23" name="Group 23"/>
            <p:cNvGrpSpPr/>
            <p:nvPr/>
          </p:nvGrpSpPr>
          <p:grpSpPr>
            <a:xfrm>
              <a:off x="0" y="0"/>
              <a:ext cx="1197078" cy="119707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sp>
        <p:nvSpPr>
          <p:cNvPr id="26" name="TextBox 26"/>
          <p:cNvSpPr txBox="1"/>
          <p:nvPr/>
        </p:nvSpPr>
        <p:spPr>
          <a:xfrm>
            <a:off x="2848252" y="6854243"/>
            <a:ext cx="12620347" cy="2222211"/>
          </a:xfrm>
          <a:prstGeom prst="rect">
            <a:avLst/>
          </a:prstGeom>
        </p:spPr>
        <p:txBody>
          <a:bodyPr wrap="square" lIns="0" tIns="0" rIns="0" bIns="0" rtlCol="0" anchor="t">
            <a:spAutoFit/>
          </a:bodyPr>
          <a:lstStyle/>
          <a:p>
            <a:pPr>
              <a:lnSpc>
                <a:spcPts val="4350"/>
              </a:lnSpc>
            </a:pPr>
            <a:r>
              <a:rPr lang="ar-SA" sz="2900" spc="29" dirty="0">
                <a:solidFill>
                  <a:srgbClr val="000000"/>
                </a:solidFill>
                <a:latin typeface="DM Sans"/>
              </a:rPr>
              <a:t>نظم أفضل للصحة
توسيع نطاق النهج التي يقودها المجتمع المحلي ودعم العاملين الصحيين
وقف الوصم والتمييز داخل الخدمات الصحية
</a:t>
            </a:r>
            <a:endParaRPr lang="en-US" sz="2499" spc="24" dirty="0">
              <a:solidFill>
                <a:srgbClr val="000000"/>
              </a:solidFill>
              <a:latin typeface="DM Sans"/>
            </a:endParaRPr>
          </a:p>
        </p:txBody>
      </p:sp>
      <p:grpSp>
        <p:nvGrpSpPr>
          <p:cNvPr id="27" name="Group 27"/>
          <p:cNvGrpSpPr/>
          <p:nvPr/>
        </p:nvGrpSpPr>
        <p:grpSpPr>
          <a:xfrm>
            <a:off x="1563027" y="8488149"/>
            <a:ext cx="897809" cy="897809"/>
            <a:chOff x="0" y="0"/>
            <a:chExt cx="1197078" cy="1197078"/>
          </a:xfrm>
        </p:grpSpPr>
        <p:grpSp>
          <p:nvGrpSpPr>
            <p:cNvPr id="28" name="Group 28"/>
            <p:cNvGrpSpPr/>
            <p:nvPr/>
          </p:nvGrpSpPr>
          <p:grpSpPr>
            <a:xfrm>
              <a:off x="0" y="0"/>
              <a:ext cx="1197078" cy="1197078"/>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0" name="TextBox 3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5</a:t>
              </a:r>
            </a:p>
          </p:txBody>
        </p:sp>
      </p:grpSp>
      <p:sp>
        <p:nvSpPr>
          <p:cNvPr id="31" name="TextBox 31"/>
          <p:cNvSpPr txBox="1"/>
          <p:nvPr/>
        </p:nvSpPr>
        <p:spPr>
          <a:xfrm>
            <a:off x="2731135" y="8635418"/>
            <a:ext cx="8705574" cy="1071255"/>
          </a:xfrm>
          <a:prstGeom prst="rect">
            <a:avLst/>
          </a:prstGeom>
        </p:spPr>
        <p:txBody>
          <a:bodyPr lIns="0" tIns="0" rIns="0" bIns="0" rtlCol="0" anchor="t">
            <a:spAutoFit/>
          </a:bodyPr>
          <a:lstStyle/>
          <a:p>
            <a:pPr>
              <a:lnSpc>
                <a:spcPts val="4349"/>
              </a:lnSpc>
            </a:pPr>
            <a:r>
              <a:rPr lang="ar-SA" sz="2900" spc="29" dirty="0">
                <a:solidFill>
                  <a:srgbClr val="000000"/>
                </a:solidFill>
                <a:latin typeface="DM Sans"/>
              </a:rPr>
              <a:t>إدراج فيروس نقص المناعة البشرية في حزمة الاستحقاقات الصحية
</a:t>
            </a:r>
            <a:endParaRPr lang="en-US" sz="2900" spc="29" dirty="0">
              <a:solidFill>
                <a:srgbClr val="000000"/>
              </a:solidFill>
              <a:latin typeface="DM San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5889651" y="1095375"/>
            <a:ext cx="6508698" cy="1906419"/>
          </a:xfrm>
          <a:prstGeom prst="rect">
            <a:avLst/>
          </a:prstGeom>
        </p:spPr>
        <p:txBody>
          <a:bodyPr lIns="0" tIns="0" rIns="0" bIns="0" rtlCol="0" anchor="t">
            <a:spAutoFit/>
          </a:bodyPr>
          <a:lstStyle/>
          <a:p>
            <a:pPr lvl="0">
              <a:lnSpc>
                <a:spcPts val="7377"/>
              </a:lnSpc>
            </a:pPr>
            <a:r>
              <a:rPr lang="ar-SA" sz="6707" dirty="0">
                <a:solidFill>
                  <a:srgbClr val="000000"/>
                </a:solidFill>
                <a:latin typeface="DM Sans Bold"/>
              </a:rPr>
              <a:t>شبكة المراسلة
</a:t>
            </a:r>
            <a:endParaRPr lang="en-US" sz="6707" dirty="0">
              <a:solidFill>
                <a:srgbClr val="000000"/>
              </a:solidFill>
              <a:latin typeface="DM Sans Bold"/>
            </a:endParaRPr>
          </a:p>
        </p:txBody>
      </p:sp>
      <p:grpSp>
        <p:nvGrpSpPr>
          <p:cNvPr id="3" name="Group 3"/>
          <p:cNvGrpSpPr/>
          <p:nvPr/>
        </p:nvGrpSpPr>
        <p:grpSpPr>
          <a:xfrm>
            <a:off x="2850026" y="3497608"/>
            <a:ext cx="4344462" cy="760879"/>
            <a:chOff x="0" y="0"/>
            <a:chExt cx="23636239" cy="4139596"/>
          </a:xfrm>
        </p:grpSpPr>
        <p:sp>
          <p:nvSpPr>
            <p:cNvPr id="4" name="Freeform 4"/>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 name="TextBox 5"/>
          <p:cNvSpPr txBox="1"/>
          <p:nvPr/>
        </p:nvSpPr>
        <p:spPr>
          <a:xfrm>
            <a:off x="2930876" y="3672943"/>
            <a:ext cx="4182763"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الناخبون
</a:t>
            </a:r>
            <a:endParaRPr lang="en-US" sz="2335" spc="23" dirty="0">
              <a:solidFill>
                <a:srgbClr val="000000"/>
              </a:solidFill>
              <a:latin typeface="DM Sans"/>
            </a:endParaRPr>
          </a:p>
        </p:txBody>
      </p:sp>
      <p:grpSp>
        <p:nvGrpSpPr>
          <p:cNvPr id="6" name="Group 6"/>
          <p:cNvGrpSpPr/>
          <p:nvPr/>
        </p:nvGrpSpPr>
        <p:grpSpPr>
          <a:xfrm>
            <a:off x="2850026" y="2347354"/>
            <a:ext cx="4344462" cy="91857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725751" y="2643592"/>
            <a:ext cx="2593013" cy="1159613"/>
          </a:xfrm>
          <a:prstGeom prst="rect">
            <a:avLst/>
          </a:prstGeom>
        </p:spPr>
        <p:txBody>
          <a:bodyPr lIns="0" tIns="0" rIns="0" bIns="0" rtlCol="0" anchor="t">
            <a:spAutoFit/>
          </a:bodyPr>
          <a:lstStyle/>
          <a:p>
            <a:pPr lvl="0" algn="ctr">
              <a:lnSpc>
                <a:spcPts val="2968"/>
              </a:lnSpc>
              <a:spcBef>
                <a:spcPct val="0"/>
              </a:spcBef>
            </a:pPr>
            <a:r>
              <a:rPr lang="ar-SA" sz="2774" spc="27" dirty="0">
                <a:solidFill>
                  <a:srgbClr val="000000"/>
                </a:solidFill>
                <a:latin typeface="DM Sans Bold"/>
              </a:rPr>
              <a:t>من الذي يجب استهدافه
</a:t>
            </a:r>
            <a:endParaRPr lang="en-US" sz="2774" spc="27" dirty="0">
              <a:solidFill>
                <a:srgbClr val="000000"/>
              </a:solidFill>
              <a:latin typeface="DM Sans Bold"/>
            </a:endParaRPr>
          </a:p>
        </p:txBody>
      </p:sp>
      <p:grpSp>
        <p:nvGrpSpPr>
          <p:cNvPr id="9" name="Group 9"/>
          <p:cNvGrpSpPr/>
          <p:nvPr/>
        </p:nvGrpSpPr>
        <p:grpSpPr>
          <a:xfrm>
            <a:off x="7415055" y="3497608"/>
            <a:ext cx="4030496" cy="760879"/>
            <a:chOff x="0" y="0"/>
            <a:chExt cx="21928096" cy="4139596"/>
          </a:xfrm>
        </p:grpSpPr>
        <p:sp>
          <p:nvSpPr>
            <p:cNvPr id="10" name="Freeform 1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1" name="TextBox 11"/>
          <p:cNvSpPr txBox="1"/>
          <p:nvPr/>
        </p:nvSpPr>
        <p:spPr>
          <a:xfrm>
            <a:off x="7502156" y="3672943"/>
            <a:ext cx="3856295" cy="39032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a:t>
            </a:r>
            <a:r>
              <a:rPr lang="en-US" sz="2335" spc="23" dirty="0" err="1">
                <a:solidFill>
                  <a:srgbClr val="000000"/>
                </a:solidFill>
                <a:latin typeface="DM Sans"/>
              </a:rPr>
              <a:t>healthforall</a:t>
            </a:r>
            <a:endParaRPr lang="en-US" sz="2335" spc="23" dirty="0">
              <a:solidFill>
                <a:srgbClr val="000000"/>
              </a:solidFill>
              <a:latin typeface="DM Sans"/>
            </a:endParaRPr>
          </a:p>
        </p:txBody>
      </p:sp>
      <p:grpSp>
        <p:nvGrpSpPr>
          <p:cNvPr id="12" name="Group 12"/>
          <p:cNvGrpSpPr/>
          <p:nvPr/>
        </p:nvGrpSpPr>
        <p:grpSpPr>
          <a:xfrm>
            <a:off x="7415055" y="2347354"/>
            <a:ext cx="4030496" cy="91857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107266" y="2637352"/>
            <a:ext cx="2646073" cy="774892"/>
          </a:xfrm>
          <a:prstGeom prst="rect">
            <a:avLst/>
          </a:prstGeom>
        </p:spPr>
        <p:txBody>
          <a:bodyPr lIns="0" tIns="0" rIns="0" bIns="0" rtlCol="0" anchor="t">
            <a:spAutoFit/>
          </a:bodyPr>
          <a:lstStyle/>
          <a:p>
            <a:pPr lvl="0" algn="ctr">
              <a:lnSpc>
                <a:spcPts val="2968"/>
              </a:lnSpc>
            </a:pPr>
            <a:r>
              <a:rPr lang="ar-SA" sz="2774" spc="27" dirty="0">
                <a:solidFill>
                  <a:srgbClr val="000000"/>
                </a:solidFill>
                <a:latin typeface="DM Sans Bold"/>
              </a:rPr>
              <a:t>ماذا أقول
</a:t>
            </a:r>
            <a:endParaRPr lang="en-US" sz="2774" spc="27" dirty="0">
              <a:solidFill>
                <a:srgbClr val="000000"/>
              </a:solidFill>
              <a:latin typeface="DM Sans Bold"/>
            </a:endParaRPr>
          </a:p>
        </p:txBody>
      </p:sp>
      <p:grpSp>
        <p:nvGrpSpPr>
          <p:cNvPr id="15" name="Group 15"/>
          <p:cNvGrpSpPr/>
          <p:nvPr/>
        </p:nvGrpSpPr>
        <p:grpSpPr>
          <a:xfrm>
            <a:off x="11714667" y="3497608"/>
            <a:ext cx="4030496" cy="760879"/>
            <a:chOff x="0" y="0"/>
            <a:chExt cx="21928096" cy="4139596"/>
          </a:xfrm>
        </p:grpSpPr>
        <p:sp>
          <p:nvSpPr>
            <p:cNvPr id="16" name="Freeform 1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7" name="TextBox 17"/>
          <p:cNvSpPr txBox="1"/>
          <p:nvPr/>
        </p:nvSpPr>
        <p:spPr>
          <a:xfrm>
            <a:off x="11714667" y="3672943"/>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التغريد
</a:t>
            </a:r>
            <a:endParaRPr lang="en-US" sz="2335" spc="23" dirty="0">
              <a:solidFill>
                <a:srgbClr val="000000"/>
              </a:solidFill>
              <a:latin typeface="DM Sans"/>
            </a:endParaRPr>
          </a:p>
        </p:txBody>
      </p:sp>
      <p:grpSp>
        <p:nvGrpSpPr>
          <p:cNvPr id="18" name="Group 18"/>
          <p:cNvGrpSpPr/>
          <p:nvPr/>
        </p:nvGrpSpPr>
        <p:grpSpPr>
          <a:xfrm>
            <a:off x="11714667" y="2347354"/>
            <a:ext cx="4030496" cy="918573"/>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06879" y="2637352"/>
            <a:ext cx="2646073" cy="774892"/>
          </a:xfrm>
          <a:prstGeom prst="rect">
            <a:avLst/>
          </a:prstGeom>
        </p:spPr>
        <p:txBody>
          <a:bodyPr lIns="0" tIns="0" rIns="0" bIns="0" rtlCol="0" anchor="t">
            <a:spAutoFit/>
          </a:bodyPr>
          <a:lstStyle/>
          <a:p>
            <a:pPr lvl="0" algn="ctr">
              <a:lnSpc>
                <a:spcPts val="2968"/>
              </a:lnSpc>
            </a:pPr>
            <a:r>
              <a:rPr lang="ar-SA" sz="2774" spc="27" dirty="0">
                <a:solidFill>
                  <a:srgbClr val="000000"/>
                </a:solidFill>
                <a:latin typeface="DM Sans Bold"/>
              </a:rPr>
              <a:t>في أي شكل
</a:t>
            </a:r>
            <a:endParaRPr lang="en-US" sz="2774" spc="27" dirty="0">
              <a:solidFill>
                <a:srgbClr val="000000"/>
              </a:solidFill>
              <a:latin typeface="DM Sans Bold"/>
            </a:endParaRPr>
          </a:p>
        </p:txBody>
      </p:sp>
      <p:grpSp>
        <p:nvGrpSpPr>
          <p:cNvPr id="21" name="Group 21"/>
          <p:cNvGrpSpPr/>
          <p:nvPr/>
        </p:nvGrpSpPr>
        <p:grpSpPr>
          <a:xfrm>
            <a:off x="2850026" y="4329751"/>
            <a:ext cx="4344462" cy="760879"/>
            <a:chOff x="0" y="0"/>
            <a:chExt cx="23636239" cy="4139596"/>
          </a:xfrm>
        </p:grpSpPr>
        <p:sp>
          <p:nvSpPr>
            <p:cNvPr id="22" name="Freeform 22"/>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23" name="TextBox 23"/>
          <p:cNvSpPr txBox="1"/>
          <p:nvPr/>
        </p:nvSpPr>
        <p:spPr>
          <a:xfrm>
            <a:off x="2930876" y="4505086"/>
            <a:ext cx="4182763"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المجتمع المدني
</a:t>
            </a:r>
            <a:endParaRPr lang="en-US" sz="2335" spc="23" dirty="0">
              <a:solidFill>
                <a:srgbClr val="000000"/>
              </a:solidFill>
              <a:latin typeface="DM Sans"/>
            </a:endParaRPr>
          </a:p>
        </p:txBody>
      </p:sp>
      <p:grpSp>
        <p:nvGrpSpPr>
          <p:cNvPr id="24" name="Group 24"/>
          <p:cNvGrpSpPr/>
          <p:nvPr/>
        </p:nvGrpSpPr>
        <p:grpSpPr>
          <a:xfrm>
            <a:off x="7415055" y="4329751"/>
            <a:ext cx="4030496" cy="760879"/>
            <a:chOff x="0" y="0"/>
            <a:chExt cx="21928096" cy="4139596"/>
          </a:xfrm>
        </p:grpSpPr>
        <p:sp>
          <p:nvSpPr>
            <p:cNvPr id="25" name="Freeform 2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6" name="TextBox 26"/>
          <p:cNvSpPr txBox="1"/>
          <p:nvPr/>
        </p:nvSpPr>
        <p:spPr>
          <a:xfrm>
            <a:off x="7502156" y="4505086"/>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التغطية الصحية الشاملة التي نريدها
</a:t>
            </a:r>
            <a:endParaRPr lang="en-US" sz="2335" spc="23" dirty="0">
              <a:solidFill>
                <a:srgbClr val="000000"/>
              </a:solidFill>
              <a:latin typeface="DM Sans"/>
            </a:endParaRPr>
          </a:p>
        </p:txBody>
      </p:sp>
      <p:grpSp>
        <p:nvGrpSpPr>
          <p:cNvPr id="27" name="Group 27"/>
          <p:cNvGrpSpPr/>
          <p:nvPr/>
        </p:nvGrpSpPr>
        <p:grpSpPr>
          <a:xfrm>
            <a:off x="11714667" y="4329751"/>
            <a:ext cx="4030496" cy="760879"/>
            <a:chOff x="0" y="0"/>
            <a:chExt cx="21928096" cy="4139596"/>
          </a:xfrm>
        </p:grpSpPr>
        <p:sp>
          <p:nvSpPr>
            <p:cNvPr id="28" name="Freeform 28"/>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9" name="TextBox 29"/>
          <p:cNvSpPr txBox="1"/>
          <p:nvPr/>
        </p:nvSpPr>
        <p:spPr>
          <a:xfrm>
            <a:off x="11714667" y="4505086"/>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اجتماعات
</a:t>
            </a:r>
            <a:endParaRPr lang="en-US" sz="2335" spc="23" dirty="0">
              <a:solidFill>
                <a:srgbClr val="000000"/>
              </a:solidFill>
              <a:latin typeface="DM Sans"/>
            </a:endParaRPr>
          </a:p>
        </p:txBody>
      </p:sp>
      <p:grpSp>
        <p:nvGrpSpPr>
          <p:cNvPr id="30" name="Group 30"/>
          <p:cNvGrpSpPr/>
          <p:nvPr/>
        </p:nvGrpSpPr>
        <p:grpSpPr>
          <a:xfrm>
            <a:off x="2850026" y="5161894"/>
            <a:ext cx="4344462" cy="760879"/>
            <a:chOff x="0" y="0"/>
            <a:chExt cx="23636239" cy="4139596"/>
          </a:xfrm>
        </p:grpSpPr>
        <p:sp>
          <p:nvSpPr>
            <p:cNvPr id="31" name="Freeform 31"/>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32" name="TextBox 32"/>
          <p:cNvSpPr txBox="1"/>
          <p:nvPr/>
        </p:nvSpPr>
        <p:spPr>
          <a:xfrm>
            <a:off x="2930876" y="5337229"/>
            <a:ext cx="4182763" cy="826124"/>
          </a:xfrm>
          <a:prstGeom prst="rect">
            <a:avLst/>
          </a:prstGeom>
        </p:spPr>
        <p:txBody>
          <a:bodyPr lIns="0" tIns="0" rIns="0" bIns="0" rtlCol="0" anchor="t">
            <a:spAutoFit/>
          </a:bodyPr>
          <a:lstStyle/>
          <a:p>
            <a:pPr algn="ctr">
              <a:lnSpc>
                <a:spcPts val="3269"/>
              </a:lnSpc>
            </a:pPr>
            <a:r>
              <a:rPr lang="ar-SA" sz="2335" spc="23">
                <a:solidFill>
                  <a:srgbClr val="000000"/>
                </a:solidFill>
                <a:latin typeface="DM Sans"/>
              </a:rPr>
              <a:t>النواب
</a:t>
            </a:r>
            <a:endParaRPr lang="en-US" sz="2335" spc="23" dirty="0">
              <a:solidFill>
                <a:srgbClr val="000000"/>
              </a:solidFill>
              <a:latin typeface="DM Sans"/>
            </a:endParaRPr>
          </a:p>
        </p:txBody>
      </p:sp>
      <p:grpSp>
        <p:nvGrpSpPr>
          <p:cNvPr id="33" name="Group 33"/>
          <p:cNvGrpSpPr/>
          <p:nvPr/>
        </p:nvGrpSpPr>
        <p:grpSpPr>
          <a:xfrm>
            <a:off x="7415055" y="5161894"/>
            <a:ext cx="4030496" cy="760879"/>
            <a:chOff x="0" y="0"/>
            <a:chExt cx="21928096" cy="4139596"/>
          </a:xfrm>
        </p:grpSpPr>
        <p:sp>
          <p:nvSpPr>
            <p:cNvPr id="34" name="Freeform 3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5" name="TextBox 35"/>
          <p:cNvSpPr txBox="1"/>
          <p:nvPr/>
        </p:nvSpPr>
        <p:spPr>
          <a:xfrm>
            <a:off x="7502156" y="5337229"/>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أظهر لنا المال
</a:t>
            </a:r>
            <a:endParaRPr lang="en-US" sz="2335" spc="23" dirty="0">
              <a:solidFill>
                <a:srgbClr val="000000"/>
              </a:solidFill>
              <a:latin typeface="DM Sans"/>
            </a:endParaRPr>
          </a:p>
        </p:txBody>
      </p:sp>
      <p:grpSp>
        <p:nvGrpSpPr>
          <p:cNvPr id="36" name="Group 36"/>
          <p:cNvGrpSpPr/>
          <p:nvPr/>
        </p:nvGrpSpPr>
        <p:grpSpPr>
          <a:xfrm>
            <a:off x="11714667" y="5161894"/>
            <a:ext cx="4030496" cy="760879"/>
            <a:chOff x="0" y="0"/>
            <a:chExt cx="21928096" cy="4139596"/>
          </a:xfrm>
        </p:grpSpPr>
        <p:sp>
          <p:nvSpPr>
            <p:cNvPr id="37" name="Freeform 37"/>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8" name="TextBox 38"/>
          <p:cNvSpPr txBox="1"/>
          <p:nvPr/>
        </p:nvSpPr>
        <p:spPr>
          <a:xfrm>
            <a:off x="11714667" y="5337229"/>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رسائل
</a:t>
            </a:r>
            <a:endParaRPr lang="en-US" sz="2335" spc="23" dirty="0">
              <a:solidFill>
                <a:srgbClr val="000000"/>
              </a:solidFill>
              <a:latin typeface="DM Sans"/>
            </a:endParaRPr>
          </a:p>
        </p:txBody>
      </p:sp>
      <p:grpSp>
        <p:nvGrpSpPr>
          <p:cNvPr id="39" name="Group 39"/>
          <p:cNvGrpSpPr/>
          <p:nvPr/>
        </p:nvGrpSpPr>
        <p:grpSpPr>
          <a:xfrm>
            <a:off x="2850026" y="5994038"/>
            <a:ext cx="4344462" cy="760879"/>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930876" y="6169372"/>
            <a:ext cx="4182763"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موظفو الخدمة المدنية
</a:t>
            </a:r>
            <a:endParaRPr lang="en-US" sz="2335" spc="23" dirty="0">
              <a:solidFill>
                <a:srgbClr val="000000"/>
              </a:solidFill>
              <a:latin typeface="DM Sans"/>
            </a:endParaRPr>
          </a:p>
        </p:txBody>
      </p:sp>
      <p:grpSp>
        <p:nvGrpSpPr>
          <p:cNvPr id="42" name="Group 42"/>
          <p:cNvGrpSpPr/>
          <p:nvPr/>
        </p:nvGrpSpPr>
        <p:grpSpPr>
          <a:xfrm>
            <a:off x="7415055" y="5994038"/>
            <a:ext cx="4030496" cy="760879"/>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502156" y="6169372"/>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إشراك المجتمع المدني
</a:t>
            </a:r>
            <a:endParaRPr lang="en-US" sz="2335" spc="23" dirty="0">
              <a:solidFill>
                <a:srgbClr val="000000"/>
              </a:solidFill>
              <a:latin typeface="DM Sans"/>
            </a:endParaRPr>
          </a:p>
        </p:txBody>
      </p:sp>
      <p:grpSp>
        <p:nvGrpSpPr>
          <p:cNvPr id="45" name="Group 45"/>
          <p:cNvGrpSpPr/>
          <p:nvPr/>
        </p:nvGrpSpPr>
        <p:grpSpPr>
          <a:xfrm>
            <a:off x="11714667" y="5994038"/>
            <a:ext cx="4030496" cy="760879"/>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14667" y="6169372"/>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اجتماعات
</a:t>
            </a:r>
            <a:endParaRPr lang="en-US" sz="2335" spc="23" dirty="0">
              <a:solidFill>
                <a:srgbClr val="000000"/>
              </a:solidFill>
              <a:latin typeface="DM Sans"/>
            </a:endParaRPr>
          </a:p>
        </p:txBody>
      </p:sp>
      <p:grpSp>
        <p:nvGrpSpPr>
          <p:cNvPr id="48" name="Group 48"/>
          <p:cNvGrpSpPr/>
          <p:nvPr/>
        </p:nvGrpSpPr>
        <p:grpSpPr>
          <a:xfrm>
            <a:off x="2850026" y="6826181"/>
            <a:ext cx="4344462" cy="760879"/>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930876" y="7001516"/>
            <a:ext cx="4182763"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وزير الصحة
</a:t>
            </a:r>
            <a:endParaRPr lang="en-US" sz="2335" spc="23" dirty="0">
              <a:solidFill>
                <a:srgbClr val="000000"/>
              </a:solidFill>
              <a:latin typeface="DM Sans"/>
            </a:endParaRPr>
          </a:p>
        </p:txBody>
      </p:sp>
      <p:grpSp>
        <p:nvGrpSpPr>
          <p:cNvPr id="51" name="Group 51"/>
          <p:cNvGrpSpPr/>
          <p:nvPr/>
        </p:nvGrpSpPr>
        <p:grpSpPr>
          <a:xfrm>
            <a:off x="7415055" y="6826181"/>
            <a:ext cx="4030496" cy="760879"/>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502156" y="7001516"/>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لا تتركوا أحدا في الخلف
</a:t>
            </a:r>
            <a:endParaRPr lang="en-US" sz="2335" spc="23" dirty="0">
              <a:solidFill>
                <a:srgbClr val="000000"/>
              </a:solidFill>
              <a:latin typeface="DM Sans"/>
            </a:endParaRPr>
          </a:p>
        </p:txBody>
      </p:sp>
      <p:grpSp>
        <p:nvGrpSpPr>
          <p:cNvPr id="54" name="Group 54"/>
          <p:cNvGrpSpPr/>
          <p:nvPr/>
        </p:nvGrpSpPr>
        <p:grpSpPr>
          <a:xfrm>
            <a:off x="11714667" y="6826181"/>
            <a:ext cx="4030496" cy="760879"/>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14667" y="7001516"/>
            <a:ext cx="3856295" cy="826124"/>
          </a:xfrm>
          <a:prstGeom prst="rect">
            <a:avLst/>
          </a:prstGeom>
        </p:spPr>
        <p:txBody>
          <a:bodyPr lIns="0" tIns="0" rIns="0" bIns="0" rtlCol="0" anchor="t">
            <a:spAutoFit/>
          </a:bodyPr>
          <a:lstStyle/>
          <a:p>
            <a:pPr algn="ctr">
              <a:lnSpc>
                <a:spcPts val="3269"/>
              </a:lnSpc>
            </a:pPr>
            <a:r>
              <a:rPr lang="ar-SA" sz="2335" spc="23" dirty="0" err="1">
                <a:solidFill>
                  <a:srgbClr val="000000"/>
                </a:solidFill>
                <a:latin typeface="DM Sans"/>
              </a:rPr>
              <a:t>الإحاطات</a:t>
            </a:r>
            <a:r>
              <a:rPr lang="ar-SA" sz="2335" spc="23" dirty="0">
                <a:solidFill>
                  <a:srgbClr val="000000"/>
                </a:solidFill>
                <a:latin typeface="DM Sans"/>
              </a:rPr>
              <a:t> الإعلامية (البيانات)
</a:t>
            </a:r>
            <a:endParaRPr lang="en-US" sz="2335" spc="23" dirty="0">
              <a:solidFill>
                <a:srgbClr val="000000"/>
              </a:solidFill>
              <a:latin typeface="DM Sans"/>
            </a:endParaRPr>
          </a:p>
        </p:txBody>
      </p:sp>
      <p:grpSp>
        <p:nvGrpSpPr>
          <p:cNvPr id="57" name="Group 57"/>
          <p:cNvGrpSpPr/>
          <p:nvPr/>
        </p:nvGrpSpPr>
        <p:grpSpPr>
          <a:xfrm>
            <a:off x="2850026" y="7658324"/>
            <a:ext cx="4344462" cy="760879"/>
            <a:chOff x="0" y="0"/>
            <a:chExt cx="23636239" cy="4139596"/>
          </a:xfrm>
        </p:grpSpPr>
        <p:sp>
          <p:nvSpPr>
            <p:cNvPr id="58" name="Freeform 58"/>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9" name="TextBox 59"/>
          <p:cNvSpPr txBox="1"/>
          <p:nvPr/>
        </p:nvSpPr>
        <p:spPr>
          <a:xfrm>
            <a:off x="2930876" y="7833659"/>
            <a:ext cx="4182763"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امين الصندوق
</a:t>
            </a:r>
            <a:endParaRPr lang="en-US" sz="2335" spc="23" dirty="0">
              <a:solidFill>
                <a:srgbClr val="000000"/>
              </a:solidFill>
              <a:latin typeface="DM Sans"/>
            </a:endParaRPr>
          </a:p>
        </p:txBody>
      </p:sp>
      <p:grpSp>
        <p:nvGrpSpPr>
          <p:cNvPr id="60" name="Group 60"/>
          <p:cNvGrpSpPr/>
          <p:nvPr/>
        </p:nvGrpSpPr>
        <p:grpSpPr>
          <a:xfrm>
            <a:off x="7415055" y="7658324"/>
            <a:ext cx="4030496" cy="760879"/>
            <a:chOff x="0" y="0"/>
            <a:chExt cx="21928096" cy="4139596"/>
          </a:xfrm>
        </p:grpSpPr>
        <p:sp>
          <p:nvSpPr>
            <p:cNvPr id="61" name="Freeform 61"/>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2" name="TextBox 62"/>
          <p:cNvSpPr txBox="1"/>
          <p:nvPr/>
        </p:nvSpPr>
        <p:spPr>
          <a:xfrm>
            <a:off x="7502156" y="7833659"/>
            <a:ext cx="3856295" cy="398955"/>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لا ثروة بدون صحة</a:t>
            </a:r>
            <a:endParaRPr lang="en-US" sz="2335" spc="23" dirty="0">
              <a:solidFill>
                <a:srgbClr val="000000"/>
              </a:solidFill>
              <a:latin typeface="DM Sans"/>
            </a:endParaRPr>
          </a:p>
        </p:txBody>
      </p:sp>
      <p:grpSp>
        <p:nvGrpSpPr>
          <p:cNvPr id="63" name="Group 63"/>
          <p:cNvGrpSpPr/>
          <p:nvPr/>
        </p:nvGrpSpPr>
        <p:grpSpPr>
          <a:xfrm>
            <a:off x="11714667" y="7658324"/>
            <a:ext cx="4030496" cy="760879"/>
            <a:chOff x="0" y="0"/>
            <a:chExt cx="21928096" cy="4139596"/>
          </a:xfrm>
        </p:grpSpPr>
        <p:sp>
          <p:nvSpPr>
            <p:cNvPr id="64" name="Freeform 6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5" name="TextBox 65"/>
          <p:cNvSpPr txBox="1"/>
          <p:nvPr/>
        </p:nvSpPr>
        <p:spPr>
          <a:xfrm>
            <a:off x="11714667" y="7833659"/>
            <a:ext cx="3856295" cy="826124"/>
          </a:xfrm>
          <a:prstGeom prst="rect">
            <a:avLst/>
          </a:prstGeom>
        </p:spPr>
        <p:txBody>
          <a:bodyPr lIns="0" tIns="0" rIns="0" bIns="0" rtlCol="0" anchor="t">
            <a:spAutoFit/>
          </a:bodyPr>
          <a:lstStyle/>
          <a:p>
            <a:pPr algn="ctr">
              <a:lnSpc>
                <a:spcPts val="3269"/>
              </a:lnSpc>
            </a:pPr>
            <a:r>
              <a:rPr lang="ar-SA" sz="2335" spc="23" dirty="0" err="1">
                <a:solidFill>
                  <a:srgbClr val="000000"/>
                </a:solidFill>
                <a:latin typeface="DM Sans"/>
              </a:rPr>
              <a:t>الإحاطات</a:t>
            </a:r>
            <a:r>
              <a:rPr lang="ar-SA" sz="2335" spc="23" dirty="0">
                <a:solidFill>
                  <a:srgbClr val="000000"/>
                </a:solidFill>
                <a:latin typeface="DM Sans"/>
              </a:rPr>
              <a:t> الإعلامية (البيانات)
</a:t>
            </a:r>
            <a:endParaRPr lang="en-US" sz="2335" spc="23" dirty="0">
              <a:solidFill>
                <a:srgbClr val="000000"/>
              </a:solidFill>
              <a:latin typeface="DM Sans"/>
            </a:endParaRPr>
          </a:p>
        </p:txBody>
      </p:sp>
      <p:grpSp>
        <p:nvGrpSpPr>
          <p:cNvPr id="66" name="Group 66"/>
          <p:cNvGrpSpPr/>
          <p:nvPr/>
        </p:nvGrpSpPr>
        <p:grpSpPr>
          <a:xfrm>
            <a:off x="2850026" y="8490468"/>
            <a:ext cx="4344462" cy="760879"/>
            <a:chOff x="0" y="0"/>
            <a:chExt cx="23636239" cy="4139596"/>
          </a:xfrm>
        </p:grpSpPr>
        <p:sp>
          <p:nvSpPr>
            <p:cNvPr id="67" name="Freeform 67"/>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68" name="TextBox 68"/>
          <p:cNvSpPr txBox="1"/>
          <p:nvPr/>
        </p:nvSpPr>
        <p:spPr>
          <a:xfrm>
            <a:off x="2930876" y="8665802"/>
            <a:ext cx="4182763"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رئيس
</a:t>
            </a:r>
            <a:endParaRPr lang="en-US" sz="2335" spc="23" dirty="0">
              <a:solidFill>
                <a:srgbClr val="000000"/>
              </a:solidFill>
              <a:latin typeface="DM Sans"/>
            </a:endParaRPr>
          </a:p>
        </p:txBody>
      </p:sp>
      <p:grpSp>
        <p:nvGrpSpPr>
          <p:cNvPr id="69" name="Group 69"/>
          <p:cNvGrpSpPr/>
          <p:nvPr/>
        </p:nvGrpSpPr>
        <p:grpSpPr>
          <a:xfrm>
            <a:off x="7415055" y="8490468"/>
            <a:ext cx="4030496" cy="760879"/>
            <a:chOff x="0" y="0"/>
            <a:chExt cx="21928096" cy="4139596"/>
          </a:xfrm>
        </p:grpSpPr>
        <p:sp>
          <p:nvSpPr>
            <p:cNvPr id="70" name="Freeform 7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1" name="TextBox 71"/>
          <p:cNvSpPr txBox="1"/>
          <p:nvPr/>
        </p:nvSpPr>
        <p:spPr>
          <a:xfrm>
            <a:off x="7502156" y="8665802"/>
            <a:ext cx="3856295" cy="1249316"/>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التغطية الصحية الشاملة بحلول عام 2030
</a:t>
            </a:r>
            <a:endParaRPr lang="en-US" sz="2335" spc="23" dirty="0">
              <a:solidFill>
                <a:srgbClr val="000000"/>
              </a:solidFill>
              <a:latin typeface="DM Sans"/>
            </a:endParaRPr>
          </a:p>
        </p:txBody>
      </p:sp>
      <p:grpSp>
        <p:nvGrpSpPr>
          <p:cNvPr id="72" name="Group 72"/>
          <p:cNvGrpSpPr/>
          <p:nvPr/>
        </p:nvGrpSpPr>
        <p:grpSpPr>
          <a:xfrm>
            <a:off x="11714667" y="8490468"/>
            <a:ext cx="4030496" cy="760879"/>
            <a:chOff x="0" y="0"/>
            <a:chExt cx="21928096" cy="4139596"/>
          </a:xfrm>
        </p:grpSpPr>
        <p:sp>
          <p:nvSpPr>
            <p:cNvPr id="73" name="Freeform 7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4" name="TextBox 74"/>
          <p:cNvSpPr txBox="1"/>
          <p:nvPr/>
        </p:nvSpPr>
        <p:spPr>
          <a:xfrm>
            <a:off x="11714667" y="8665802"/>
            <a:ext cx="3856295" cy="826124"/>
          </a:xfrm>
          <a:prstGeom prst="rect">
            <a:avLst/>
          </a:prstGeom>
        </p:spPr>
        <p:txBody>
          <a:bodyPr lIns="0" tIns="0" rIns="0" bIns="0" rtlCol="0" anchor="t">
            <a:spAutoFit/>
          </a:bodyPr>
          <a:lstStyle/>
          <a:p>
            <a:pPr algn="ctr">
              <a:lnSpc>
                <a:spcPts val="3269"/>
              </a:lnSpc>
            </a:pPr>
            <a:r>
              <a:rPr lang="ar-SA" sz="2335" spc="23" dirty="0">
                <a:solidFill>
                  <a:srgbClr val="000000"/>
                </a:solidFill>
                <a:latin typeface="DM Sans"/>
              </a:rPr>
              <a:t>المشاهير / كبار الشخصيات
</a:t>
            </a:r>
            <a:endParaRPr lang="en-US" sz="2335" spc="23" dirty="0">
              <a:solidFill>
                <a:srgbClr val="000000"/>
              </a:solidFill>
              <a:latin typeface="DM San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984518"/>
          </a:xfrm>
          <a:prstGeom prst="rect">
            <a:avLst/>
          </a:prstGeom>
        </p:spPr>
        <p:txBody>
          <a:bodyPr lIns="0" tIns="0" rIns="0" bIns="0" rtlCol="0" anchor="t">
            <a:spAutoFit/>
          </a:bodyPr>
          <a:lstStyle/>
          <a:p>
            <a:pPr lvl="0">
              <a:lnSpc>
                <a:spcPts val="7700"/>
              </a:lnSpc>
            </a:pPr>
            <a:r>
              <a:rPr lang="ar-SA" sz="7000" dirty="0">
                <a:solidFill>
                  <a:srgbClr val="000000"/>
                </a:solidFill>
                <a:latin typeface="DM Sans Bold"/>
              </a:rPr>
              <a:t>التواريخ الرئيسية
</a:t>
            </a:r>
            <a:endParaRPr lang="en-US" sz="7000" dirty="0">
              <a:solidFill>
                <a:srgbClr val="000000"/>
              </a:solidFill>
              <a:latin typeface="DM Sans Bold"/>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a:bodyPr>
          <a:lstStyle/>
          <a:p>
            <a:r>
              <a:rPr lang="ar-SA" sz="4600" dirty="0"/>
              <a:t>الانتخابات الوطنية
المناقشات الصحية في البرلمان
الميزانية السنوية تمر عبر البرلمان
سياسة صحية وطنية جديدة
المشاورات العامة
</a:t>
            </a:r>
            <a:endParaRPr lang="en-GB" dirty="0"/>
          </a:p>
        </p:txBody>
      </p:sp>
      <p:sp>
        <p:nvSpPr>
          <p:cNvPr id="12" name="TextBox 11">
            <a:extLst>
              <a:ext uri="{FF2B5EF4-FFF2-40B4-BE49-F238E27FC236}">
                <a16:creationId xmlns:a16="http://schemas.microsoft.com/office/drawing/2014/main" id="{E6394FB2-B1DE-4005-8B74-E8DF2A4B687C}"/>
              </a:ext>
            </a:extLst>
          </p:cNvPr>
          <p:cNvSpPr txBox="1"/>
          <p:nvPr/>
        </p:nvSpPr>
        <p:spPr>
          <a:xfrm>
            <a:off x="10668000" y="3695700"/>
            <a:ext cx="5791200" cy="4764381"/>
          </a:xfrm>
          <a:prstGeom prst="rect">
            <a:avLst/>
          </a:prstGeom>
          <a:noFill/>
        </p:spPr>
        <p:txBody>
          <a:bodyPr wrap="square" rtlCol="0">
            <a:spAutoFit/>
          </a:bodyPr>
          <a:lstStyle/>
          <a:p>
            <a:pPr marL="342900" indent="-342900">
              <a:spcBef>
                <a:spcPct val="20000"/>
              </a:spcBef>
              <a:buFont typeface="Arial" pitchFamily="34" charset="0"/>
              <a:buChar char="•"/>
            </a:pPr>
            <a:r>
              <a:rPr lang="ar-SA" sz="4600" dirty="0"/>
              <a:t>يوم الصحة العالمي (7 نيسان/أبريل)
يوم التغطية الصحية الشاملة (12 ديسمبر)
الاخرين؟
</a:t>
            </a:r>
            <a:endParaRPr lang="en-GB" sz="4800" dirty="0"/>
          </a:p>
        </p:txBody>
      </p:sp>
    </p:spTree>
    <p:extLst>
      <p:ext uri="{BB962C8B-B14F-4D97-AF65-F5344CB8AC3E}">
        <p14:creationId xmlns:p14="http://schemas.microsoft.com/office/powerpoint/2010/main" val="7067162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727710" y="4123056"/>
            <a:ext cx="5177527" cy="2816990"/>
          </a:xfrm>
          <a:prstGeom prst="rect">
            <a:avLst/>
          </a:prstGeom>
        </p:spPr>
        <p:txBody>
          <a:bodyPr wrap="square" lIns="0" tIns="0" rIns="0" bIns="0" rtlCol="0" anchor="t">
            <a:spAutoFit/>
          </a:bodyPr>
          <a:lstStyle/>
          <a:p>
            <a:pPr lvl="0">
              <a:lnSpc>
                <a:spcPts val="7283"/>
              </a:lnSpc>
            </a:pPr>
            <a:r>
              <a:rPr lang="ar-SA" sz="6621" dirty="0">
                <a:solidFill>
                  <a:srgbClr val="000000"/>
                </a:solidFill>
                <a:latin typeface="DM Sans Bold"/>
              </a:rPr>
              <a:t>رسم خرائط أصحاب المصلحة
</a:t>
            </a:r>
            <a:endParaRPr lang="en-US" sz="6621" dirty="0">
              <a:solidFill>
                <a:srgbClr val="000000"/>
              </a:solidFill>
              <a:latin typeface="DM Sans Bold"/>
            </a:endParaRP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659424"/>
            <a:ext cx="2296945" cy="1773434"/>
          </a:xfrm>
          <a:prstGeom prst="rect">
            <a:avLst/>
          </a:prstGeom>
        </p:spPr>
        <p:txBody>
          <a:bodyPr lIns="0" tIns="0" rIns="0" bIns="0" rtlCol="0" anchor="t">
            <a:spAutoFit/>
          </a:bodyPr>
          <a:lstStyle/>
          <a:p>
            <a:pPr lvl="0" algn="ctr">
              <a:lnSpc>
                <a:spcPts val="3450"/>
              </a:lnSpc>
            </a:pPr>
            <a:r>
              <a:rPr lang="ar-SA" sz="2464" spc="24" dirty="0">
                <a:solidFill>
                  <a:srgbClr val="000000"/>
                </a:solidFill>
                <a:latin typeface="DM Sans"/>
              </a:rPr>
              <a:t>من هم حلفاؤنا في التغطية الصحية الشاملة؟
</a:t>
            </a:r>
            <a:endParaRPr lang="en-US" sz="2464" spc="24" dirty="0">
              <a:solidFill>
                <a:srgbClr val="000000"/>
              </a:solidFill>
              <a:latin typeface="DM Sans"/>
            </a:endParaRP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6528812"/>
            <a:ext cx="2318252" cy="875753"/>
          </a:xfrm>
          <a:prstGeom prst="rect">
            <a:avLst/>
          </a:prstGeom>
        </p:spPr>
        <p:txBody>
          <a:bodyPr lIns="0" tIns="0" rIns="0" bIns="0" rtlCol="0" anchor="t">
            <a:spAutoFit/>
          </a:bodyPr>
          <a:lstStyle/>
          <a:p>
            <a:pPr lvl="0" algn="ctr">
              <a:lnSpc>
                <a:spcPts val="3450"/>
              </a:lnSpc>
            </a:pPr>
            <a:r>
              <a:rPr lang="ar-SA" sz="2464" spc="24" dirty="0">
                <a:solidFill>
                  <a:srgbClr val="000000"/>
                </a:solidFill>
                <a:latin typeface="DM Sans"/>
              </a:rPr>
              <a:t>كيف يمكننا العمل معا؟
</a:t>
            </a:r>
            <a:endParaRPr lang="en-US" sz="2464" spc="24" dirty="0">
              <a:solidFill>
                <a:srgbClr val="000000"/>
              </a:solidFill>
              <a:latin typeface="DM Sans"/>
            </a:endParaRPr>
          </a:p>
        </p:txBody>
      </p:sp>
    </p:spTree>
    <p:extLst>
      <p:ext uri="{BB962C8B-B14F-4D97-AF65-F5344CB8AC3E}">
        <p14:creationId xmlns:p14="http://schemas.microsoft.com/office/powerpoint/2010/main" val="25885582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975126" y="1333960"/>
            <a:ext cx="10337748" cy="1906419"/>
          </a:xfrm>
          <a:prstGeom prst="rect">
            <a:avLst/>
          </a:prstGeom>
        </p:spPr>
        <p:txBody>
          <a:bodyPr lIns="0" tIns="0" rIns="0" bIns="0" rtlCol="0" anchor="t">
            <a:spAutoFit/>
          </a:bodyPr>
          <a:lstStyle/>
          <a:p>
            <a:pPr lvl="0" algn="r">
              <a:lnSpc>
                <a:spcPts val="7377"/>
              </a:lnSpc>
              <a:defRPr/>
            </a:pPr>
            <a:r>
              <a:rPr lang="ar-SA" sz="6707" dirty="0">
                <a:solidFill>
                  <a:srgbClr val="000000"/>
                </a:solidFill>
                <a:latin typeface="DM Sans Bold"/>
              </a:rPr>
              <a:t>نموذج خطة المناصرة
</a:t>
            </a:r>
            <a:endParaRPr kumimoji="0" lang="en-US" sz="6707" b="0" i="0" u="none" strike="noStrike" kern="1200" cap="none" spc="0" normalizeH="0" baseline="0" noProof="0" dirty="0">
              <a:ln>
                <a:noFill/>
              </a:ln>
              <a:solidFill>
                <a:srgbClr val="000000"/>
              </a:solidFill>
              <a:effectLst/>
              <a:uLnTx/>
              <a:uFillTx/>
              <a:latin typeface="DM Sans Bold"/>
              <a:ea typeface="+mn-ea"/>
              <a:cs typeface="+mn-cs"/>
            </a:endParaRP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ما الذي يجب تغييره؟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827855"/>
          </a:xfrm>
          <a:prstGeom prst="rect">
            <a:avLst/>
          </a:prstGeom>
        </p:spPr>
        <p:txBody>
          <a:bodyPr lIns="0" tIns="0" rIns="0" bIns="0" rtlCol="0" anchor="t">
            <a:spAutoFit/>
          </a:bodyPr>
          <a:lstStyle/>
          <a:p>
            <a:pPr lvl="0" algn="ctr">
              <a:lnSpc>
                <a:spcPts val="3203"/>
              </a:lnSpc>
              <a:spcBef>
                <a:spcPct val="0"/>
              </a:spcBef>
              <a:defRPr/>
            </a:pPr>
            <a:r>
              <a:rPr lang="ar-SA" sz="2993" spc="29" dirty="0">
                <a:solidFill>
                  <a:srgbClr val="000000"/>
                </a:solidFill>
                <a:latin typeface="DM Sans Bold"/>
              </a:rPr>
              <a:t>الخطوات
</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81337"/>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التحليل الظرفي وتعريف المشكلة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827855"/>
          </a:xfrm>
          <a:prstGeom prst="rect">
            <a:avLst/>
          </a:prstGeom>
        </p:spPr>
        <p:txBody>
          <a:bodyPr lIns="0" tIns="0" rIns="0" bIns="0" rtlCol="0" anchor="t">
            <a:spAutoFit/>
          </a:bodyPr>
          <a:lstStyle/>
          <a:p>
            <a:pPr lvl="0" algn="ctr">
              <a:lnSpc>
                <a:spcPts val="3203"/>
              </a:lnSpc>
              <a:defRPr/>
            </a:pPr>
            <a:r>
              <a:rPr lang="ar-SA" sz="2993" spc="29" dirty="0">
                <a:solidFill>
                  <a:srgbClr val="000000"/>
                </a:solidFill>
                <a:latin typeface="DM Sans Bold"/>
              </a:rPr>
              <a:t>أسلوب
</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الأهداف (المتطلبات)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99266" y="2812223"/>
            <a:ext cx="2855410" cy="827855"/>
          </a:xfrm>
          <a:prstGeom prst="rect">
            <a:avLst/>
          </a:prstGeom>
        </p:spPr>
        <p:txBody>
          <a:bodyPr lIns="0" tIns="0" rIns="0" bIns="0" rtlCol="0" anchor="t">
            <a:spAutoFit/>
          </a:bodyPr>
          <a:lstStyle/>
          <a:p>
            <a:pPr lvl="0" algn="ctr">
              <a:lnSpc>
                <a:spcPts val="3203"/>
              </a:lnSpc>
              <a:defRPr/>
            </a:pPr>
            <a:r>
              <a:rPr lang="ar-SA" sz="2993" spc="29" dirty="0">
                <a:solidFill>
                  <a:srgbClr val="000000"/>
                </a:solidFill>
                <a:latin typeface="DM Sans Bold"/>
              </a:rPr>
              <a:t>خطة المناصرة
</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81337"/>
          </a:xfrm>
          <a:prstGeom prst="rect">
            <a:avLst/>
          </a:prstGeom>
        </p:spPr>
        <p:txBody>
          <a:bodyPr lIns="0" tIns="0" rIns="0" bIns="0" rtlCol="0" anchor="t">
            <a:spAutoFit/>
          </a:bodyPr>
          <a:lstStyle/>
          <a:p>
            <a:pPr lvl="0" algn="ctr">
              <a:lnSpc>
                <a:spcPts val="3528"/>
              </a:lnSpc>
              <a:defRPr/>
            </a:pPr>
            <a:r>
              <a:rPr lang="ar-SA" sz="2520" spc="25">
                <a:solidFill>
                  <a:srgbClr val="000000"/>
                </a:solidFill>
                <a:latin typeface="DM Sans"/>
              </a:rPr>
              <a:t>من يمكن أن يكون شركاءك وحلفاءك؟
</a:t>
            </a:r>
            <a:endParaRPr kumimoji="0" lang="en-US" sz="2520" b="0" i="0" u="none" strike="noStrike" kern="1200" cap="none" spc="25" normalizeH="0" baseline="0" noProof="0">
              <a:ln>
                <a:noFill/>
              </a:ln>
              <a:solidFill>
                <a:srgbClr val="000000"/>
              </a:solidFill>
              <a:effectLst/>
              <a:uLnTx/>
              <a:uFillTx/>
              <a:latin typeface="DM Sans"/>
              <a:ea typeface="+mn-ea"/>
              <a:cs typeface="+mn-cs"/>
            </a:endParaRP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تحليل أصحاب المصلحة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حلفاء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1326645"/>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من يمكنه إجراء هذا التغيير ومن الذي يستمعون إليه؟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تعيين الطاقة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اهداف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273596" y="7616399"/>
            <a:ext cx="4513670"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ما هو أفضل وقت للعمل؟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877804"/>
          </a:xfrm>
          <a:prstGeom prst="rect">
            <a:avLst/>
          </a:prstGeom>
        </p:spPr>
        <p:txBody>
          <a:bodyPr lIns="0" tIns="0" rIns="0" bIns="0" rtlCol="0" anchor="t">
            <a:spAutoFit/>
          </a:bodyPr>
          <a:lstStyle/>
          <a:p>
            <a:pPr lvl="0" algn="ctr">
              <a:lnSpc>
                <a:spcPts val="3528"/>
              </a:lnSpc>
              <a:defRPr/>
            </a:pPr>
            <a:r>
              <a:rPr lang="ar-SA" sz="2520" spc="25">
                <a:solidFill>
                  <a:srgbClr val="000000"/>
                </a:solidFill>
                <a:latin typeface="DM Sans"/>
              </a:rPr>
              <a:t>تقويم
</a:t>
            </a:r>
            <a:endParaRPr kumimoji="0" lang="en-US" sz="2520" b="0" i="0" u="none" strike="noStrike" kern="1200" cap="none" spc="25" normalizeH="0" baseline="0" noProof="0">
              <a:ln>
                <a:noFill/>
              </a:ln>
              <a:solidFill>
                <a:srgbClr val="000000"/>
              </a:solidFill>
              <a:effectLst/>
              <a:uLnTx/>
              <a:uFillTx/>
              <a:latin typeface="DM Sans"/>
              <a:ea typeface="+mn-ea"/>
              <a:cs typeface="+mn-cs"/>
            </a:endParaRP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التواريخ الرئيسية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ما هي الرسالة؟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877804"/>
          </a:xfrm>
          <a:prstGeom prst="rect">
            <a:avLst/>
          </a:prstGeom>
        </p:spPr>
        <p:txBody>
          <a:bodyPr lIns="0" tIns="0" rIns="0" bIns="0" rtlCol="0" anchor="t">
            <a:spAutoFit/>
          </a:bodyPr>
          <a:lstStyle/>
          <a:p>
            <a:pPr lvl="0" algn="ctr">
              <a:lnSpc>
                <a:spcPts val="3528"/>
              </a:lnSpc>
              <a:defRPr/>
            </a:pPr>
            <a:r>
              <a:rPr lang="ar-SA" sz="2520" spc="25">
                <a:solidFill>
                  <a:srgbClr val="000000"/>
                </a:solidFill>
                <a:latin typeface="DM Sans"/>
              </a:rPr>
              <a:t>تأطير الرسائل
</a:t>
            </a:r>
            <a:endParaRPr kumimoji="0" lang="en-US" sz="2520" b="0" i="0" u="none" strike="noStrike" kern="1200" cap="none" spc="25" normalizeH="0" baseline="0" noProof="0">
              <a:ln>
                <a:noFill/>
              </a:ln>
              <a:solidFill>
                <a:srgbClr val="000000"/>
              </a:solidFill>
              <a:effectLst/>
              <a:uLnTx/>
              <a:uFillTx/>
              <a:latin typeface="DM Sans"/>
              <a:ea typeface="+mn-ea"/>
              <a:cs typeface="+mn-cs"/>
            </a:endParaRP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877804"/>
          </a:xfrm>
          <a:prstGeom prst="rect">
            <a:avLst/>
          </a:prstGeom>
        </p:spPr>
        <p:txBody>
          <a:bodyPr lIns="0" tIns="0" rIns="0" bIns="0" rtlCol="0" anchor="t">
            <a:spAutoFit/>
          </a:bodyPr>
          <a:lstStyle/>
          <a:p>
            <a:pPr lvl="0" algn="ctr">
              <a:lnSpc>
                <a:spcPts val="3528"/>
              </a:lnSpc>
              <a:defRPr/>
            </a:pPr>
            <a:r>
              <a:rPr lang="ar-SA" sz="2520" spc="25" dirty="0">
                <a:solidFill>
                  <a:srgbClr val="000000"/>
                </a:solidFill>
                <a:latin typeface="DM Sans"/>
              </a:rPr>
              <a:t>الرسائل الرئيسية
</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spTree>
    <p:extLst>
      <p:ext uri="{BB962C8B-B14F-4D97-AF65-F5344CB8AC3E}">
        <p14:creationId xmlns:p14="http://schemas.microsoft.com/office/powerpoint/2010/main" val="34691683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304800" y="1366727"/>
            <a:ext cx="6729734" cy="1932196"/>
          </a:xfrm>
          <a:prstGeom prst="rect">
            <a:avLst/>
          </a:prstGeom>
        </p:spPr>
        <p:txBody>
          <a:bodyPr lIns="0" tIns="0" rIns="0" bIns="0" rtlCol="0" anchor="t">
            <a:spAutoFit/>
          </a:bodyPr>
          <a:lstStyle/>
          <a:p>
            <a:pPr lvl="0" algn="ctr">
              <a:lnSpc>
                <a:spcPts val="7476"/>
              </a:lnSpc>
              <a:defRPr/>
            </a:pPr>
            <a:r>
              <a:rPr lang="ar-SA" sz="6796" dirty="0">
                <a:solidFill>
                  <a:srgbClr val="000000"/>
                </a:solidFill>
                <a:latin typeface="DM Sans Bold"/>
              </a:rPr>
              <a:t>تقييم
</a:t>
            </a:r>
            <a:endParaRPr kumimoji="0" lang="en-US" sz="6796" b="0" i="0" u="none" strike="noStrike" kern="1200" cap="none" spc="0" normalizeH="0" baseline="0" noProof="0" dirty="0">
              <a:ln>
                <a:noFill/>
              </a:ln>
              <a:solidFill>
                <a:srgbClr val="000000"/>
              </a:solidFill>
              <a:effectLst/>
              <a:uLnTx/>
              <a:uFillTx/>
              <a:latin typeface="DM Sans Bold"/>
              <a:ea typeface="+mn-ea"/>
              <a:cs typeface="+mn-cs"/>
            </a:endParaRPr>
          </a:p>
        </p:txBody>
      </p:sp>
      <p:pic>
        <p:nvPicPr>
          <p:cNvPr id="5" name="Graphic 4" descr="Heart outline">
            <a:extLst>
              <a:ext uri="{FF2B5EF4-FFF2-40B4-BE49-F238E27FC236}">
                <a16:creationId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27954243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723900" y="5530935"/>
            <a:ext cx="17068800" cy="2755727"/>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46C3BD"/>
            </a:solidFill>
          </p:spPr>
        </p:sp>
      </p:grpSp>
      <p:sp>
        <p:nvSpPr>
          <p:cNvPr id="28" name="TextBox 27">
            <a:extLst>
              <a:ext uri="{FF2B5EF4-FFF2-40B4-BE49-F238E27FC236}">
                <a16:creationId xmlns:a16="http://schemas.microsoft.com/office/drawing/2014/main" id="{B2B3275F-E9E9-4591-A4C5-6133D1F3430B}"/>
              </a:ext>
            </a:extLst>
          </p:cNvPr>
          <p:cNvSpPr txBox="1"/>
          <p:nvPr/>
        </p:nvSpPr>
        <p:spPr>
          <a:xfrm>
            <a:off x="1295400" y="6031636"/>
            <a:ext cx="15925800" cy="2585323"/>
          </a:xfrm>
          <a:prstGeom prst="rect">
            <a:avLst/>
          </a:prstGeom>
          <a:noFill/>
        </p:spPr>
        <p:txBody>
          <a:bodyPr wrap="square">
            <a:spAutoFit/>
          </a:bodyPr>
          <a:lstStyle/>
          <a:p>
            <a:pPr algn="ctr" rtl="1"/>
            <a:r>
              <a:rPr lang="ar-SA" sz="5400" b="1" dirty="0">
                <a:latin typeface="DM Sans" panose="020B0604020202020204" charset="0"/>
              </a:rPr>
              <a:t>شكرا لكم جميعا لكونكم جزءا من الكون الإيجابي وشكرا لمنحة روبرت كار</a:t>
            </a:r>
            <a:r>
              <a:rPr lang="en-GB" sz="5400" b="1" dirty="0">
                <a:latin typeface="DM Sans" panose="020B0604020202020204" charset="0"/>
              </a:rPr>
              <a:t> </a:t>
            </a:r>
            <a:r>
              <a:rPr lang="ar-SA" sz="5400" b="1" dirty="0">
                <a:latin typeface="DM Sans" panose="020B0604020202020204" charset="0"/>
              </a:rPr>
              <a:t>لدعم هذا العمل!
</a:t>
            </a:r>
            <a:endParaRPr lang="en-GB" sz="5400" b="1" dirty="0">
              <a:latin typeface="DM Sans" panose="020B0604020202020204" charset="0"/>
            </a:endParaRPr>
          </a:p>
        </p:txBody>
      </p:sp>
      <p:pic>
        <p:nvPicPr>
          <p:cNvPr id="3" name="Picture 2" descr="Logo, company name&#10;&#10;Description automatically generated">
            <a:extLst>
              <a:ext uri="{FF2B5EF4-FFF2-40B4-BE49-F238E27FC236}">
                <a16:creationId xmlns:a16="http://schemas.microsoft.com/office/drawing/2014/main" id="{158D77AF-BC86-4441-8F7E-A7D3A3D2E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952500"/>
            <a:ext cx="6121400" cy="3594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4812</Words>
  <Application>Microsoft Macintosh PowerPoint</Application>
  <PresentationFormat>Custom</PresentationFormat>
  <Paragraphs>472</Paragraphs>
  <Slides>71</Slides>
  <Notes>40</Notes>
  <HiddenSlides>36</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Open Sans Light</vt:lpstr>
      <vt:lpstr>Calibri</vt:lpstr>
      <vt:lpstr>DM Sans Bold</vt: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اليوم الثاني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Universe ToT</dc:title>
  <dc:creator>REBEKAH WEBB</dc:creator>
  <cp:lastModifiedBy>JB K</cp:lastModifiedBy>
  <cp:revision>13</cp:revision>
  <dcterms:created xsi:type="dcterms:W3CDTF">2006-08-16T00:00:00Z</dcterms:created>
  <dcterms:modified xsi:type="dcterms:W3CDTF">2022-05-30T03:08:13Z</dcterms:modified>
  <dc:identifier>DAEaa0dyP-k</dc:identifier>
</cp:coreProperties>
</file>