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69"/>
  </p:notesMasterIdLst>
  <p:sldIdLst>
    <p:sldId id="256" r:id="rId2"/>
    <p:sldId id="258" r:id="rId3"/>
    <p:sldId id="259" r:id="rId4"/>
    <p:sldId id="261" r:id="rId5"/>
    <p:sldId id="257" r:id="rId6"/>
    <p:sldId id="262" r:id="rId7"/>
    <p:sldId id="260" r:id="rId8"/>
    <p:sldId id="263" r:id="rId9"/>
    <p:sldId id="264" r:id="rId10"/>
    <p:sldId id="265" r:id="rId11"/>
    <p:sldId id="267" r:id="rId12"/>
    <p:sldId id="266" r:id="rId13"/>
    <p:sldId id="268" r:id="rId14"/>
    <p:sldId id="269" r:id="rId15"/>
    <p:sldId id="270" r:id="rId16"/>
    <p:sldId id="271" r:id="rId17"/>
    <p:sldId id="302" r:id="rId18"/>
    <p:sldId id="274" r:id="rId19"/>
    <p:sldId id="279" r:id="rId20"/>
    <p:sldId id="273" r:id="rId21"/>
    <p:sldId id="275" r:id="rId22"/>
    <p:sldId id="304" r:id="rId23"/>
    <p:sldId id="277" r:id="rId24"/>
    <p:sldId id="303" r:id="rId25"/>
    <p:sldId id="281" r:id="rId26"/>
    <p:sldId id="282" r:id="rId27"/>
    <p:sldId id="283" r:id="rId28"/>
    <p:sldId id="305" r:id="rId29"/>
    <p:sldId id="278" r:id="rId30"/>
    <p:sldId id="316" r:id="rId31"/>
    <p:sldId id="317" r:id="rId32"/>
    <p:sldId id="286" r:id="rId33"/>
    <p:sldId id="287" r:id="rId34"/>
    <p:sldId id="301" r:id="rId35"/>
    <p:sldId id="337" r:id="rId36"/>
    <p:sldId id="307" r:id="rId37"/>
    <p:sldId id="312" r:id="rId38"/>
    <p:sldId id="311" r:id="rId39"/>
    <p:sldId id="313" r:id="rId40"/>
    <p:sldId id="338" r:id="rId41"/>
    <p:sldId id="314" r:id="rId42"/>
    <p:sldId id="318" r:id="rId43"/>
    <p:sldId id="285" r:id="rId44"/>
    <p:sldId id="323" r:id="rId45"/>
    <p:sldId id="322" r:id="rId46"/>
    <p:sldId id="319" r:id="rId47"/>
    <p:sldId id="324" r:id="rId48"/>
    <p:sldId id="321" r:id="rId49"/>
    <p:sldId id="276" r:id="rId50"/>
    <p:sldId id="325" r:id="rId51"/>
    <p:sldId id="326" r:id="rId52"/>
    <p:sldId id="339" r:id="rId53"/>
    <p:sldId id="327" r:id="rId54"/>
    <p:sldId id="328" r:id="rId55"/>
    <p:sldId id="329" r:id="rId56"/>
    <p:sldId id="330" r:id="rId57"/>
    <p:sldId id="331" r:id="rId58"/>
    <p:sldId id="341" r:id="rId59"/>
    <p:sldId id="332" r:id="rId60"/>
    <p:sldId id="333" r:id="rId61"/>
    <p:sldId id="334" r:id="rId62"/>
    <p:sldId id="335" r:id="rId63"/>
    <p:sldId id="342" r:id="rId64"/>
    <p:sldId id="343" r:id="rId65"/>
    <p:sldId id="340" r:id="rId66"/>
    <p:sldId id="299" r:id="rId67"/>
    <p:sldId id="336" r:id="rId68"/>
  </p:sldIdLst>
  <p:sldSz cx="18288000" cy="10287000"/>
  <p:notesSz cx="6858000" cy="9144000"/>
  <p:embeddedFontLst>
    <p:embeddedFont>
      <p:font typeface="Calibri" panose="020F0502020204030204" pitchFamily="34" charset="0"/>
      <p:regular r:id="rId70"/>
      <p:bold r:id="rId71"/>
      <p:italic r:id="rId72"/>
      <p:boldItalic r:id="rId73"/>
    </p:embeddedFont>
    <p:embeddedFont>
      <p:font typeface="DM Sans" pitchFamily="2" charset="0"/>
      <p:regular r:id="rId74"/>
      <p:bold r:id="rId75"/>
      <p:italic r:id="rId76"/>
      <p:boldItalic r:id="rId77"/>
    </p:embeddedFont>
    <p:embeddedFont>
      <p:font typeface="DM Sans Bold" charset="0"/>
      <p:regular r:id="rId78"/>
    </p:embeddedFont>
    <p:embeddedFont>
      <p:font typeface="Open Sans Light" panose="020B0306030504020204" pitchFamily="34" charset="0"/>
      <p:regular r:id="rId79"/>
      <p:italic r:id="rId8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080" autoAdjust="0"/>
    <p:restoredTop sz="68961" autoAdjust="0"/>
  </p:normalViewPr>
  <p:slideViewPr>
    <p:cSldViewPr>
      <p:cViewPr varScale="1">
        <p:scale>
          <a:sx n="31" d="100"/>
          <a:sy n="31" d="100"/>
        </p:scale>
        <p:origin x="1592" y="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774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5.fntdata"/><Relationship Id="rId79" Type="http://schemas.openxmlformats.org/officeDocument/2006/relationships/font" Target="fonts/font10.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77"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3.fntdata"/><Relationship Id="rId80" Type="http://schemas.openxmlformats.org/officeDocument/2006/relationships/font" Target="fonts/font11.fntdata"/><Relationship Id="rId85"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1.fntdata"/><Relationship Id="rId75" Type="http://schemas.openxmlformats.org/officeDocument/2006/relationships/font" Target="fonts/font6.fntdata"/><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4.fntdata"/><Relationship Id="rId78" Type="http://schemas.openxmlformats.org/officeDocument/2006/relationships/font" Target="fonts/font9.fntdata"/><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7.fntdata"/><Relationship Id="rId7" Type="http://schemas.openxmlformats.org/officeDocument/2006/relationships/slide" Target="slides/slide6.xml"/><Relationship Id="rId71" Type="http://schemas.openxmlformats.org/officeDocument/2006/relationships/font" Target="fonts/font2.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KAH WEBB" userId="d576322d92f5b78f" providerId="LiveId" clId="{CD8C61FC-77D2-43AA-A12F-8DE5D4E28734}"/>
    <pc:docChg chg="modSld">
      <pc:chgData name="REBEKAH WEBB" userId="d576322d92f5b78f" providerId="LiveId" clId="{CD8C61FC-77D2-43AA-A12F-8DE5D4E28734}" dt="2022-02-23T11:05:51.054" v="39" actId="729"/>
      <pc:docMkLst>
        <pc:docMk/>
      </pc:docMkLst>
      <pc:sldChg chg="mod modShow">
        <pc:chgData name="REBEKAH WEBB" userId="d576322d92f5b78f" providerId="LiveId" clId="{CD8C61FC-77D2-43AA-A12F-8DE5D4E28734}" dt="2022-02-23T11:02:26.951" v="2" actId="729"/>
        <pc:sldMkLst>
          <pc:docMk/>
          <pc:sldMk cId="0" sldId="259"/>
        </pc:sldMkLst>
      </pc:sldChg>
      <pc:sldChg chg="mod modShow">
        <pc:chgData name="REBEKAH WEBB" userId="d576322d92f5b78f" providerId="LiveId" clId="{CD8C61FC-77D2-43AA-A12F-8DE5D4E28734}" dt="2022-02-23T11:02:31.826" v="3" actId="729"/>
        <pc:sldMkLst>
          <pc:docMk/>
          <pc:sldMk cId="0" sldId="261"/>
        </pc:sldMkLst>
      </pc:sldChg>
      <pc:sldChg chg="mod modShow">
        <pc:chgData name="REBEKAH WEBB" userId="d576322d92f5b78f" providerId="LiveId" clId="{CD8C61FC-77D2-43AA-A12F-8DE5D4E28734}" dt="2022-02-23T11:02:39.408" v="4" actId="729"/>
        <pc:sldMkLst>
          <pc:docMk/>
          <pc:sldMk cId="0" sldId="262"/>
        </pc:sldMkLst>
      </pc:sldChg>
      <pc:sldChg chg="mod modShow">
        <pc:chgData name="REBEKAH WEBB" userId="d576322d92f5b78f" providerId="LiveId" clId="{CD8C61FC-77D2-43AA-A12F-8DE5D4E28734}" dt="2022-02-23T11:02:54.215" v="5" actId="729"/>
        <pc:sldMkLst>
          <pc:docMk/>
          <pc:sldMk cId="0" sldId="264"/>
        </pc:sldMkLst>
      </pc:sldChg>
      <pc:sldChg chg="mod modShow">
        <pc:chgData name="REBEKAH WEBB" userId="d576322d92f5b78f" providerId="LiveId" clId="{CD8C61FC-77D2-43AA-A12F-8DE5D4E28734}" dt="2022-02-23T11:03:08.179" v="7" actId="729"/>
        <pc:sldMkLst>
          <pc:docMk/>
          <pc:sldMk cId="0" sldId="274"/>
        </pc:sldMkLst>
      </pc:sldChg>
      <pc:sldChg chg="mod modShow">
        <pc:chgData name="REBEKAH WEBB" userId="d576322d92f5b78f" providerId="LiveId" clId="{CD8C61FC-77D2-43AA-A12F-8DE5D4E28734}" dt="2022-02-23T11:03:12.002" v="8" actId="729"/>
        <pc:sldMkLst>
          <pc:docMk/>
          <pc:sldMk cId="0" sldId="279"/>
        </pc:sldMkLst>
      </pc:sldChg>
      <pc:sldChg chg="mod modShow">
        <pc:chgData name="REBEKAH WEBB" userId="d576322d92f5b78f" providerId="LiveId" clId="{CD8C61FC-77D2-43AA-A12F-8DE5D4E28734}" dt="2022-02-23T11:03:32.367" v="10" actId="729"/>
        <pc:sldMkLst>
          <pc:docMk/>
          <pc:sldMk cId="0" sldId="282"/>
        </pc:sldMkLst>
      </pc:sldChg>
      <pc:sldChg chg="mod modShow">
        <pc:chgData name="REBEKAH WEBB" userId="d576322d92f5b78f" providerId="LiveId" clId="{CD8C61FC-77D2-43AA-A12F-8DE5D4E28734}" dt="2022-02-23T11:03:57.146" v="13" actId="729"/>
        <pc:sldMkLst>
          <pc:docMk/>
          <pc:sldMk cId="0" sldId="286"/>
        </pc:sldMkLst>
      </pc:sldChg>
      <pc:sldChg chg="mod modShow">
        <pc:chgData name="REBEKAH WEBB" userId="d576322d92f5b78f" providerId="LiveId" clId="{CD8C61FC-77D2-43AA-A12F-8DE5D4E28734}" dt="2022-02-23T11:04:00.049" v="14" actId="729"/>
        <pc:sldMkLst>
          <pc:docMk/>
          <pc:sldMk cId="0" sldId="287"/>
        </pc:sldMkLst>
      </pc:sldChg>
      <pc:sldChg chg="mod modShow">
        <pc:chgData name="REBEKAH WEBB" userId="d576322d92f5b78f" providerId="LiveId" clId="{CD8C61FC-77D2-43AA-A12F-8DE5D4E28734}" dt="2022-02-23T11:04:02.218" v="15" actId="729"/>
        <pc:sldMkLst>
          <pc:docMk/>
          <pc:sldMk cId="3126877484" sldId="301"/>
        </pc:sldMkLst>
      </pc:sldChg>
      <pc:sldChg chg="mod modShow">
        <pc:chgData name="REBEKAH WEBB" userId="d576322d92f5b78f" providerId="LiveId" clId="{CD8C61FC-77D2-43AA-A12F-8DE5D4E28734}" dt="2022-02-23T11:03:03.725" v="6" actId="729"/>
        <pc:sldMkLst>
          <pc:docMk/>
          <pc:sldMk cId="3077321090" sldId="302"/>
        </pc:sldMkLst>
      </pc:sldChg>
      <pc:sldChg chg="mod modShow">
        <pc:chgData name="REBEKAH WEBB" userId="d576322d92f5b78f" providerId="LiveId" clId="{CD8C61FC-77D2-43AA-A12F-8DE5D4E28734}" dt="2022-02-23T11:03:27.081" v="9" actId="729"/>
        <pc:sldMkLst>
          <pc:docMk/>
          <pc:sldMk cId="3621458416" sldId="303"/>
        </pc:sldMkLst>
      </pc:sldChg>
      <pc:sldChg chg="mod modShow">
        <pc:chgData name="REBEKAH WEBB" userId="d576322d92f5b78f" providerId="LiveId" clId="{CD8C61FC-77D2-43AA-A12F-8DE5D4E28734}" dt="2022-02-23T11:03:39.501" v="11" actId="729"/>
        <pc:sldMkLst>
          <pc:docMk/>
          <pc:sldMk cId="1161761759" sldId="305"/>
        </pc:sldMkLst>
      </pc:sldChg>
      <pc:sldChg chg="mod modShow">
        <pc:chgData name="REBEKAH WEBB" userId="d576322d92f5b78f" providerId="LiveId" clId="{CD8C61FC-77D2-43AA-A12F-8DE5D4E28734}" dt="2022-02-23T11:04:07.682" v="16" actId="729"/>
        <pc:sldMkLst>
          <pc:docMk/>
          <pc:sldMk cId="0" sldId="307"/>
        </pc:sldMkLst>
      </pc:sldChg>
      <pc:sldChg chg="mod modShow">
        <pc:chgData name="REBEKAH WEBB" userId="d576322d92f5b78f" providerId="LiveId" clId="{CD8C61FC-77D2-43AA-A12F-8DE5D4E28734}" dt="2022-02-23T11:04:16.061" v="18" actId="729"/>
        <pc:sldMkLst>
          <pc:docMk/>
          <pc:sldMk cId="0" sldId="311"/>
        </pc:sldMkLst>
      </pc:sldChg>
      <pc:sldChg chg="mod modShow">
        <pc:chgData name="REBEKAH WEBB" userId="d576322d92f5b78f" providerId="LiveId" clId="{CD8C61FC-77D2-43AA-A12F-8DE5D4E28734}" dt="2022-02-23T11:04:10.380" v="17" actId="729"/>
        <pc:sldMkLst>
          <pc:docMk/>
          <pc:sldMk cId="0" sldId="312"/>
        </pc:sldMkLst>
      </pc:sldChg>
      <pc:sldChg chg="mod modShow">
        <pc:chgData name="REBEKAH WEBB" userId="d576322d92f5b78f" providerId="LiveId" clId="{CD8C61FC-77D2-43AA-A12F-8DE5D4E28734}" dt="2022-02-23T11:04:26" v="21" actId="729"/>
        <pc:sldMkLst>
          <pc:docMk/>
          <pc:sldMk cId="0" sldId="313"/>
        </pc:sldMkLst>
      </pc:sldChg>
      <pc:sldChg chg="mod modShow">
        <pc:chgData name="REBEKAH WEBB" userId="d576322d92f5b78f" providerId="LiveId" clId="{CD8C61FC-77D2-43AA-A12F-8DE5D4E28734}" dt="2022-02-23T11:03:51.836" v="12" actId="729"/>
        <pc:sldMkLst>
          <pc:docMk/>
          <pc:sldMk cId="900027878" sldId="317"/>
        </pc:sldMkLst>
      </pc:sldChg>
      <pc:sldChg chg="mod modShow">
        <pc:chgData name="REBEKAH WEBB" userId="d576322d92f5b78f" providerId="LiveId" clId="{CD8C61FC-77D2-43AA-A12F-8DE5D4E28734}" dt="2022-02-23T11:04:44.566" v="22" actId="729"/>
        <pc:sldMkLst>
          <pc:docMk/>
          <pc:sldMk cId="0" sldId="323"/>
        </pc:sldMkLst>
      </pc:sldChg>
      <pc:sldChg chg="mod modShow">
        <pc:chgData name="REBEKAH WEBB" userId="d576322d92f5b78f" providerId="LiveId" clId="{CD8C61FC-77D2-43AA-A12F-8DE5D4E28734}" dt="2022-02-23T11:04:48.968" v="23" actId="729"/>
        <pc:sldMkLst>
          <pc:docMk/>
          <pc:sldMk cId="0" sldId="324"/>
        </pc:sldMkLst>
      </pc:sldChg>
      <pc:sldChg chg="mod modShow">
        <pc:chgData name="REBEKAH WEBB" userId="d576322d92f5b78f" providerId="LiveId" clId="{CD8C61FC-77D2-43AA-A12F-8DE5D4E28734}" dt="2022-02-23T11:04:55.681" v="24" actId="729"/>
        <pc:sldMkLst>
          <pc:docMk/>
          <pc:sldMk cId="0" sldId="325"/>
        </pc:sldMkLst>
      </pc:sldChg>
      <pc:sldChg chg="mod modShow">
        <pc:chgData name="REBEKAH WEBB" userId="d576322d92f5b78f" providerId="LiveId" clId="{CD8C61FC-77D2-43AA-A12F-8DE5D4E28734}" dt="2022-02-23T11:04:58.849" v="25" actId="729"/>
        <pc:sldMkLst>
          <pc:docMk/>
          <pc:sldMk cId="0" sldId="326"/>
        </pc:sldMkLst>
      </pc:sldChg>
      <pc:sldChg chg="mod modShow">
        <pc:chgData name="REBEKAH WEBB" userId="d576322d92f5b78f" providerId="LiveId" clId="{CD8C61FC-77D2-43AA-A12F-8DE5D4E28734}" dt="2022-02-23T11:05:07.073" v="27" actId="729"/>
        <pc:sldMkLst>
          <pc:docMk/>
          <pc:sldMk cId="45279962" sldId="327"/>
        </pc:sldMkLst>
      </pc:sldChg>
      <pc:sldChg chg="mod modShow">
        <pc:chgData name="REBEKAH WEBB" userId="d576322d92f5b78f" providerId="LiveId" clId="{CD8C61FC-77D2-43AA-A12F-8DE5D4E28734}" dt="2022-02-23T11:05:19.249" v="28" actId="729"/>
        <pc:sldMkLst>
          <pc:docMk/>
          <pc:sldMk cId="0" sldId="329"/>
        </pc:sldMkLst>
      </pc:sldChg>
      <pc:sldChg chg="mod modShow">
        <pc:chgData name="REBEKAH WEBB" userId="d576322d92f5b78f" providerId="LiveId" clId="{CD8C61FC-77D2-43AA-A12F-8DE5D4E28734}" dt="2022-02-23T11:05:22.758" v="29" actId="729"/>
        <pc:sldMkLst>
          <pc:docMk/>
          <pc:sldMk cId="0" sldId="330"/>
        </pc:sldMkLst>
      </pc:sldChg>
      <pc:sldChg chg="mod modShow">
        <pc:chgData name="REBEKAH WEBB" userId="d576322d92f5b78f" providerId="LiveId" clId="{CD8C61FC-77D2-43AA-A12F-8DE5D4E28734}" dt="2022-02-23T11:05:25.170" v="30" actId="729"/>
        <pc:sldMkLst>
          <pc:docMk/>
          <pc:sldMk cId="0" sldId="331"/>
        </pc:sldMkLst>
      </pc:sldChg>
      <pc:sldChg chg="mod modShow">
        <pc:chgData name="REBEKAH WEBB" userId="d576322d92f5b78f" providerId="LiveId" clId="{CD8C61FC-77D2-43AA-A12F-8DE5D4E28734}" dt="2022-02-23T11:05:30.649" v="32" actId="729"/>
        <pc:sldMkLst>
          <pc:docMk/>
          <pc:sldMk cId="0" sldId="332"/>
        </pc:sldMkLst>
      </pc:sldChg>
      <pc:sldChg chg="mod modShow">
        <pc:chgData name="REBEKAH WEBB" userId="d576322d92f5b78f" providerId="LiveId" clId="{CD8C61FC-77D2-43AA-A12F-8DE5D4E28734}" dt="2022-02-23T11:05:32.650" v="33" actId="729"/>
        <pc:sldMkLst>
          <pc:docMk/>
          <pc:sldMk cId="0" sldId="333"/>
        </pc:sldMkLst>
      </pc:sldChg>
      <pc:sldChg chg="mod modShow">
        <pc:chgData name="REBEKAH WEBB" userId="d576322d92f5b78f" providerId="LiveId" clId="{CD8C61FC-77D2-43AA-A12F-8DE5D4E28734}" dt="2022-02-23T11:05:41.765" v="35" actId="729"/>
        <pc:sldMkLst>
          <pc:docMk/>
          <pc:sldMk cId="0" sldId="334"/>
        </pc:sldMkLst>
      </pc:sldChg>
      <pc:sldChg chg="mod modShow">
        <pc:chgData name="REBEKAH WEBB" userId="d576322d92f5b78f" providerId="LiveId" clId="{CD8C61FC-77D2-43AA-A12F-8DE5D4E28734}" dt="2022-02-23T11:05:43.799" v="36" actId="729"/>
        <pc:sldMkLst>
          <pc:docMk/>
          <pc:sldMk cId="0" sldId="335"/>
        </pc:sldMkLst>
      </pc:sldChg>
      <pc:sldChg chg="mod modShow">
        <pc:chgData name="REBEKAH WEBB" userId="d576322d92f5b78f" providerId="LiveId" clId="{CD8C61FC-77D2-43AA-A12F-8DE5D4E28734}" dt="2022-02-23T11:04:19.903" v="19" actId="729"/>
        <pc:sldMkLst>
          <pc:docMk/>
          <pc:sldMk cId="3590710973" sldId="337"/>
        </pc:sldMkLst>
      </pc:sldChg>
      <pc:sldChg chg="mod modShow">
        <pc:chgData name="REBEKAH WEBB" userId="d576322d92f5b78f" providerId="LiveId" clId="{CD8C61FC-77D2-43AA-A12F-8DE5D4E28734}" dt="2022-02-23T11:04:24.186" v="20" actId="729"/>
        <pc:sldMkLst>
          <pc:docMk/>
          <pc:sldMk cId="3915185069" sldId="338"/>
        </pc:sldMkLst>
      </pc:sldChg>
      <pc:sldChg chg="mod modShow">
        <pc:chgData name="REBEKAH WEBB" userId="d576322d92f5b78f" providerId="LiveId" clId="{CD8C61FC-77D2-43AA-A12F-8DE5D4E28734}" dt="2022-02-23T11:05:00.677" v="26" actId="729"/>
        <pc:sldMkLst>
          <pc:docMk/>
          <pc:sldMk cId="2794728048" sldId="339"/>
        </pc:sldMkLst>
      </pc:sldChg>
      <pc:sldChg chg="mod modShow">
        <pc:chgData name="REBEKAH WEBB" userId="d576322d92f5b78f" providerId="LiveId" clId="{CD8C61FC-77D2-43AA-A12F-8DE5D4E28734}" dt="2022-02-23T11:05:51.054" v="39" actId="729"/>
        <pc:sldMkLst>
          <pc:docMk/>
          <pc:sldMk cId="3469168387" sldId="340"/>
        </pc:sldMkLst>
      </pc:sldChg>
      <pc:sldChg chg="mod modShow">
        <pc:chgData name="REBEKAH WEBB" userId="d576322d92f5b78f" providerId="LiveId" clId="{CD8C61FC-77D2-43AA-A12F-8DE5D4E28734}" dt="2022-02-23T11:05:27.923" v="31" actId="729"/>
        <pc:sldMkLst>
          <pc:docMk/>
          <pc:sldMk cId="3838418395" sldId="341"/>
        </pc:sldMkLst>
      </pc:sldChg>
      <pc:sldChg chg="mod modShow">
        <pc:chgData name="REBEKAH WEBB" userId="d576322d92f5b78f" providerId="LiveId" clId="{CD8C61FC-77D2-43AA-A12F-8DE5D4E28734}" dt="2022-02-23T11:05:46.347" v="37" actId="729"/>
        <pc:sldMkLst>
          <pc:docMk/>
          <pc:sldMk cId="706716234" sldId="342"/>
        </pc:sldMkLst>
      </pc:sldChg>
      <pc:sldChg chg="mod modShow">
        <pc:chgData name="REBEKAH WEBB" userId="d576322d92f5b78f" providerId="LiveId" clId="{CD8C61FC-77D2-43AA-A12F-8DE5D4E28734}" dt="2022-02-23T11:05:49.333" v="38" actId="729"/>
        <pc:sldMkLst>
          <pc:docMk/>
          <pc:sldMk cId="2588558216" sldId="34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865D66-2D90-244E-A448-D4E931225977}" type="datetimeFigureOut">
              <a:rPr lang="en-US" smtClean="0"/>
              <a:t>4/4/2022</a:t>
            </a:fld>
            <a:endParaRPr lang="ru-R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3F9D1F-9346-7D4E-BECF-08B8BD4EFCDE}" type="slidenum">
              <a:rPr lang="en-US" smtClean="0"/>
              <a:t>‹#›</a:t>
            </a:fld>
            <a:endParaRPr lang="ru-RU"/>
          </a:p>
        </p:txBody>
      </p:sp>
    </p:spTree>
    <p:extLst>
      <p:ext uri="{BB962C8B-B14F-4D97-AF65-F5344CB8AC3E}">
        <p14:creationId xmlns:p14="http://schemas.microsoft.com/office/powerpoint/2010/main" val="10263317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813F9D1F-9346-7D4E-BECF-08B8BD4EFCDE}" type="slidenum">
              <a:rPr lang="en-US" smtClean="0"/>
              <a:t>2</a:t>
            </a:fld>
            <a:endParaRPr lang="ru-RU"/>
          </a:p>
        </p:txBody>
      </p:sp>
    </p:spTree>
    <p:extLst>
      <p:ext uri="{BB962C8B-B14F-4D97-AF65-F5344CB8AC3E}">
        <p14:creationId xmlns:p14="http://schemas.microsoft.com/office/powerpoint/2010/main" val="3151297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5</a:t>
            </a:fld>
            <a:endParaRPr lang="ru-RU"/>
          </a:p>
        </p:txBody>
      </p:sp>
    </p:spTree>
    <p:extLst>
      <p:ext uri="{BB962C8B-B14F-4D97-AF65-F5344CB8AC3E}">
        <p14:creationId xmlns:p14="http://schemas.microsoft.com/office/powerpoint/2010/main" val="2539152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https://youtu.be/pZHiIGFLN8Y</a:t>
            </a:r>
          </a:p>
        </p:txBody>
      </p:sp>
      <p:sp>
        <p:nvSpPr>
          <p:cNvPr id="4" name="Slide Number Placeholder 3"/>
          <p:cNvSpPr>
            <a:spLocks noGrp="1"/>
          </p:cNvSpPr>
          <p:nvPr>
            <p:ph type="sldNum" sz="quarter" idx="5"/>
          </p:nvPr>
        </p:nvSpPr>
        <p:spPr/>
        <p:txBody>
          <a:bodyPr/>
          <a:lstStyle/>
          <a:p>
            <a:fld id="{813F9D1F-9346-7D4E-BECF-08B8BD4EFCDE}" type="slidenum">
              <a:rPr lang="en-US" smtClean="0"/>
              <a:t>10</a:t>
            </a:fld>
            <a:endParaRPr lang="ru-RU"/>
          </a:p>
        </p:txBody>
      </p:sp>
    </p:spTree>
    <p:extLst>
      <p:ext uri="{BB962C8B-B14F-4D97-AF65-F5344CB8AC3E}">
        <p14:creationId xmlns:p14="http://schemas.microsoft.com/office/powerpoint/2010/main" val="50505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Каждая страна мира поклялась обеспечить всем людям нужные им финансовые услуги к 2030 году, не подвергая их финансовым сложностям при оплате этих услуг. </a:t>
            </a:r>
          </a:p>
          <a:p>
            <a:endParaRPr lang="ru-RU" dirty="0"/>
          </a:p>
          <a:p>
            <a:r>
              <a:rPr lang="ru-RU"/>
              <a:t>Эта цель и называется всеобщий охват услугами здравоохранения. Страны могут сами решать, как они будут этого добиваться.</a:t>
            </a:r>
          </a:p>
          <a:p>
            <a:endParaRPr lang="ru-RU" dirty="0"/>
          </a:p>
        </p:txBody>
      </p:sp>
      <p:sp>
        <p:nvSpPr>
          <p:cNvPr id="4" name="Slide Number Placeholder 3"/>
          <p:cNvSpPr>
            <a:spLocks noGrp="1"/>
          </p:cNvSpPr>
          <p:nvPr>
            <p:ph type="sldNum" sz="quarter" idx="5"/>
          </p:nvPr>
        </p:nvSpPr>
        <p:spPr/>
        <p:txBody>
          <a:bodyPr/>
          <a:lstStyle/>
          <a:p>
            <a:fld id="{813F9D1F-9346-7D4E-BECF-08B8BD4EFCDE}" type="slidenum">
              <a:rPr lang="en-US" smtClean="0"/>
              <a:t>13</a:t>
            </a:fld>
            <a:endParaRPr lang="ru-RU"/>
          </a:p>
        </p:txBody>
      </p:sp>
    </p:spTree>
    <p:extLst>
      <p:ext uri="{BB962C8B-B14F-4D97-AF65-F5344CB8AC3E}">
        <p14:creationId xmlns:p14="http://schemas.microsoft.com/office/powerpoint/2010/main" val="11518624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Финансовые сложности в оплате услуг здравоохранения являются одной из основных причин появления международного движения за ВОУЗ. Это происходит, когда человеку или семье приходится платить за здравоохранение столько, что им практически не на что жить.</a:t>
            </a:r>
          </a:p>
          <a:p>
            <a:r>
              <a:rPr lang="ru-RU"/>
              <a:t>Из-за расходов на здравоохранение ежегодно в ситуации нищеты оказываются 100 миллионов человек -- неожиданная болезнь вынуждает их тратить сбережения, продавать ценности или занимать деньги. </a:t>
            </a:r>
          </a:p>
          <a:p>
            <a:r>
              <a:rPr lang="ru-RU"/>
              <a:t>Это один из основных факторов движения за всеобщее здравоохранение.</a:t>
            </a:r>
          </a:p>
          <a:p>
            <a:endParaRPr lang="ru-RU" dirty="0"/>
          </a:p>
        </p:txBody>
      </p:sp>
      <p:sp>
        <p:nvSpPr>
          <p:cNvPr id="4" name="Slide Number Placeholder 3"/>
          <p:cNvSpPr>
            <a:spLocks noGrp="1"/>
          </p:cNvSpPr>
          <p:nvPr>
            <p:ph type="sldNum" sz="quarter" idx="5"/>
          </p:nvPr>
        </p:nvSpPr>
        <p:spPr/>
        <p:txBody>
          <a:bodyPr/>
          <a:lstStyle/>
          <a:p>
            <a:fld id="{813F9D1F-9346-7D4E-BECF-08B8BD4EFCDE}" type="slidenum">
              <a:rPr lang="en-US" smtClean="0"/>
              <a:t>14</a:t>
            </a:fld>
            <a:endParaRPr lang="ru-RU"/>
          </a:p>
        </p:txBody>
      </p:sp>
    </p:spTree>
    <p:extLst>
      <p:ext uri="{BB962C8B-B14F-4D97-AF65-F5344CB8AC3E}">
        <p14:creationId xmlns:p14="http://schemas.microsoft.com/office/powerpoint/2010/main" val="890894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Во многих странах государство ожидает, что часть расходов по оплате услуг здравоохранения возьмут на себя граждане напрямую.  </a:t>
            </a:r>
          </a:p>
          <a:p>
            <a:r>
              <a:rPr lang="ru-RU"/>
              <a:t>Вот некоторые примеры наличных расходов на здравоохранение. Можете добавить еще что-то? </a:t>
            </a:r>
          </a:p>
          <a:p>
            <a:r>
              <a:rPr lang="ru-RU"/>
              <a:t>Известно, что все эти выплаты в большей мере сказываются на самых больных и самых бедных. Чтобы обеспечить равенство в ВОУЗ, эти расходы нужно снизить до минимума.</a:t>
            </a:r>
          </a:p>
          <a:p>
            <a:r>
              <a:rPr lang="ru-RU"/>
              <a:t>В некоторых случаях люди предпочитают обращаться в частные клиники, даже если есть государственные учреждения здравоохранения, потому что там услуги предоставляются конфиденциально.</a:t>
            </a:r>
          </a:p>
          <a:p>
            <a:endParaRPr lang="ru-RU" dirty="0"/>
          </a:p>
        </p:txBody>
      </p:sp>
      <p:sp>
        <p:nvSpPr>
          <p:cNvPr id="4" name="Slide Number Placeholder 3"/>
          <p:cNvSpPr>
            <a:spLocks noGrp="1"/>
          </p:cNvSpPr>
          <p:nvPr>
            <p:ph type="sldNum" sz="quarter" idx="5"/>
          </p:nvPr>
        </p:nvSpPr>
        <p:spPr/>
        <p:txBody>
          <a:bodyPr/>
          <a:lstStyle/>
          <a:p>
            <a:fld id="{813F9D1F-9346-7D4E-BECF-08B8BD4EFCDE}" type="slidenum">
              <a:rPr lang="en-US" smtClean="0"/>
              <a:t>15</a:t>
            </a:fld>
            <a:endParaRPr lang="ru-RU"/>
          </a:p>
        </p:txBody>
      </p:sp>
    </p:spTree>
    <p:extLst>
      <p:ext uri="{BB962C8B-B14F-4D97-AF65-F5344CB8AC3E}">
        <p14:creationId xmlns:p14="http://schemas.microsoft.com/office/powerpoint/2010/main" val="3008382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Что значит «обеспечить бесплатную медицину всем», и какие проблемы могут возникнуть?</a:t>
            </a:r>
          </a:p>
        </p:txBody>
      </p:sp>
      <p:sp>
        <p:nvSpPr>
          <p:cNvPr id="4" name="Slide Number Placeholder 3"/>
          <p:cNvSpPr>
            <a:spLocks noGrp="1"/>
          </p:cNvSpPr>
          <p:nvPr>
            <p:ph type="sldNum" sz="quarter" idx="5"/>
          </p:nvPr>
        </p:nvSpPr>
        <p:spPr/>
        <p:txBody>
          <a:bodyPr/>
          <a:lstStyle/>
          <a:p>
            <a:fld id="{813F9D1F-9346-7D4E-BECF-08B8BD4EFCDE}" type="slidenum">
              <a:rPr lang="en-US" smtClean="0"/>
              <a:t>16</a:t>
            </a:fld>
            <a:endParaRPr lang="ru-RU"/>
          </a:p>
        </p:txBody>
      </p:sp>
    </p:spTree>
    <p:extLst>
      <p:ext uri="{BB962C8B-B14F-4D97-AF65-F5344CB8AC3E}">
        <p14:creationId xmlns:p14="http://schemas.microsoft.com/office/powerpoint/2010/main" val="3162745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Страна</a:t>
            </a:r>
            <a:r>
              <a:rPr lang="en-US" dirty="0"/>
              <a:t> 1 = </a:t>
            </a:r>
            <a:r>
              <a:rPr lang="ru-RU" dirty="0"/>
              <a:t>Сенегал</a:t>
            </a:r>
            <a:endParaRPr lang="en-US" dirty="0"/>
          </a:p>
          <a:p>
            <a:r>
              <a:rPr lang="ru-RU" dirty="0"/>
              <a:t>Страна</a:t>
            </a:r>
            <a:r>
              <a:rPr lang="en-US" dirty="0"/>
              <a:t> 2 = </a:t>
            </a:r>
            <a:r>
              <a:rPr lang="ru-RU" dirty="0"/>
              <a:t>Гана</a:t>
            </a:r>
            <a:endParaRPr lang="en-US" dirty="0"/>
          </a:p>
          <a:p>
            <a:r>
              <a:rPr lang="ru-RU" dirty="0"/>
              <a:t>Страна </a:t>
            </a:r>
            <a:r>
              <a:rPr lang="en-US" dirty="0"/>
              <a:t>3 = </a:t>
            </a:r>
            <a:r>
              <a:rPr lang="ru-RU" dirty="0"/>
              <a:t>Украина</a:t>
            </a:r>
            <a:endParaRPr lang="en-US" dirty="0"/>
          </a:p>
          <a:p>
            <a:r>
              <a:rPr lang="ru-RU" dirty="0"/>
              <a:t>Страна</a:t>
            </a:r>
            <a:r>
              <a:rPr lang="en-US" dirty="0"/>
              <a:t> 4 = </a:t>
            </a:r>
            <a:r>
              <a:rPr lang="ru-RU" dirty="0"/>
              <a:t>Индонезия</a:t>
            </a:r>
            <a:endParaRPr lang="en-US" dirty="0"/>
          </a:p>
          <a:p>
            <a:r>
              <a:rPr lang="ru-RU" dirty="0"/>
              <a:t>Страна</a:t>
            </a:r>
            <a:r>
              <a:rPr lang="en-US" dirty="0"/>
              <a:t> 5 = </a:t>
            </a:r>
            <a:r>
              <a:rPr lang="ru-RU" dirty="0"/>
              <a:t>Кот Д</a:t>
            </a:r>
            <a:r>
              <a:rPr lang="en-US" dirty="0"/>
              <a:t>’</a:t>
            </a:r>
            <a:r>
              <a:rPr lang="ru-RU" dirty="0"/>
              <a:t>Ивуар</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18</a:t>
            </a:fld>
            <a:endParaRPr lang="en-US"/>
          </a:p>
        </p:txBody>
      </p:sp>
    </p:spTree>
    <p:extLst>
      <p:ext uri="{BB962C8B-B14F-4D97-AF65-F5344CB8AC3E}">
        <p14:creationId xmlns:p14="http://schemas.microsoft.com/office/powerpoint/2010/main" val="26402943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Гана: Национальное страхование здоровья</a:t>
            </a:r>
          </a:p>
          <a:p>
            <a:r>
              <a:rPr lang="ru-RU" dirty="0"/>
              <a:t>Индонезия JKN</a:t>
            </a:r>
          </a:p>
          <a:p>
            <a:r>
              <a:rPr lang="ru-RU" dirty="0"/>
              <a:t>Сенегал: нет</a:t>
            </a:r>
          </a:p>
          <a:p>
            <a:r>
              <a:rPr lang="ru-RU" dirty="0"/>
              <a:t>Кот </a:t>
            </a:r>
            <a:r>
              <a:rPr lang="ru-RU" dirty="0" err="1"/>
              <a:t>Д’Ивуар</a:t>
            </a:r>
            <a:r>
              <a:rPr lang="ru-RU" dirty="0"/>
              <a:t>: Нет</a:t>
            </a:r>
          </a:p>
          <a:p>
            <a:r>
              <a:rPr lang="ru-RU" dirty="0"/>
              <a:t>Украина: нет -- но есть предложение</a:t>
            </a:r>
          </a:p>
          <a:p>
            <a:endParaRPr lang="ru-RU" dirty="0"/>
          </a:p>
          <a:p>
            <a:r>
              <a:rPr lang="ru-RU" dirty="0"/>
              <a:t>Общинные схемы страхования здоровья часто встречаются в странах с низкими доходами. Обычно предлагается базовый пакет услуг за фиксированную цену. Пользователь, однако, должен платить за не входящие в этот пакет услуги, поэтому самые бедные и уязвимые будут исключены</a:t>
            </a:r>
          </a:p>
          <a:p>
            <a:endParaRPr lang="ru-RU" dirty="0"/>
          </a:p>
        </p:txBody>
      </p:sp>
      <p:sp>
        <p:nvSpPr>
          <p:cNvPr id="4" name="Slide Number Placeholder 3"/>
          <p:cNvSpPr>
            <a:spLocks noGrp="1"/>
          </p:cNvSpPr>
          <p:nvPr>
            <p:ph type="sldNum" sz="quarter" idx="5"/>
          </p:nvPr>
        </p:nvSpPr>
        <p:spPr/>
        <p:txBody>
          <a:bodyPr/>
          <a:lstStyle/>
          <a:p>
            <a:fld id="{813F9D1F-9346-7D4E-BECF-08B8BD4EFCDE}" type="slidenum">
              <a:rPr lang="en-US" smtClean="0"/>
              <a:t>22</a:t>
            </a:fld>
            <a:endParaRPr lang="ru-RU"/>
          </a:p>
        </p:txBody>
      </p:sp>
    </p:spTree>
    <p:extLst>
      <p:ext uri="{BB962C8B-B14F-4D97-AF65-F5344CB8AC3E}">
        <p14:creationId xmlns:p14="http://schemas.microsoft.com/office/powerpoint/2010/main" val="3668075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Если вы занимаетесь проблемами ВОУЗ, вам могла встретиться вот такая кубическая диаграмма:</a:t>
            </a:r>
          </a:p>
          <a:p>
            <a:endParaRPr lang="ru-RU" dirty="0"/>
          </a:p>
          <a:p>
            <a:r>
              <a:rPr lang="ru-RU"/>
              <a:t>Всеобщий охват услугами здравоохранения приводит к улучшению по трем направлениям:</a:t>
            </a:r>
          </a:p>
          <a:p>
            <a:r>
              <a:rPr lang="ru-RU"/>
              <a:t>o</a:t>
            </a:r>
            <a:r>
              <a:rPr lang="en-US"/>
              <a:t>	</a:t>
            </a:r>
            <a:r>
              <a:rPr lang="ru-RU"/>
              <a:t>Больше людей получает медицинские услуги</a:t>
            </a:r>
          </a:p>
          <a:p>
            <a:r>
              <a:rPr lang="ru-RU"/>
              <a:t>o</a:t>
            </a:r>
            <a:r>
              <a:rPr lang="en-US"/>
              <a:t>	</a:t>
            </a:r>
            <a:r>
              <a:rPr lang="ru-RU"/>
              <a:t>Предлагается более широкий спектр медицинских услуг </a:t>
            </a:r>
          </a:p>
          <a:p>
            <a:r>
              <a:rPr lang="ru-RU"/>
              <a:t>o</a:t>
            </a:r>
            <a:r>
              <a:rPr lang="en-US"/>
              <a:t>	</a:t>
            </a:r>
            <a:r>
              <a:rPr lang="ru-RU"/>
              <a:t>Отмена или снижение оплаты услуг и лечения</a:t>
            </a:r>
          </a:p>
          <a:p>
            <a:r>
              <a:rPr lang="ru-RU"/>
              <a:t>Обычно правительство должно изменить все три сферы, чтобы добиться улучшения в охвате услугами здравоохранения, но в зависимости от имеющихся ресурсов одно направление будет считаться более приоритетным. </a:t>
            </a:r>
          </a:p>
          <a:p>
            <a:endParaRPr lang="ru-RU" dirty="0"/>
          </a:p>
          <a:p>
            <a:r>
              <a:rPr lang="ru-RU"/>
              <a:t>Маленький синий кубик -- это имеющиеся средства Три оси:</a:t>
            </a:r>
          </a:p>
          <a:p>
            <a:r>
              <a:rPr lang="ru-RU"/>
              <a:t>В высоту -- расходы</a:t>
            </a:r>
          </a:p>
          <a:p>
            <a:r>
              <a:rPr lang="ru-RU"/>
              <a:t>В ширину -- население</a:t>
            </a:r>
          </a:p>
          <a:p>
            <a:r>
              <a:rPr lang="ru-RU"/>
              <a:t>В глубину -- услуги</a:t>
            </a:r>
          </a:p>
          <a:p>
            <a:endParaRPr lang="ru-RU" dirty="0"/>
          </a:p>
        </p:txBody>
      </p:sp>
      <p:sp>
        <p:nvSpPr>
          <p:cNvPr id="4" name="Slide Number Placeholder 3"/>
          <p:cNvSpPr>
            <a:spLocks noGrp="1"/>
          </p:cNvSpPr>
          <p:nvPr>
            <p:ph type="sldNum" sz="quarter" idx="5"/>
          </p:nvPr>
        </p:nvSpPr>
        <p:spPr/>
        <p:txBody>
          <a:bodyPr/>
          <a:lstStyle/>
          <a:p>
            <a:fld id="{813F9D1F-9346-7D4E-BECF-08B8BD4EFCDE}" type="slidenum">
              <a:rPr lang="en-US" smtClean="0"/>
              <a:t>23</a:t>
            </a:fld>
            <a:endParaRPr lang="ru-RU"/>
          </a:p>
        </p:txBody>
      </p:sp>
    </p:spTree>
    <p:extLst>
      <p:ext uri="{BB962C8B-B14F-4D97-AF65-F5344CB8AC3E}">
        <p14:creationId xmlns:p14="http://schemas.microsoft.com/office/powerpoint/2010/main" val="5214202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Как узнать о политики правительства в области охраны здоровья и ВОУЗ</a:t>
            </a:r>
            <a:r>
              <a:rPr lang="en-GB" dirty="0"/>
              <a:t>?</a:t>
            </a:r>
          </a:p>
          <a:p>
            <a:r>
              <a:rPr lang="ru-RU" dirty="0"/>
              <a:t>Политика правительства в области охраны здоровья, в том числе планы реформы здравоохранения и достижения целей ВОУЗ обозначены в документах с названием «Национальная политика в области охраны здоровья», «Национальная стратегия (или план) в области охраны здоровья. </a:t>
            </a:r>
            <a:endParaRPr lang="en-GB" dirty="0"/>
          </a:p>
          <a:p>
            <a:endParaRPr lang="en-GB" dirty="0"/>
          </a:p>
          <a:p>
            <a:r>
              <a:rPr lang="ru-RU" dirty="0"/>
              <a:t>Гана</a:t>
            </a:r>
            <a:r>
              <a:rPr lang="en-GB" dirty="0"/>
              <a:t> = </a:t>
            </a:r>
            <a:r>
              <a:rPr lang="ru-RU" dirty="0"/>
              <a:t>Национальная политика охраны здоровья </a:t>
            </a:r>
            <a:r>
              <a:rPr lang="en-GB" dirty="0"/>
              <a:t>2020-2030</a:t>
            </a:r>
          </a:p>
          <a:p>
            <a:r>
              <a:rPr lang="ru-RU" dirty="0"/>
              <a:t>Украина </a:t>
            </a:r>
            <a:r>
              <a:rPr lang="en-GB" dirty="0"/>
              <a:t>= </a:t>
            </a:r>
            <a:r>
              <a:rPr lang="ru-RU" dirty="0"/>
              <a:t>Национальная стратегия реформы здравоохранения </a:t>
            </a:r>
            <a:r>
              <a:rPr lang="en-GB" dirty="0"/>
              <a:t>2015-2020</a:t>
            </a:r>
          </a:p>
          <a:p>
            <a:r>
              <a:rPr lang="ru-RU" dirty="0"/>
              <a:t>Индонезия</a:t>
            </a:r>
            <a:r>
              <a:rPr lang="en-GB" dirty="0"/>
              <a:t> = </a:t>
            </a:r>
            <a:r>
              <a:rPr lang="ru-RU" dirty="0"/>
              <a:t>Стратегический план министерства здравоохранения на </a:t>
            </a:r>
            <a:r>
              <a:rPr lang="en-GB" dirty="0"/>
              <a:t>2015-2019</a:t>
            </a:r>
          </a:p>
          <a:p>
            <a:r>
              <a:rPr lang="ru-RU" dirty="0"/>
              <a:t>Сенегал</a:t>
            </a:r>
            <a:r>
              <a:rPr lang="en-GB" dirty="0"/>
              <a:t> = </a:t>
            </a:r>
            <a:r>
              <a:rPr lang="fr-FR" dirty="0"/>
              <a:t>Plan National de Developpement Sanitair 2009-2018</a:t>
            </a:r>
            <a:endParaRPr lang="en-GB" dirty="0"/>
          </a:p>
          <a:p>
            <a:r>
              <a:rPr lang="ru-RU" dirty="0"/>
              <a:t>Кот Д</a:t>
            </a:r>
            <a:r>
              <a:rPr lang="en-GB" dirty="0"/>
              <a:t>’</a:t>
            </a:r>
            <a:r>
              <a:rPr lang="ru-RU" dirty="0"/>
              <a:t>Ивуар</a:t>
            </a:r>
            <a:r>
              <a:rPr lang="en-GB" dirty="0"/>
              <a:t> = </a:t>
            </a:r>
            <a:r>
              <a:rPr lang="fr-FR" dirty="0"/>
              <a:t>Plan National de Developpement Sanitaire 2016-2020 </a:t>
            </a:r>
            <a:endParaRPr lang="en-GB" dirty="0"/>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24</a:t>
            </a:fld>
            <a:endParaRPr lang="en-US"/>
          </a:p>
        </p:txBody>
      </p:sp>
    </p:spTree>
    <p:extLst>
      <p:ext uri="{BB962C8B-B14F-4D97-AF65-F5344CB8AC3E}">
        <p14:creationId xmlns:p14="http://schemas.microsoft.com/office/powerpoint/2010/main" val="3007192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Национальная система или план охраны здоровья существуют там, где правительство определяет, какие услуги будут предоставляться гражданам в рамках системы страховая или медицинской системы.</a:t>
            </a:r>
          </a:p>
          <a:p>
            <a:r>
              <a:rPr lang="ru-RU" dirty="0"/>
              <a:t>Необходимо учитывать следующее:</a:t>
            </a:r>
          </a:p>
          <a:p>
            <a:r>
              <a:rPr lang="ru-RU" dirty="0"/>
              <a:t>o</a:t>
            </a:r>
            <a:r>
              <a:rPr lang="en-US" dirty="0"/>
              <a:t>	</a:t>
            </a:r>
            <a:r>
              <a:rPr lang="ru-RU" dirty="0"/>
              <a:t>равенство -- как обеспечить равный и справедливый доступ к услугам</a:t>
            </a:r>
          </a:p>
          <a:p>
            <a:r>
              <a:rPr lang="ru-RU" dirty="0"/>
              <a:t>o</a:t>
            </a:r>
            <a:r>
              <a:rPr lang="en-US" dirty="0"/>
              <a:t>	</a:t>
            </a:r>
            <a:r>
              <a:rPr lang="ru-RU" dirty="0"/>
              <a:t>бремя болезней – основные потребности населения в охране здоровья (самые серьезные причины заболеваемости и смертности)</a:t>
            </a:r>
          </a:p>
          <a:p>
            <a:r>
              <a:rPr lang="ru-RU" dirty="0"/>
              <a:t>o</a:t>
            </a:r>
            <a:r>
              <a:rPr lang="en-US" dirty="0"/>
              <a:t>	</a:t>
            </a:r>
            <a:r>
              <a:rPr lang="ru-RU" dirty="0"/>
              <a:t>рентабельность</a:t>
            </a:r>
          </a:p>
          <a:p>
            <a:endParaRPr lang="ru-RU" dirty="0"/>
          </a:p>
        </p:txBody>
      </p:sp>
      <p:sp>
        <p:nvSpPr>
          <p:cNvPr id="4" name="Slide Number Placeholder 3"/>
          <p:cNvSpPr>
            <a:spLocks noGrp="1"/>
          </p:cNvSpPr>
          <p:nvPr>
            <p:ph type="sldNum" sz="quarter" idx="5"/>
          </p:nvPr>
        </p:nvSpPr>
        <p:spPr/>
        <p:txBody>
          <a:bodyPr/>
          <a:lstStyle/>
          <a:p>
            <a:fld id="{813F9D1F-9346-7D4E-BECF-08B8BD4EFCDE}" type="slidenum">
              <a:rPr lang="en-US" smtClean="0"/>
              <a:t>25</a:t>
            </a:fld>
            <a:endParaRPr lang="ru-RU"/>
          </a:p>
        </p:txBody>
      </p:sp>
    </p:spTree>
    <p:extLst>
      <p:ext uri="{BB962C8B-B14F-4D97-AF65-F5344CB8AC3E}">
        <p14:creationId xmlns:p14="http://schemas.microsoft.com/office/powerpoint/2010/main" val="14754166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https://youtu.be/XM-X4fQHsW0</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26</a:t>
            </a:fld>
            <a:endParaRPr lang="en-US"/>
          </a:p>
        </p:txBody>
      </p:sp>
    </p:spTree>
    <p:extLst>
      <p:ext uri="{BB962C8B-B14F-4D97-AF65-F5344CB8AC3E}">
        <p14:creationId xmlns:p14="http://schemas.microsoft.com/office/powerpoint/2010/main" val="1161142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Вы министр здравоохранения Нужно выбрать один из вариантов. Какой вариант вы предпочтете?</a:t>
            </a:r>
          </a:p>
        </p:txBody>
      </p:sp>
      <p:sp>
        <p:nvSpPr>
          <p:cNvPr id="4" name="Slide Number Placeholder 3"/>
          <p:cNvSpPr>
            <a:spLocks noGrp="1"/>
          </p:cNvSpPr>
          <p:nvPr>
            <p:ph type="sldNum" sz="quarter" idx="5"/>
          </p:nvPr>
        </p:nvSpPr>
        <p:spPr/>
        <p:txBody>
          <a:bodyPr/>
          <a:lstStyle/>
          <a:p>
            <a:fld id="{813F9D1F-9346-7D4E-BECF-08B8BD4EFCDE}" type="slidenum">
              <a:rPr lang="en-US" smtClean="0"/>
              <a:t>29</a:t>
            </a:fld>
            <a:endParaRPr lang="ru-RU"/>
          </a:p>
        </p:txBody>
      </p:sp>
    </p:spTree>
    <p:extLst>
      <p:ext uri="{BB962C8B-B14F-4D97-AF65-F5344CB8AC3E}">
        <p14:creationId xmlns:p14="http://schemas.microsoft.com/office/powerpoint/2010/main" val="10724170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32</a:t>
            </a:fld>
            <a:endParaRPr lang="en-US"/>
          </a:p>
        </p:txBody>
      </p:sp>
    </p:spTree>
    <p:extLst>
      <p:ext uri="{BB962C8B-B14F-4D97-AF65-F5344CB8AC3E}">
        <p14:creationId xmlns:p14="http://schemas.microsoft.com/office/powerpoint/2010/main" val="32794478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 around the Resources Sheet </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33</a:t>
            </a:fld>
            <a:endParaRPr lang="en-US"/>
          </a:p>
        </p:txBody>
      </p:sp>
    </p:spTree>
    <p:extLst>
      <p:ext uri="{BB962C8B-B14F-4D97-AF65-F5344CB8AC3E}">
        <p14:creationId xmlns:p14="http://schemas.microsoft.com/office/powerpoint/2010/main" val="9690517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Что мне понравилось</a:t>
            </a:r>
            <a:endParaRPr lang="en-US" dirty="0"/>
          </a:p>
          <a:p>
            <a:r>
              <a:rPr lang="ru-RU" dirty="0"/>
              <a:t>Что меня воодушевило</a:t>
            </a:r>
            <a:endParaRPr lang="en-US" dirty="0"/>
          </a:p>
          <a:p>
            <a:r>
              <a:rPr lang="ru-RU" dirty="0"/>
              <a:t>Вопросы, которые у меня еще остались</a:t>
            </a:r>
            <a:endParaRPr lang="en-US" dirty="0"/>
          </a:p>
          <a:p>
            <a:endParaRPr lang="en-US" dirty="0"/>
          </a:p>
        </p:txBody>
      </p:sp>
      <p:sp>
        <p:nvSpPr>
          <p:cNvPr id="4" name="Slide Number Placeholder 3"/>
          <p:cNvSpPr>
            <a:spLocks noGrp="1"/>
          </p:cNvSpPr>
          <p:nvPr>
            <p:ph type="sldNum" sz="quarter" idx="5"/>
          </p:nvPr>
        </p:nvSpPr>
        <p:spPr/>
        <p:txBody>
          <a:bodyPr/>
          <a:lstStyle/>
          <a:p>
            <a:fld id="{B1FA3E51-84DE-B14A-928A-9A8203D71F3B}" type="slidenum">
              <a:rPr lang="en-US" smtClean="0"/>
              <a:t>34</a:t>
            </a:fld>
            <a:endParaRPr lang="en-US"/>
          </a:p>
        </p:txBody>
      </p:sp>
    </p:spTree>
    <p:extLst>
      <p:ext uri="{BB962C8B-B14F-4D97-AF65-F5344CB8AC3E}">
        <p14:creationId xmlns:p14="http://schemas.microsoft.com/office/powerpoint/2010/main" val="38388013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39</a:t>
            </a:fld>
            <a:endParaRPr lang="en-US"/>
          </a:p>
        </p:txBody>
      </p:sp>
    </p:spTree>
    <p:extLst>
      <p:ext uri="{BB962C8B-B14F-4D97-AF65-F5344CB8AC3E}">
        <p14:creationId xmlns:p14="http://schemas.microsoft.com/office/powerpoint/2010/main" val="18584451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https://youtu.be/C1bIjISMlTo</a:t>
            </a:r>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40</a:t>
            </a:fld>
            <a:endParaRPr lang="en-US"/>
          </a:p>
        </p:txBody>
      </p:sp>
    </p:spTree>
    <p:extLst>
      <p:ext uri="{BB962C8B-B14F-4D97-AF65-F5344CB8AC3E}">
        <p14:creationId xmlns:p14="http://schemas.microsoft.com/office/powerpoint/2010/main" val="7138465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Цели достижения ВОУЗ и прекращения эпидемии ВИЧ взаимосвязаны -- нельзя достигнуть одну, не достигнув другой. Базовые ценности и принципы те же -- равенство, отсутствие дискриминации, достоинство и социальная справедливость </a:t>
            </a:r>
          </a:p>
          <a:p>
            <a:endParaRPr lang="ru-RU" dirty="0"/>
          </a:p>
          <a:p>
            <a:r>
              <a:rPr lang="ru-RU" dirty="0"/>
              <a:t>В 2019 менее половины населения были охвачены комбинированным услугами по профилактике ВИЧ в менее половине стран, отчитывающихся в ЮНЭЙДС. </a:t>
            </a:r>
          </a:p>
          <a:p>
            <a:endParaRPr lang="ru-RU" dirty="0"/>
          </a:p>
          <a:p>
            <a:r>
              <a:rPr lang="ru-RU" dirty="0"/>
              <a:t>Новые источники финансирования ВОУЗ могли бы помочь сократить разрыв в финансировании борьбы с ВИЧ и добиться большей устойчивости.</a:t>
            </a:r>
          </a:p>
          <a:p>
            <a:endParaRPr lang="ru-RU" dirty="0"/>
          </a:p>
        </p:txBody>
      </p:sp>
      <p:sp>
        <p:nvSpPr>
          <p:cNvPr id="4" name="Slide Number Placeholder 3"/>
          <p:cNvSpPr>
            <a:spLocks noGrp="1"/>
          </p:cNvSpPr>
          <p:nvPr>
            <p:ph type="sldNum" sz="quarter" idx="5"/>
          </p:nvPr>
        </p:nvSpPr>
        <p:spPr/>
        <p:txBody>
          <a:bodyPr/>
          <a:lstStyle/>
          <a:p>
            <a:fld id="{813F9D1F-9346-7D4E-BECF-08B8BD4EFCDE}" type="slidenum">
              <a:rPr lang="en-US" smtClean="0"/>
              <a:t>43</a:t>
            </a:fld>
            <a:endParaRPr lang="ru-RU"/>
          </a:p>
        </p:txBody>
      </p:sp>
    </p:spTree>
    <p:extLst>
      <p:ext uri="{BB962C8B-B14F-4D97-AF65-F5344CB8AC3E}">
        <p14:creationId xmlns:p14="http://schemas.microsoft.com/office/powerpoint/2010/main" val="422008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45</a:t>
            </a:fld>
            <a:endParaRPr lang="ru-RU"/>
          </a:p>
        </p:txBody>
      </p:sp>
    </p:spTree>
    <p:extLst>
      <p:ext uri="{BB962C8B-B14F-4D97-AF65-F5344CB8AC3E}">
        <p14:creationId xmlns:p14="http://schemas.microsoft.com/office/powerpoint/2010/main" val="30565588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46</a:t>
            </a:fld>
            <a:endParaRPr lang="ru-RU"/>
          </a:p>
        </p:txBody>
      </p:sp>
    </p:spTree>
    <p:extLst>
      <p:ext uri="{BB962C8B-B14F-4D97-AF65-F5344CB8AC3E}">
        <p14:creationId xmlns:p14="http://schemas.microsoft.com/office/powerpoint/2010/main" val="29469916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Это лишь часть вашего вклада в обсуждения ВОУЗ.</a:t>
            </a:r>
          </a:p>
          <a:p>
            <a:r>
              <a:rPr lang="ru-RU" dirty="0"/>
              <a:t>Прежде всего, у вас есть опыт жизни с ВИЧ и другими медицинскими проблемами, которые часто взаимосвязаны, поэтому вы можете авторитетно объяснять, что это значит и что работает в вашем случае.</a:t>
            </a:r>
          </a:p>
          <a:p>
            <a:r>
              <a:rPr lang="ru-RU" dirty="0"/>
              <a:t>У вас также есть информация и данные о том, как работает система здравоохранения и почему она не работает для ЛЖВ -- некоторые из вас участвовали в сборе данных для Индекса стигмы в Кот </a:t>
            </a:r>
            <a:r>
              <a:rPr lang="ru-RU" dirty="0" err="1"/>
              <a:t>д’Ивуар</a:t>
            </a:r>
            <a:r>
              <a:rPr lang="ru-RU" dirty="0"/>
              <a:t>, Украине и Гане.</a:t>
            </a:r>
          </a:p>
          <a:p>
            <a:r>
              <a:rPr lang="ru-RU" dirty="0"/>
              <a:t>У вас есть значительный опыт и знания о социально-ориентированных подходах, интегрированных услугах и особенно о том, как устанавливать контакт с наиболее уязвимыми и </a:t>
            </a:r>
            <a:r>
              <a:rPr lang="ru-RU" dirty="0" err="1"/>
              <a:t>маргинализованными</a:t>
            </a:r>
            <a:r>
              <a:rPr lang="ru-RU" dirty="0"/>
              <a:t> людьми</a:t>
            </a:r>
          </a:p>
          <a:p>
            <a:r>
              <a:rPr lang="ru-RU" dirty="0"/>
              <a:t>Вы </a:t>
            </a:r>
            <a:r>
              <a:rPr lang="ru-RU" dirty="0" err="1"/>
              <a:t>приверженны</a:t>
            </a:r>
            <a:r>
              <a:rPr lang="ru-RU" dirty="0"/>
              <a:t> защите прав человека и инклюзивности и добивайтесь доступа к лекарства и услугам, а также знаете, как заставлять политиков сдерживать свои обещания.</a:t>
            </a:r>
          </a:p>
          <a:p>
            <a:endParaRPr lang="ru-RU" dirty="0"/>
          </a:p>
        </p:txBody>
      </p:sp>
      <p:sp>
        <p:nvSpPr>
          <p:cNvPr id="4" name="Slide Number Placeholder 3"/>
          <p:cNvSpPr>
            <a:spLocks noGrp="1"/>
          </p:cNvSpPr>
          <p:nvPr>
            <p:ph type="sldNum" sz="quarter" idx="5"/>
          </p:nvPr>
        </p:nvSpPr>
        <p:spPr/>
        <p:txBody>
          <a:bodyPr/>
          <a:lstStyle/>
          <a:p>
            <a:fld id="{813F9D1F-9346-7D4E-BECF-08B8BD4EFCDE}" type="slidenum">
              <a:rPr lang="en-US" smtClean="0"/>
              <a:t>49</a:t>
            </a:fld>
            <a:endParaRPr lang="ru-RU"/>
          </a:p>
        </p:txBody>
      </p:sp>
    </p:spTree>
    <p:extLst>
      <p:ext uri="{BB962C8B-B14F-4D97-AF65-F5344CB8AC3E}">
        <p14:creationId xmlns:p14="http://schemas.microsoft.com/office/powerpoint/2010/main" val="9594290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Все правительства взяли на себя обязательства привлекать гражданское общество к участию в ВОУЗ</a:t>
            </a:r>
            <a:r>
              <a:rPr lang="en-GB" dirty="0"/>
              <a:t>. </a:t>
            </a:r>
            <a:r>
              <a:rPr lang="ru-RU" dirty="0"/>
              <a:t>Поэтому если окажется, что гражданское общество пока участия не принимало, это должно стать вашей основной </a:t>
            </a:r>
            <a:r>
              <a:rPr lang="ru-RU" dirty="0" err="1"/>
              <a:t>адвокационной</a:t>
            </a:r>
            <a:r>
              <a:rPr lang="ru-RU" dirty="0"/>
              <a:t> целью. В большинстве стран привлечение к участию сообществ и сетей для охраны здоровья совершенно точно потребует улучшения.</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51</a:t>
            </a:fld>
            <a:endParaRPr lang="en-US"/>
          </a:p>
        </p:txBody>
      </p:sp>
    </p:spTree>
    <p:extLst>
      <p:ext uri="{BB962C8B-B14F-4D97-AF65-F5344CB8AC3E}">
        <p14:creationId xmlns:p14="http://schemas.microsoft.com/office/powerpoint/2010/main" val="39378942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Чтобы вести эффективную </a:t>
            </a:r>
            <a:r>
              <a:rPr lang="ru-RU" dirty="0" err="1"/>
              <a:t>адвокацию</a:t>
            </a:r>
            <a:r>
              <a:rPr lang="ru-RU" dirty="0"/>
              <a:t>, нужно знать пять вещей</a:t>
            </a:r>
            <a:r>
              <a:rPr lang="en-GB" dirty="0"/>
              <a:t>.</a:t>
            </a:r>
          </a:p>
          <a:p>
            <a:endParaRPr lang="en-GB" dirty="0"/>
          </a:p>
          <a:p>
            <a:r>
              <a:rPr lang="ru-RU" dirty="0"/>
              <a:t>Прежде всего нужно определить проблему</a:t>
            </a:r>
            <a:r>
              <a:rPr lang="en-GB" dirty="0"/>
              <a:t>. </a:t>
            </a:r>
            <a:r>
              <a:rPr lang="ru-RU" dirty="0"/>
              <a:t>Что происходит с ВИЧ и ВОУЗ у вас в стране</a:t>
            </a:r>
            <a:r>
              <a:rPr lang="en-GB" dirty="0"/>
              <a:t>?</a:t>
            </a:r>
          </a:p>
          <a:p>
            <a:endParaRPr lang="en-GB" dirty="0"/>
          </a:p>
          <a:p>
            <a:r>
              <a:rPr lang="ru-RU" dirty="0"/>
              <a:t>Затем нужно понять, кто станет вашим союзником в решении проблемы.</a:t>
            </a:r>
            <a:endParaRPr lang="en-GB" dirty="0"/>
          </a:p>
          <a:p>
            <a:r>
              <a:rPr lang="ru-RU" dirty="0"/>
              <a:t>В-третьих, нужно провести картировании власти и влияния</a:t>
            </a:r>
            <a:r>
              <a:rPr lang="en-GB" dirty="0"/>
              <a:t>. </a:t>
            </a:r>
            <a:r>
              <a:rPr lang="ru-RU" dirty="0"/>
              <a:t>Это очень важно, чтобы не терять времени зря на ошибочные цели</a:t>
            </a:r>
            <a:r>
              <a:rPr lang="en-GB" dirty="0"/>
              <a:t>!</a:t>
            </a:r>
          </a:p>
          <a:p>
            <a:endParaRPr lang="en-GB" dirty="0"/>
          </a:p>
          <a:p>
            <a:r>
              <a:rPr lang="ru-RU" dirty="0"/>
              <a:t>Затем нужно определить, когда стоит действовать, например когда парламент обсуждает бюджет или когда ведется работа над новым национальным планом</a:t>
            </a:r>
            <a:r>
              <a:rPr lang="en-GB" dirty="0"/>
              <a:t>. </a:t>
            </a:r>
          </a:p>
          <a:p>
            <a:endParaRPr lang="en-GB" dirty="0"/>
          </a:p>
          <a:p>
            <a:r>
              <a:rPr lang="ru-RU" dirty="0"/>
              <a:t>Наконец, нужно подготовить посыл для своей целевой аудитории</a:t>
            </a:r>
            <a:r>
              <a:rPr lang="en-GB" dirty="0"/>
              <a:t>. </a:t>
            </a:r>
            <a:r>
              <a:rPr lang="ru-RU" dirty="0"/>
              <a:t>Вернемся к этому через секунду</a:t>
            </a:r>
            <a:r>
              <a:rPr lang="en-GB" dirty="0"/>
              <a:t>.</a:t>
            </a:r>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53</a:t>
            </a:fld>
            <a:endParaRPr lang="en-US"/>
          </a:p>
        </p:txBody>
      </p:sp>
    </p:spTree>
    <p:extLst>
      <p:ext uri="{BB962C8B-B14F-4D97-AF65-F5344CB8AC3E}">
        <p14:creationId xmlns:p14="http://schemas.microsoft.com/office/powerpoint/2010/main" val="3844314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Работает ли это в вашей стране? Нужно ли еще больше уточнить?</a:t>
            </a:r>
          </a:p>
          <a:p>
            <a:endParaRPr lang="ru-RU" dirty="0"/>
          </a:p>
          <a:p>
            <a:r>
              <a:rPr lang="ru-RU"/>
              <a:t>Вы можете выбрать, что из них будет самым важным в первый год работы, а что станет целью на будущее</a:t>
            </a:r>
          </a:p>
        </p:txBody>
      </p:sp>
      <p:sp>
        <p:nvSpPr>
          <p:cNvPr id="4" name="Slide Number Placeholder 3"/>
          <p:cNvSpPr>
            <a:spLocks noGrp="1"/>
          </p:cNvSpPr>
          <p:nvPr>
            <p:ph type="sldNum" sz="quarter" idx="5"/>
          </p:nvPr>
        </p:nvSpPr>
        <p:spPr/>
        <p:txBody>
          <a:bodyPr/>
          <a:lstStyle/>
          <a:p>
            <a:fld id="{FC14E979-97C5-4D49-ACBB-FDE64A3FF911}" type="slidenum">
              <a:rPr lang="en-US" smtClean="0"/>
              <a:t>54</a:t>
            </a:fld>
            <a:endParaRPr lang="ru-RU"/>
          </a:p>
        </p:txBody>
      </p:sp>
    </p:spTree>
    <p:extLst>
      <p:ext uri="{BB962C8B-B14F-4D97-AF65-F5344CB8AC3E}">
        <p14:creationId xmlns:p14="http://schemas.microsoft.com/office/powerpoint/2010/main" val="33979972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Составьте два списка </a:t>
            </a:r>
            <a:r>
              <a:rPr lang="en-US" dirty="0"/>
              <a:t>– </a:t>
            </a:r>
            <a:r>
              <a:rPr lang="ru-RU" dirty="0"/>
              <a:t>один из тех, у кого есть возможности принимать решения в сфере охраны здоровья и о бюджетах на здравоохранение</a:t>
            </a:r>
            <a:r>
              <a:rPr lang="en-US" dirty="0"/>
              <a:t>.</a:t>
            </a:r>
          </a:p>
          <a:p>
            <a:endParaRPr lang="en-US" dirty="0"/>
          </a:p>
          <a:p>
            <a:r>
              <a:rPr lang="ru-RU" dirty="0"/>
              <a:t>Второй – это список людей из правительства, которых вы знаете</a:t>
            </a:r>
            <a:r>
              <a:rPr lang="en-US" dirty="0"/>
              <a:t>.</a:t>
            </a:r>
          </a:p>
          <a:p>
            <a:endParaRPr lang="en-US" dirty="0"/>
          </a:p>
          <a:p>
            <a:r>
              <a:rPr lang="ru-RU" dirty="0"/>
              <a:t>Пересекаются ли эти списки</a:t>
            </a:r>
            <a:r>
              <a:rPr lang="en-US" dirty="0"/>
              <a:t>?</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55</a:t>
            </a:fld>
            <a:endParaRPr lang="en-US"/>
          </a:p>
        </p:txBody>
      </p:sp>
    </p:spTree>
    <p:extLst>
      <p:ext uri="{BB962C8B-B14F-4D97-AF65-F5344CB8AC3E}">
        <p14:creationId xmlns:p14="http://schemas.microsoft.com/office/powerpoint/2010/main" val="405175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Мы сейчас разделим вас на группы для работы с одной из ключевых аудиторий</a:t>
            </a:r>
            <a:r>
              <a:rPr lang="en-GB" dirty="0"/>
              <a:t>.</a:t>
            </a:r>
          </a:p>
          <a:p>
            <a:endParaRPr lang="en-GB" dirty="0"/>
          </a:p>
          <a:p>
            <a:r>
              <a:rPr lang="en-GB" dirty="0"/>
              <a:t>p 1: Minister of Health</a:t>
            </a:r>
          </a:p>
          <a:p>
            <a:r>
              <a:rPr lang="en-GB" dirty="0"/>
              <a:t>Group 2: Member of Parliament</a:t>
            </a:r>
          </a:p>
          <a:p>
            <a:r>
              <a:rPr lang="en-GB" dirty="0"/>
              <a:t>Group 3: District Health Official</a:t>
            </a:r>
          </a:p>
          <a:p>
            <a:r>
              <a:rPr lang="en-GB" dirty="0"/>
              <a:t>Group 4: Voters/general public</a:t>
            </a:r>
          </a:p>
          <a:p>
            <a:r>
              <a:rPr lang="en-GB" dirty="0"/>
              <a:t>Group 5: NGOs working in other sectors, e.g. WASH, mental health, nutrition</a:t>
            </a:r>
          </a:p>
          <a:p>
            <a:endParaRPr lang="en-GB" dirty="0"/>
          </a:p>
          <a:p>
            <a:r>
              <a:rPr lang="en-GB" dirty="0"/>
              <a:t>What do these targets need to know about UHC?</a:t>
            </a:r>
          </a:p>
          <a:p>
            <a:r>
              <a:rPr lang="en-GB" dirty="0"/>
              <a:t>To meet the advocacy goals, what do you need to say and what method will you use to say it.</a:t>
            </a:r>
          </a:p>
          <a:p>
            <a:r>
              <a:rPr lang="en-GB" dirty="0"/>
              <a:t>In terms of method we mean the form you will use to communicate the message – social media, face to face meetings, briefing papers, twitter, letters, celebrities, etc</a:t>
            </a:r>
          </a:p>
          <a:p>
            <a:r>
              <a:rPr lang="en-GB" dirty="0"/>
              <a:t>Use this grid to help you.</a:t>
            </a:r>
          </a:p>
          <a:p>
            <a:endParaRPr lang="en-GB" dirty="0"/>
          </a:p>
          <a:p>
            <a:r>
              <a:rPr lang="en-GB" dirty="0"/>
              <a:t>Each group needs to come back the message they want to communicate and the method they will use to reach the target.</a:t>
            </a:r>
          </a:p>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57</a:t>
            </a:fld>
            <a:endParaRPr lang="en-US"/>
          </a:p>
        </p:txBody>
      </p:sp>
    </p:spTree>
    <p:extLst>
      <p:ext uri="{BB962C8B-B14F-4D97-AF65-F5344CB8AC3E}">
        <p14:creationId xmlns:p14="http://schemas.microsoft.com/office/powerpoint/2010/main" val="31321894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Вот несколько тактик, которые можно рассмотреть в ходе работы в группах</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58</a:t>
            </a:fld>
            <a:endParaRPr lang="en-US"/>
          </a:p>
        </p:txBody>
      </p:sp>
    </p:spTree>
    <p:extLst>
      <p:ext uri="{BB962C8B-B14F-4D97-AF65-F5344CB8AC3E}">
        <p14:creationId xmlns:p14="http://schemas.microsoft.com/office/powerpoint/2010/main" val="30131662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59</a:t>
            </a:fld>
            <a:endParaRPr lang="en-US"/>
          </a:p>
        </p:txBody>
      </p:sp>
    </p:spTree>
    <p:extLst>
      <p:ext uri="{BB962C8B-B14F-4D97-AF65-F5344CB8AC3E}">
        <p14:creationId xmlns:p14="http://schemas.microsoft.com/office/powerpoint/2010/main" val="34060354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Вот некоторые ключевые посылы, которые появились в движении за ВОУЗ и в движении по борьбе с ВИЧ</a:t>
            </a:r>
          </a:p>
          <a:p>
            <a:endParaRPr lang="ru-RU" dirty="0"/>
          </a:p>
        </p:txBody>
      </p:sp>
      <p:sp>
        <p:nvSpPr>
          <p:cNvPr id="4" name="Slide Number Placeholder 3"/>
          <p:cNvSpPr>
            <a:spLocks noGrp="1"/>
          </p:cNvSpPr>
          <p:nvPr>
            <p:ph type="sldNum" sz="quarter" idx="5"/>
          </p:nvPr>
        </p:nvSpPr>
        <p:spPr/>
        <p:txBody>
          <a:bodyPr/>
          <a:lstStyle/>
          <a:p>
            <a:fld id="{813F9D1F-9346-7D4E-BECF-08B8BD4EFCDE}" type="slidenum">
              <a:rPr lang="en-US" smtClean="0"/>
              <a:t>61</a:t>
            </a:fld>
            <a:endParaRPr lang="ru-RU"/>
          </a:p>
        </p:txBody>
      </p:sp>
    </p:spTree>
    <p:extLst>
      <p:ext uri="{BB962C8B-B14F-4D97-AF65-F5344CB8AC3E}">
        <p14:creationId xmlns:p14="http://schemas.microsoft.com/office/powerpoint/2010/main" val="12581336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Вот так может выглядеть заполненная таблица</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62</a:t>
            </a:fld>
            <a:endParaRPr lang="en-US"/>
          </a:p>
        </p:txBody>
      </p:sp>
    </p:spTree>
    <p:extLst>
      <p:ext uri="{BB962C8B-B14F-4D97-AF65-F5344CB8AC3E}">
        <p14:creationId xmlns:p14="http://schemas.microsoft.com/office/powerpoint/2010/main" val="14899998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Очень важно хорошо выбрать время для обращения с посылом</a:t>
            </a:r>
            <a:r>
              <a:rPr lang="en-US" dirty="0"/>
              <a:t>!</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63</a:t>
            </a:fld>
            <a:endParaRPr lang="en-US"/>
          </a:p>
        </p:txBody>
      </p:sp>
    </p:spTree>
    <p:extLst>
      <p:ext uri="{BB962C8B-B14F-4D97-AF65-F5344CB8AC3E}">
        <p14:creationId xmlns:p14="http://schemas.microsoft.com/office/powerpoint/2010/main" val="23027357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Наконец, нужно обсудить, к кому мы можем присоединиться в ведении </a:t>
            </a:r>
            <a:r>
              <a:rPr lang="ru-RU" dirty="0" err="1"/>
              <a:t>адвокации</a:t>
            </a:r>
            <a:r>
              <a:rPr lang="en-US" dirty="0"/>
              <a:t>. </a:t>
            </a:r>
            <a:r>
              <a:rPr lang="ru-RU" dirty="0"/>
              <a:t>Кто важные игроки</a:t>
            </a:r>
            <a:r>
              <a:rPr lang="en-US" dirty="0"/>
              <a:t>? </a:t>
            </a:r>
            <a:r>
              <a:rPr lang="ru-RU" dirty="0"/>
              <a:t>Как мы можем работать вместе</a:t>
            </a:r>
            <a:r>
              <a:rPr lang="en-US" dirty="0"/>
              <a:t>?</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64</a:t>
            </a:fld>
            <a:endParaRPr lang="en-US"/>
          </a:p>
        </p:txBody>
      </p:sp>
    </p:spTree>
    <p:extLst>
      <p:ext uri="{BB962C8B-B14F-4D97-AF65-F5344CB8AC3E}">
        <p14:creationId xmlns:p14="http://schemas.microsoft.com/office/powerpoint/2010/main" val="29432399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Мы обсудили, что нужно изменить, кто наши потенциальные союзники, кто целевая аудитория и в чем посыл. Все вместе это и есть </a:t>
            </a:r>
            <a:r>
              <a:rPr lang="ru-RU" dirty="0" err="1"/>
              <a:t>адвокационный</a:t>
            </a:r>
            <a:r>
              <a:rPr lang="ru-RU" dirty="0"/>
              <a:t> план. </a:t>
            </a:r>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65</a:t>
            </a:fld>
            <a:endParaRPr lang="en-US"/>
          </a:p>
        </p:txBody>
      </p:sp>
    </p:spTree>
    <p:extLst>
      <p:ext uri="{BB962C8B-B14F-4D97-AF65-F5344CB8AC3E}">
        <p14:creationId xmlns:p14="http://schemas.microsoft.com/office/powerpoint/2010/main" val="35862476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Что мне понравилось</a:t>
            </a:r>
          </a:p>
          <a:p>
            <a:r>
              <a:rPr lang="ru-RU"/>
              <a:t>Что мне не понравилось</a:t>
            </a:r>
          </a:p>
          <a:p>
            <a:r>
              <a:rPr lang="ru-RU"/>
              <a:t>Какие еще остались вопросы</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FA3E51-84DE-B14A-928A-9A8203D71F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31684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3F9D1F-9346-7D4E-BECF-08B8BD4EFCDE}" type="slidenum">
              <a:rPr lang="en-US" smtClean="0"/>
              <a:t>67</a:t>
            </a:fld>
            <a:endParaRPr lang="ru-RU"/>
          </a:p>
        </p:txBody>
      </p:sp>
    </p:spTree>
    <p:extLst>
      <p:ext uri="{BB962C8B-B14F-4D97-AF65-F5344CB8AC3E}">
        <p14:creationId xmlns:p14="http://schemas.microsoft.com/office/powerpoint/2010/main" val="495314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4/4/2022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https://www.youtube.com/embed/pZHiIGFLN8Y?feature=oembed" TargetMode="Externa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ideo" Target="https://www.youtube.com/embed/XM-X4fQHsW0?feature=oembed" TargetMode="External"/><Relationship Id="rId4" Type="http://schemas.openxmlformats.org/officeDocument/2006/relationships/image" Target="../media/image10.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hyperlink" Target="https://csemonline.net/about-us/"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ideo" Target="https://www.youtube.com/embed/C1bIjISMlTo?feature=oembed" TargetMode="External"/><Relationship Id="rId4" Type="http://schemas.openxmlformats.org/officeDocument/2006/relationships/image" Target="../media/image19.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6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rot="21025831">
            <a:off x="1377916" y="3952549"/>
            <a:ext cx="2827667" cy="260578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8" name="TextBox 8"/>
          <p:cNvSpPr txBox="1"/>
          <p:nvPr/>
        </p:nvSpPr>
        <p:spPr>
          <a:xfrm>
            <a:off x="1396948" y="1779602"/>
            <a:ext cx="14986052" cy="1566776"/>
          </a:xfrm>
          <a:prstGeom prst="rect">
            <a:avLst/>
          </a:prstGeom>
        </p:spPr>
        <p:txBody>
          <a:bodyPr wrap="square" lIns="0" tIns="0" rIns="0" bIns="0" rtlCol="0" anchor="t">
            <a:spAutoFit/>
          </a:bodyPr>
          <a:lstStyle/>
          <a:p>
            <a:pPr marL="0" lvl="0" indent="0" algn="ctr">
              <a:lnSpc>
                <a:spcPts val="12100"/>
              </a:lnSpc>
            </a:pPr>
            <a:r>
              <a:rPr lang="ru-RU" sz="10999" dirty="0">
                <a:solidFill>
                  <a:srgbClr val="000000"/>
                </a:solidFill>
                <a:latin typeface="DM Sans Bold"/>
              </a:rPr>
              <a:t>Национальный тренинг по ВОУЗ</a:t>
            </a:r>
          </a:p>
        </p:txBody>
      </p:sp>
      <p:pic>
        <p:nvPicPr>
          <p:cNvPr id="13" name="Picture 13"/>
          <p:cNvPicPr>
            <a:picLocks noChangeAspect="1"/>
          </p:cNvPicPr>
          <p:nvPr/>
        </p:nvPicPr>
        <p:blipFill>
          <a:blip r:embed="rId2"/>
          <a:srcRect/>
          <a:stretch>
            <a:fillRect/>
          </a:stretch>
        </p:blipFill>
        <p:spPr>
          <a:xfrm>
            <a:off x="4644536" y="2647653"/>
            <a:ext cx="7639347" cy="7639347"/>
          </a:xfrm>
          <a:prstGeom prst="rect">
            <a:avLst/>
          </a:prstGeom>
        </p:spPr>
      </p:pic>
      <p:pic>
        <p:nvPicPr>
          <p:cNvPr id="14" name="Picture 14"/>
          <p:cNvPicPr>
            <a:picLocks noChangeAspect="1"/>
          </p:cNvPicPr>
          <p:nvPr/>
        </p:nvPicPr>
        <p:blipFill>
          <a:blip r:embed="rId3"/>
          <a:srcRect/>
          <a:stretch>
            <a:fillRect/>
          </a:stretch>
        </p:blipFill>
        <p:spPr>
          <a:xfrm>
            <a:off x="1116044" y="7912200"/>
            <a:ext cx="1826124" cy="1809176"/>
          </a:xfrm>
          <a:prstGeom prst="rect">
            <a:avLst/>
          </a:prstGeom>
        </p:spPr>
      </p:pic>
      <p:pic>
        <p:nvPicPr>
          <p:cNvPr id="16" name="Picture 15">
            <a:extLst>
              <a:ext uri="{FF2B5EF4-FFF2-40B4-BE49-F238E27FC236}">
                <a16:creationId xmlns:a16="http://schemas.microsoft.com/office/drawing/2014/main" id="{636F3E77-BB74-4445-8FB1-E65ABE16E936}"/>
              </a:ext>
            </a:extLst>
          </p:cNvPr>
          <p:cNvPicPr>
            <a:picLocks noChangeAspect="1"/>
          </p:cNvPicPr>
          <p:nvPr/>
        </p:nvPicPr>
        <p:blipFill>
          <a:blip r:embed="rId4"/>
          <a:stretch>
            <a:fillRect/>
          </a:stretch>
        </p:blipFill>
        <p:spPr>
          <a:xfrm>
            <a:off x="3577332" y="8283342"/>
            <a:ext cx="2828789" cy="1066892"/>
          </a:xfrm>
          <a:prstGeom prst="rect">
            <a:avLst/>
          </a:prstGeom>
        </p:spPr>
      </p:pic>
      <p:pic>
        <p:nvPicPr>
          <p:cNvPr id="17" name="Picture 16">
            <a:extLst>
              <a:ext uri="{FF2B5EF4-FFF2-40B4-BE49-F238E27FC236}">
                <a16:creationId xmlns:a16="http://schemas.microsoft.com/office/drawing/2014/main" id="{102BF62C-4BFB-4C4E-932C-D1FCF820CA04}"/>
              </a:ext>
            </a:extLst>
          </p:cNvPr>
          <p:cNvPicPr>
            <a:picLocks noChangeAspect="1"/>
          </p:cNvPicPr>
          <p:nvPr/>
        </p:nvPicPr>
        <p:blipFill>
          <a:blip r:embed="rId5"/>
          <a:stretch>
            <a:fillRect/>
          </a:stretch>
        </p:blipFill>
        <p:spPr>
          <a:xfrm>
            <a:off x="15078343" y="7504519"/>
            <a:ext cx="2609314" cy="2005758"/>
          </a:xfrm>
          <a:prstGeom prst="rect">
            <a:avLst/>
          </a:prstGeom>
        </p:spPr>
      </p:pic>
      <p:pic>
        <p:nvPicPr>
          <p:cNvPr id="18" name="Picture 17">
            <a:extLst>
              <a:ext uri="{FF2B5EF4-FFF2-40B4-BE49-F238E27FC236}">
                <a16:creationId xmlns:a16="http://schemas.microsoft.com/office/drawing/2014/main" id="{D370A3BC-F796-47C3-A472-9C5CE41794AE}"/>
              </a:ext>
            </a:extLst>
          </p:cNvPr>
          <p:cNvPicPr>
            <a:picLocks noChangeAspect="1"/>
          </p:cNvPicPr>
          <p:nvPr/>
        </p:nvPicPr>
        <p:blipFill>
          <a:blip r:embed="rId6"/>
          <a:stretch>
            <a:fillRect/>
          </a:stretch>
        </p:blipFill>
        <p:spPr>
          <a:xfrm>
            <a:off x="12525912" y="7561996"/>
            <a:ext cx="2045297" cy="194370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089571" y="1357515"/>
            <a:ext cx="12108859" cy="3103502"/>
          </a:xfrm>
          <a:prstGeom prst="rect">
            <a:avLst/>
          </a:prstGeom>
        </p:spPr>
        <p:txBody>
          <a:bodyPr lIns="0" tIns="0" rIns="0" bIns="0" rtlCol="0" anchor="t">
            <a:spAutoFit/>
          </a:bodyPr>
          <a:lstStyle/>
          <a:p>
            <a:pPr marL="0" lvl="0" indent="0" algn="ctr">
              <a:lnSpc>
                <a:spcPts val="12100"/>
              </a:lnSpc>
            </a:pPr>
            <a:r>
              <a:rPr lang="ru-RU" sz="10999">
                <a:solidFill>
                  <a:srgbClr val="000000"/>
                </a:solidFill>
                <a:latin typeface="DM Sans Bold"/>
              </a:rPr>
              <a:t>Приветствие и знакомство</a:t>
            </a:r>
          </a:p>
        </p:txBody>
      </p:sp>
      <p:grpSp>
        <p:nvGrpSpPr>
          <p:cNvPr id="3" name="Group 3"/>
          <p:cNvGrpSpPr/>
          <p:nvPr/>
        </p:nvGrpSpPr>
        <p:grpSpPr>
          <a:xfrm rot="-426806">
            <a:off x="7223141" y="5009966"/>
            <a:ext cx="4304314" cy="3770847"/>
            <a:chOff x="0" y="0"/>
            <a:chExt cx="3216910" cy="3160517"/>
          </a:xfrm>
        </p:grpSpPr>
        <p:sp>
          <p:nvSpPr>
            <p:cNvPr id="4" name="Freeform 4"/>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5" name="Freeform 5"/>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6" name="Freeform 6"/>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7" name="Group 7"/>
          <p:cNvGrpSpPr/>
          <p:nvPr/>
        </p:nvGrpSpPr>
        <p:grpSpPr>
          <a:xfrm rot="-369125">
            <a:off x="7791206" y="6152082"/>
            <a:ext cx="3276657" cy="1804003"/>
            <a:chOff x="0" y="0"/>
            <a:chExt cx="2007669" cy="1225856"/>
          </a:xfrm>
        </p:grpSpPr>
        <p:sp>
          <p:nvSpPr>
            <p:cNvPr id="8" name="Freeform 8"/>
            <p:cNvSpPr/>
            <p:nvPr/>
          </p:nvSpPr>
          <p:spPr>
            <a:xfrm>
              <a:off x="0" y="0"/>
              <a:ext cx="2007669" cy="1225856"/>
            </a:xfrm>
            <a:custGeom>
              <a:avLst/>
              <a:gdLst/>
              <a:ahLst/>
              <a:cxnLst/>
              <a:rect l="l" t="t" r="r" b="b"/>
              <a:pathLst>
                <a:path w="2007669" h="1225856">
                  <a:moveTo>
                    <a:pt x="1883209" y="1225856"/>
                  </a:moveTo>
                  <a:lnTo>
                    <a:pt x="124460" y="1225856"/>
                  </a:lnTo>
                  <a:cubicBezTo>
                    <a:pt x="55880" y="1225856"/>
                    <a:pt x="0" y="1169976"/>
                    <a:pt x="0" y="1101396"/>
                  </a:cubicBezTo>
                  <a:lnTo>
                    <a:pt x="0" y="124460"/>
                  </a:lnTo>
                  <a:cubicBezTo>
                    <a:pt x="0" y="55880"/>
                    <a:pt x="55880" y="0"/>
                    <a:pt x="124460" y="0"/>
                  </a:cubicBezTo>
                  <a:lnTo>
                    <a:pt x="1883209" y="0"/>
                  </a:lnTo>
                  <a:cubicBezTo>
                    <a:pt x="1951789" y="0"/>
                    <a:pt x="2007669" y="55880"/>
                    <a:pt x="2007669" y="124460"/>
                  </a:cubicBezTo>
                  <a:lnTo>
                    <a:pt x="2007669" y="1101396"/>
                  </a:lnTo>
                  <a:cubicBezTo>
                    <a:pt x="2007669" y="1169976"/>
                    <a:pt x="1951789" y="1225856"/>
                    <a:pt x="1883209" y="1225856"/>
                  </a:cubicBezTo>
                  <a:close/>
                </a:path>
              </a:pathLst>
            </a:custGeom>
            <a:solidFill>
              <a:srgbClr val="FF6B57"/>
            </a:solidFill>
          </p:spPr>
        </p:sp>
      </p:grpSp>
      <p:sp>
        <p:nvSpPr>
          <p:cNvPr id="9" name="TextBox 9"/>
          <p:cNvSpPr txBox="1"/>
          <p:nvPr/>
        </p:nvSpPr>
        <p:spPr>
          <a:xfrm rot="-426806">
            <a:off x="7936863" y="6717201"/>
            <a:ext cx="3196767" cy="691600"/>
          </a:xfrm>
          <a:prstGeom prst="rect">
            <a:avLst/>
          </a:prstGeom>
        </p:spPr>
        <p:txBody>
          <a:bodyPr wrap="square" lIns="0" tIns="0" rIns="0" bIns="0" rtlCol="0" anchor="t">
            <a:spAutoFit/>
          </a:bodyPr>
          <a:lstStyle/>
          <a:p>
            <a:pPr marL="0" lvl="0" indent="0" algn="ctr">
              <a:lnSpc>
                <a:spcPts val="5744"/>
              </a:lnSpc>
            </a:pPr>
            <a:r>
              <a:rPr lang="ru-RU" sz="4103" spc="41" dirty="0">
                <a:solidFill>
                  <a:srgbClr val="000000"/>
                </a:solidFill>
                <a:latin typeface="DM Sans"/>
              </a:rPr>
              <a:t>Приступим!</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981161"/>
            <a:ext cx="16230600" cy="7522418"/>
            <a:chOff x="0" y="0"/>
            <a:chExt cx="100607340" cy="46628618"/>
          </a:xfrm>
        </p:grpSpPr>
        <p:sp>
          <p:nvSpPr>
            <p:cNvPr id="3" name="Freeform 3"/>
            <p:cNvSpPr/>
            <p:nvPr/>
          </p:nvSpPr>
          <p:spPr>
            <a:xfrm>
              <a:off x="0" y="0"/>
              <a:ext cx="100607341" cy="46628617"/>
            </a:xfrm>
            <a:custGeom>
              <a:avLst/>
              <a:gdLst/>
              <a:ahLst/>
              <a:cxnLst/>
              <a:rect l="l" t="t" r="r" b="b"/>
              <a:pathLst>
                <a:path w="100607341" h="46628617">
                  <a:moveTo>
                    <a:pt x="0" y="0"/>
                  </a:moveTo>
                  <a:lnTo>
                    <a:pt x="0" y="46628617"/>
                  </a:lnTo>
                  <a:lnTo>
                    <a:pt x="100607341" y="46628617"/>
                  </a:lnTo>
                  <a:lnTo>
                    <a:pt x="100607341" y="0"/>
                  </a:lnTo>
                  <a:lnTo>
                    <a:pt x="0" y="0"/>
                  </a:lnTo>
                  <a:close/>
                  <a:moveTo>
                    <a:pt x="100546377" y="46567657"/>
                  </a:moveTo>
                  <a:lnTo>
                    <a:pt x="59690" y="46567657"/>
                  </a:lnTo>
                  <a:lnTo>
                    <a:pt x="59690" y="59690"/>
                  </a:lnTo>
                  <a:lnTo>
                    <a:pt x="100546377" y="59690"/>
                  </a:lnTo>
                  <a:lnTo>
                    <a:pt x="100546377" y="46567657"/>
                  </a:lnTo>
                  <a:close/>
                </a:path>
              </a:pathLst>
            </a:custGeom>
            <a:solidFill>
              <a:srgbClr val="000000"/>
            </a:solidFill>
          </p:spPr>
        </p:sp>
      </p:grpSp>
      <p:grpSp>
        <p:nvGrpSpPr>
          <p:cNvPr id="4" name="Group 4"/>
          <p:cNvGrpSpPr/>
          <p:nvPr/>
        </p:nvGrpSpPr>
        <p:grpSpPr>
          <a:xfrm>
            <a:off x="9807126" y="1610240"/>
            <a:ext cx="882656" cy="882656"/>
            <a:chOff x="0" y="0"/>
            <a:chExt cx="1176875" cy="1176875"/>
          </a:xfrm>
        </p:grpSpPr>
        <p:grpSp>
          <p:nvGrpSpPr>
            <p:cNvPr id="5" name="Group 5"/>
            <p:cNvGrpSpPr/>
            <p:nvPr/>
          </p:nvGrpSpPr>
          <p:grpSpPr>
            <a:xfrm>
              <a:off x="0" y="0"/>
              <a:ext cx="1176875" cy="117687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00C2FF"/>
              </a:solidFill>
            </p:spPr>
          </p:sp>
        </p:grpSp>
        <p:sp>
          <p:nvSpPr>
            <p:cNvPr id="7" name="TextBox 7"/>
            <p:cNvSpPr txBox="1"/>
            <p:nvPr/>
          </p:nvSpPr>
          <p:spPr>
            <a:xfrm>
              <a:off x="239998" y="174718"/>
              <a:ext cx="696878" cy="770289"/>
            </a:xfrm>
            <a:prstGeom prst="rect">
              <a:avLst/>
            </a:prstGeom>
          </p:spPr>
          <p:txBody>
            <a:bodyPr lIns="0" tIns="0" rIns="0" bIns="0" rtlCol="0" anchor="t">
              <a:spAutoFit/>
            </a:bodyPr>
            <a:lstStyle/>
            <a:p>
              <a:pPr marL="0" lvl="0" indent="0" algn="ctr">
                <a:lnSpc>
                  <a:spcPts val="4980"/>
                </a:lnSpc>
                <a:spcBef>
                  <a:spcPct val="0"/>
                </a:spcBef>
              </a:pPr>
              <a:r>
                <a:rPr lang="en-US" sz="3557">
                  <a:solidFill>
                    <a:srgbClr val="000000"/>
                  </a:solidFill>
                  <a:latin typeface="DM Sans Bold"/>
                </a:rPr>
                <a:t>1</a:t>
              </a:r>
            </a:p>
          </p:txBody>
        </p:sp>
      </p:grpSp>
      <p:grpSp>
        <p:nvGrpSpPr>
          <p:cNvPr id="8" name="Group 8"/>
          <p:cNvGrpSpPr/>
          <p:nvPr/>
        </p:nvGrpSpPr>
        <p:grpSpPr>
          <a:xfrm>
            <a:off x="9809095" y="1797715"/>
            <a:ext cx="6002622" cy="2451259"/>
            <a:chOff x="0" y="0"/>
            <a:chExt cx="6237064" cy="3268345"/>
          </a:xfrm>
        </p:grpSpPr>
        <p:grpSp>
          <p:nvGrpSpPr>
            <p:cNvPr id="9" name="Group 9"/>
            <p:cNvGrpSpPr/>
            <p:nvPr/>
          </p:nvGrpSpPr>
          <p:grpSpPr>
            <a:xfrm>
              <a:off x="0" y="0"/>
              <a:ext cx="6237064" cy="3268345"/>
              <a:chOff x="0" y="0"/>
              <a:chExt cx="5101631" cy="2673356"/>
            </a:xfrm>
          </p:grpSpPr>
          <p:sp>
            <p:nvSpPr>
              <p:cNvPr id="10" name="Freeform 10"/>
              <p:cNvSpPr/>
              <p:nvPr/>
            </p:nvSpPr>
            <p:spPr>
              <a:xfrm>
                <a:off x="19050" y="223520"/>
                <a:ext cx="5063531" cy="2442216"/>
              </a:xfrm>
              <a:custGeom>
                <a:avLst/>
                <a:gdLst/>
                <a:ahLst/>
                <a:cxnLst/>
                <a:rect l="l" t="t" r="r" b="b"/>
                <a:pathLst>
                  <a:path w="5063531" h="2442216">
                    <a:moveTo>
                      <a:pt x="0" y="11430"/>
                    </a:moveTo>
                    <a:cubicBezTo>
                      <a:pt x="0" y="11430"/>
                      <a:pt x="2540" y="340360"/>
                      <a:pt x="2540" y="749300"/>
                    </a:cubicBezTo>
                    <a:cubicBezTo>
                      <a:pt x="2540" y="967741"/>
                      <a:pt x="7620" y="1261116"/>
                      <a:pt x="7620" y="1521466"/>
                    </a:cubicBezTo>
                    <a:cubicBezTo>
                      <a:pt x="7620" y="1715776"/>
                      <a:pt x="16510" y="2114556"/>
                      <a:pt x="21590" y="2306326"/>
                    </a:cubicBezTo>
                    <a:lnTo>
                      <a:pt x="130810" y="2420626"/>
                    </a:lnTo>
                    <a:cubicBezTo>
                      <a:pt x="275590" y="2428245"/>
                      <a:pt x="543560" y="2442216"/>
                      <a:pt x="793750" y="2442216"/>
                    </a:cubicBezTo>
                    <a:lnTo>
                      <a:pt x="5063531" y="2442216"/>
                    </a:lnTo>
                    <a:lnTo>
                      <a:pt x="5063531" y="693420"/>
                    </a:lnTo>
                    <a:cubicBezTo>
                      <a:pt x="5063531" y="318770"/>
                      <a:pt x="5054641" y="41910"/>
                      <a:pt x="5054641" y="41910"/>
                    </a:cubicBezTo>
                    <a:cubicBezTo>
                      <a:pt x="4899701" y="21590"/>
                      <a:pt x="4743491" y="11430"/>
                      <a:pt x="4586011" y="12700"/>
                    </a:cubicBezTo>
                    <a:cubicBezTo>
                      <a:pt x="4312961" y="12700"/>
                      <a:pt x="1179830" y="21590"/>
                      <a:pt x="929640" y="12700"/>
                    </a:cubicBezTo>
                    <a:cubicBezTo>
                      <a:pt x="594360" y="0"/>
                      <a:pt x="0" y="11430"/>
                      <a:pt x="0" y="11430"/>
                    </a:cubicBezTo>
                    <a:close/>
                  </a:path>
                </a:pathLst>
              </a:custGeom>
              <a:solidFill>
                <a:srgbClr val="FFFFFF"/>
              </a:solidFill>
            </p:spPr>
          </p:sp>
          <p:sp>
            <p:nvSpPr>
              <p:cNvPr id="11" name="Freeform 11"/>
              <p:cNvSpPr/>
              <p:nvPr/>
            </p:nvSpPr>
            <p:spPr>
              <a:xfrm>
                <a:off x="12700" y="217170"/>
                <a:ext cx="5076231" cy="2454916"/>
              </a:xfrm>
              <a:custGeom>
                <a:avLst/>
                <a:gdLst/>
                <a:ahLst/>
                <a:cxnLst/>
                <a:rect l="l" t="t" r="r" b="b"/>
                <a:pathLst>
                  <a:path w="5076231" h="2454916">
                    <a:moveTo>
                      <a:pt x="5076231" y="2454916"/>
                    </a:moveTo>
                    <a:lnTo>
                      <a:pt x="800100" y="2454916"/>
                    </a:lnTo>
                    <a:cubicBezTo>
                      <a:pt x="547370" y="2454916"/>
                      <a:pt x="270510" y="2440946"/>
                      <a:pt x="137160" y="2433326"/>
                    </a:cubicBezTo>
                    <a:lnTo>
                      <a:pt x="134620" y="2433326"/>
                    </a:lnTo>
                    <a:lnTo>
                      <a:pt x="21590" y="2315216"/>
                    </a:lnTo>
                    <a:lnTo>
                      <a:pt x="21590" y="2312676"/>
                    </a:lnTo>
                    <a:cubicBezTo>
                      <a:pt x="16510" y="2109476"/>
                      <a:pt x="7620" y="1715776"/>
                      <a:pt x="7620" y="1527816"/>
                    </a:cubicBezTo>
                    <a:cubicBezTo>
                      <a:pt x="7620" y="1412246"/>
                      <a:pt x="6350" y="1235716"/>
                      <a:pt x="5080" y="1089475"/>
                    </a:cubicBezTo>
                    <a:cubicBezTo>
                      <a:pt x="3810" y="1007590"/>
                      <a:pt x="2540" y="914951"/>
                      <a:pt x="2540" y="755650"/>
                    </a:cubicBezTo>
                    <a:cubicBezTo>
                      <a:pt x="2540" y="351790"/>
                      <a:pt x="0" y="21590"/>
                      <a:pt x="0" y="17780"/>
                    </a:cubicBezTo>
                    <a:lnTo>
                      <a:pt x="0" y="11430"/>
                    </a:lnTo>
                    <a:lnTo>
                      <a:pt x="6350" y="11430"/>
                    </a:lnTo>
                    <a:cubicBezTo>
                      <a:pt x="12700" y="11430"/>
                      <a:pt x="604520" y="0"/>
                      <a:pt x="935990" y="12700"/>
                    </a:cubicBezTo>
                    <a:cubicBezTo>
                      <a:pt x="1121410" y="19050"/>
                      <a:pt x="3737651" y="16510"/>
                      <a:pt x="4222791" y="13970"/>
                    </a:cubicBezTo>
                    <a:cubicBezTo>
                      <a:pt x="4387891" y="12700"/>
                      <a:pt x="4522511" y="12700"/>
                      <a:pt x="4592361" y="12700"/>
                    </a:cubicBezTo>
                    <a:cubicBezTo>
                      <a:pt x="4746031" y="11430"/>
                      <a:pt x="4904781" y="21590"/>
                      <a:pt x="5062261" y="41910"/>
                    </a:cubicBezTo>
                    <a:lnTo>
                      <a:pt x="5067341" y="43180"/>
                    </a:lnTo>
                    <a:lnTo>
                      <a:pt x="5067341" y="48260"/>
                    </a:lnTo>
                    <a:cubicBezTo>
                      <a:pt x="5067341" y="50800"/>
                      <a:pt x="5076231" y="328930"/>
                      <a:pt x="5076231" y="699770"/>
                    </a:cubicBezTo>
                    <a:lnTo>
                      <a:pt x="5076231" y="2454916"/>
                    </a:lnTo>
                    <a:close/>
                    <a:moveTo>
                      <a:pt x="139700" y="2420626"/>
                    </a:moveTo>
                    <a:cubicBezTo>
                      <a:pt x="273050" y="2428246"/>
                      <a:pt x="548640" y="2442216"/>
                      <a:pt x="800100" y="2442216"/>
                    </a:cubicBezTo>
                    <a:lnTo>
                      <a:pt x="5063531" y="2442216"/>
                    </a:lnTo>
                    <a:lnTo>
                      <a:pt x="5063531" y="699770"/>
                    </a:lnTo>
                    <a:cubicBezTo>
                      <a:pt x="5063531" y="358140"/>
                      <a:pt x="5055911" y="93980"/>
                      <a:pt x="5054641" y="53340"/>
                    </a:cubicBezTo>
                    <a:cubicBezTo>
                      <a:pt x="4899701" y="33020"/>
                      <a:pt x="4743491" y="24130"/>
                      <a:pt x="4592361" y="25400"/>
                    </a:cubicBezTo>
                    <a:cubicBezTo>
                      <a:pt x="4522511" y="25400"/>
                      <a:pt x="4387891" y="27940"/>
                      <a:pt x="4222791" y="26670"/>
                    </a:cubicBezTo>
                    <a:cubicBezTo>
                      <a:pt x="3713521" y="22860"/>
                      <a:pt x="1304290" y="22860"/>
                      <a:pt x="935990" y="25400"/>
                    </a:cubicBezTo>
                    <a:cubicBezTo>
                      <a:pt x="622300" y="27940"/>
                      <a:pt x="77470" y="22860"/>
                      <a:pt x="12700" y="24130"/>
                    </a:cubicBezTo>
                    <a:cubicBezTo>
                      <a:pt x="12700" y="71120"/>
                      <a:pt x="15240" y="382270"/>
                      <a:pt x="15240" y="755650"/>
                    </a:cubicBezTo>
                    <a:cubicBezTo>
                      <a:pt x="15240" y="914951"/>
                      <a:pt x="16510" y="1007589"/>
                      <a:pt x="17780" y="1089475"/>
                    </a:cubicBezTo>
                    <a:cubicBezTo>
                      <a:pt x="19050" y="1235716"/>
                      <a:pt x="20320" y="1412245"/>
                      <a:pt x="20320" y="1527816"/>
                    </a:cubicBezTo>
                    <a:cubicBezTo>
                      <a:pt x="20320" y="1714506"/>
                      <a:pt x="29210" y="2105666"/>
                      <a:pt x="34290" y="2310135"/>
                    </a:cubicBezTo>
                    <a:lnTo>
                      <a:pt x="139700" y="2420626"/>
                    </a:lnTo>
                    <a:close/>
                    <a:moveTo>
                      <a:pt x="139700" y="2420626"/>
                    </a:moveTo>
                    <a:lnTo>
                      <a:pt x="133350" y="2294896"/>
                    </a:lnTo>
                    <a:lnTo>
                      <a:pt x="34290" y="2308866"/>
                    </a:lnTo>
                    <a:lnTo>
                      <a:pt x="139700" y="2420626"/>
                    </a:lnTo>
                    <a:close/>
                  </a:path>
                </a:pathLst>
              </a:custGeom>
              <a:solidFill>
                <a:srgbClr val="000000"/>
              </a:solidFill>
            </p:spPr>
          </p:sp>
          <p:sp>
            <p:nvSpPr>
              <p:cNvPr id="12" name="Freeform 12"/>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sp>
          <p:nvSpPr>
            <p:cNvPr id="13" name="TextBox 13"/>
            <p:cNvSpPr txBox="1"/>
            <p:nvPr/>
          </p:nvSpPr>
          <p:spPr>
            <a:xfrm>
              <a:off x="381939" y="860233"/>
              <a:ext cx="5473189" cy="1803657"/>
            </a:xfrm>
            <a:prstGeom prst="rect">
              <a:avLst/>
            </a:prstGeom>
          </p:spPr>
          <p:txBody>
            <a:bodyPr lIns="0" tIns="0" rIns="0" bIns="0" rtlCol="0" anchor="t">
              <a:spAutoFit/>
            </a:bodyPr>
            <a:lstStyle/>
            <a:p>
              <a:pPr marL="0" lvl="0" indent="0">
                <a:lnSpc>
                  <a:spcPts val="3572"/>
                </a:lnSpc>
              </a:pPr>
              <a:r>
                <a:rPr lang="ru-RU" sz="2381" spc="23" dirty="0">
                  <a:solidFill>
                    <a:srgbClr val="000000"/>
                  </a:solidFill>
                  <a:latin typeface="DM Sans"/>
                </a:rPr>
                <a:t>Подготовить людей из общин и национальных сетей по ВИЧ к тому, чтобы продвигать ВОУЗ</a:t>
              </a:r>
              <a:endParaRPr lang="en-US" sz="2381" spc="23" dirty="0">
                <a:solidFill>
                  <a:srgbClr val="000000"/>
                </a:solidFill>
                <a:latin typeface="DM Sans"/>
              </a:endParaRPr>
            </a:p>
          </p:txBody>
        </p:sp>
      </p:grpSp>
      <p:sp>
        <p:nvSpPr>
          <p:cNvPr id="14" name="TextBox 14"/>
          <p:cNvSpPr txBox="1"/>
          <p:nvPr/>
        </p:nvSpPr>
        <p:spPr>
          <a:xfrm>
            <a:off x="1993361" y="3080495"/>
            <a:ext cx="5149118" cy="854208"/>
          </a:xfrm>
          <a:prstGeom prst="rect">
            <a:avLst/>
          </a:prstGeom>
        </p:spPr>
        <p:txBody>
          <a:bodyPr lIns="0" tIns="0" rIns="0" bIns="0" rtlCol="0" anchor="t">
            <a:spAutoFit/>
          </a:bodyPr>
          <a:lstStyle/>
          <a:p>
            <a:pPr marL="0" lvl="0" indent="0" algn="ctr">
              <a:lnSpc>
                <a:spcPts val="6588"/>
              </a:lnSpc>
            </a:pPr>
            <a:r>
              <a:rPr lang="ru-RU" sz="5989" dirty="0">
                <a:solidFill>
                  <a:srgbClr val="000000"/>
                </a:solidFill>
                <a:latin typeface="DM Sans Bold"/>
              </a:rPr>
              <a:t>Цель тренинга</a:t>
            </a:r>
            <a:endParaRPr lang="en-US" sz="5989" dirty="0">
              <a:solidFill>
                <a:srgbClr val="000000"/>
              </a:solidFill>
              <a:latin typeface="DM Sans Bold"/>
            </a:endParaRPr>
          </a:p>
        </p:txBody>
      </p:sp>
      <p:grpSp>
        <p:nvGrpSpPr>
          <p:cNvPr id="15" name="Group 15"/>
          <p:cNvGrpSpPr/>
          <p:nvPr/>
        </p:nvGrpSpPr>
        <p:grpSpPr>
          <a:xfrm>
            <a:off x="8458199" y="4742370"/>
            <a:ext cx="7338575" cy="3541965"/>
            <a:chOff x="0" y="0"/>
            <a:chExt cx="6452348" cy="3142697"/>
          </a:xfrm>
        </p:grpSpPr>
        <p:sp>
          <p:nvSpPr>
            <p:cNvPr id="16" name="Freeform 16"/>
            <p:cNvSpPr/>
            <p:nvPr/>
          </p:nvSpPr>
          <p:spPr>
            <a:xfrm>
              <a:off x="19050" y="223520"/>
              <a:ext cx="6414248" cy="2911557"/>
            </a:xfrm>
            <a:custGeom>
              <a:avLst/>
              <a:gdLst/>
              <a:ahLst/>
              <a:cxnLst/>
              <a:rect l="l" t="t" r="r" b="b"/>
              <a:pathLst>
                <a:path w="6414248" h="2911557">
                  <a:moveTo>
                    <a:pt x="0" y="11430"/>
                  </a:moveTo>
                  <a:cubicBezTo>
                    <a:pt x="0" y="11430"/>
                    <a:pt x="2540" y="340360"/>
                    <a:pt x="2540" y="749300"/>
                  </a:cubicBezTo>
                  <a:cubicBezTo>
                    <a:pt x="2540" y="1151078"/>
                    <a:pt x="7620" y="1730457"/>
                    <a:pt x="7620" y="1990807"/>
                  </a:cubicBezTo>
                  <a:cubicBezTo>
                    <a:pt x="7620" y="2185117"/>
                    <a:pt x="16510" y="2583897"/>
                    <a:pt x="21590" y="2775667"/>
                  </a:cubicBezTo>
                  <a:lnTo>
                    <a:pt x="130810" y="2889967"/>
                  </a:lnTo>
                  <a:cubicBezTo>
                    <a:pt x="275590" y="2897587"/>
                    <a:pt x="543560" y="2911557"/>
                    <a:pt x="793750" y="2911557"/>
                  </a:cubicBezTo>
                  <a:lnTo>
                    <a:pt x="6414248" y="2911557"/>
                  </a:lnTo>
                  <a:lnTo>
                    <a:pt x="6414248" y="693420"/>
                  </a:lnTo>
                  <a:cubicBezTo>
                    <a:pt x="6414248" y="318770"/>
                    <a:pt x="6405358" y="41910"/>
                    <a:pt x="6405358" y="41910"/>
                  </a:cubicBezTo>
                  <a:cubicBezTo>
                    <a:pt x="6250418" y="21590"/>
                    <a:pt x="6094208" y="11430"/>
                    <a:pt x="5936728" y="12700"/>
                  </a:cubicBezTo>
                  <a:cubicBezTo>
                    <a:pt x="5663678" y="12700"/>
                    <a:pt x="1179830" y="21590"/>
                    <a:pt x="929640" y="12700"/>
                  </a:cubicBezTo>
                  <a:cubicBezTo>
                    <a:pt x="594360" y="0"/>
                    <a:pt x="0" y="11430"/>
                    <a:pt x="0" y="11430"/>
                  </a:cubicBezTo>
                  <a:close/>
                </a:path>
              </a:pathLst>
            </a:custGeom>
            <a:solidFill>
              <a:srgbClr val="FFFFFF"/>
            </a:solidFill>
          </p:spPr>
        </p:sp>
        <p:sp>
          <p:nvSpPr>
            <p:cNvPr id="17" name="Freeform 17"/>
            <p:cNvSpPr/>
            <p:nvPr/>
          </p:nvSpPr>
          <p:spPr>
            <a:xfrm>
              <a:off x="12700" y="217170"/>
              <a:ext cx="6426948" cy="2924257"/>
            </a:xfrm>
            <a:custGeom>
              <a:avLst/>
              <a:gdLst/>
              <a:ahLst/>
              <a:cxnLst/>
              <a:rect l="l" t="t" r="r" b="b"/>
              <a:pathLst>
                <a:path w="6426948" h="2924257">
                  <a:moveTo>
                    <a:pt x="6426948" y="2924257"/>
                  </a:moveTo>
                  <a:lnTo>
                    <a:pt x="800100" y="2924257"/>
                  </a:lnTo>
                  <a:cubicBezTo>
                    <a:pt x="547370" y="2924257"/>
                    <a:pt x="270510" y="2910287"/>
                    <a:pt x="137160" y="2902667"/>
                  </a:cubicBezTo>
                  <a:lnTo>
                    <a:pt x="134620" y="2902667"/>
                  </a:lnTo>
                  <a:lnTo>
                    <a:pt x="21590" y="2784557"/>
                  </a:lnTo>
                  <a:lnTo>
                    <a:pt x="21590" y="2782017"/>
                  </a:lnTo>
                  <a:cubicBezTo>
                    <a:pt x="16510" y="2578817"/>
                    <a:pt x="7620" y="2185117"/>
                    <a:pt x="7620" y="1997157"/>
                  </a:cubicBezTo>
                  <a:cubicBezTo>
                    <a:pt x="7620" y="1881587"/>
                    <a:pt x="6350" y="1705057"/>
                    <a:pt x="5080" y="1502776"/>
                  </a:cubicBezTo>
                  <a:cubicBezTo>
                    <a:pt x="3810" y="1257691"/>
                    <a:pt x="2540" y="980423"/>
                    <a:pt x="2540" y="755650"/>
                  </a:cubicBezTo>
                  <a:cubicBezTo>
                    <a:pt x="2540" y="351790"/>
                    <a:pt x="0" y="21590"/>
                    <a:pt x="0" y="17780"/>
                  </a:cubicBezTo>
                  <a:lnTo>
                    <a:pt x="0" y="11430"/>
                  </a:lnTo>
                  <a:lnTo>
                    <a:pt x="6350" y="11430"/>
                  </a:lnTo>
                  <a:cubicBezTo>
                    <a:pt x="12700" y="11430"/>
                    <a:pt x="604520" y="0"/>
                    <a:pt x="935990" y="12700"/>
                  </a:cubicBezTo>
                  <a:cubicBezTo>
                    <a:pt x="1121410" y="19050"/>
                    <a:pt x="5088368" y="16510"/>
                    <a:pt x="5573508" y="13970"/>
                  </a:cubicBezTo>
                  <a:cubicBezTo>
                    <a:pt x="5738608" y="12700"/>
                    <a:pt x="5873228" y="12700"/>
                    <a:pt x="5943078" y="12700"/>
                  </a:cubicBezTo>
                  <a:cubicBezTo>
                    <a:pt x="6096748" y="11430"/>
                    <a:pt x="6255498" y="21590"/>
                    <a:pt x="6412978" y="41910"/>
                  </a:cubicBezTo>
                  <a:lnTo>
                    <a:pt x="6418058" y="43180"/>
                  </a:lnTo>
                  <a:lnTo>
                    <a:pt x="6418058" y="48260"/>
                  </a:lnTo>
                  <a:cubicBezTo>
                    <a:pt x="6418058" y="50800"/>
                    <a:pt x="6426948" y="328930"/>
                    <a:pt x="6426948" y="699770"/>
                  </a:cubicBezTo>
                  <a:lnTo>
                    <a:pt x="6426948" y="2924257"/>
                  </a:lnTo>
                  <a:close/>
                  <a:moveTo>
                    <a:pt x="139700" y="2889967"/>
                  </a:moveTo>
                  <a:cubicBezTo>
                    <a:pt x="273050" y="2897587"/>
                    <a:pt x="548640" y="2911557"/>
                    <a:pt x="800100" y="2911557"/>
                  </a:cubicBezTo>
                  <a:lnTo>
                    <a:pt x="6414248" y="2911557"/>
                  </a:lnTo>
                  <a:lnTo>
                    <a:pt x="6414248" y="699770"/>
                  </a:lnTo>
                  <a:cubicBezTo>
                    <a:pt x="6414248" y="358140"/>
                    <a:pt x="6406628" y="93980"/>
                    <a:pt x="6405358" y="53340"/>
                  </a:cubicBezTo>
                  <a:cubicBezTo>
                    <a:pt x="6250418" y="33020"/>
                    <a:pt x="6094208" y="24130"/>
                    <a:pt x="5943078" y="25400"/>
                  </a:cubicBezTo>
                  <a:cubicBezTo>
                    <a:pt x="5873228" y="25400"/>
                    <a:pt x="5738608" y="27940"/>
                    <a:pt x="5573508" y="26670"/>
                  </a:cubicBezTo>
                  <a:cubicBezTo>
                    <a:pt x="5064238" y="22860"/>
                    <a:pt x="1304290" y="22860"/>
                    <a:pt x="935990" y="25400"/>
                  </a:cubicBezTo>
                  <a:cubicBezTo>
                    <a:pt x="622300" y="27940"/>
                    <a:pt x="77470" y="22860"/>
                    <a:pt x="12700" y="24130"/>
                  </a:cubicBezTo>
                  <a:cubicBezTo>
                    <a:pt x="12700" y="71120"/>
                    <a:pt x="15240" y="382270"/>
                    <a:pt x="15240" y="755650"/>
                  </a:cubicBezTo>
                  <a:cubicBezTo>
                    <a:pt x="15240" y="980423"/>
                    <a:pt x="16510" y="1257691"/>
                    <a:pt x="17780" y="1502776"/>
                  </a:cubicBezTo>
                  <a:cubicBezTo>
                    <a:pt x="19050" y="1705057"/>
                    <a:pt x="20320" y="1881587"/>
                    <a:pt x="20320" y="1997157"/>
                  </a:cubicBezTo>
                  <a:cubicBezTo>
                    <a:pt x="20320" y="2183847"/>
                    <a:pt x="29210" y="2575007"/>
                    <a:pt x="34290" y="2779477"/>
                  </a:cubicBezTo>
                  <a:lnTo>
                    <a:pt x="139700" y="2889967"/>
                  </a:lnTo>
                  <a:close/>
                  <a:moveTo>
                    <a:pt x="139700" y="2889967"/>
                  </a:moveTo>
                  <a:lnTo>
                    <a:pt x="133350" y="2764237"/>
                  </a:lnTo>
                  <a:lnTo>
                    <a:pt x="34290" y="2778207"/>
                  </a:lnTo>
                  <a:lnTo>
                    <a:pt x="139700" y="2889967"/>
                  </a:lnTo>
                  <a:close/>
                </a:path>
              </a:pathLst>
            </a:custGeom>
            <a:solidFill>
              <a:srgbClr val="000000"/>
            </a:solidFill>
          </p:spPr>
        </p:sp>
        <p:sp>
          <p:nvSpPr>
            <p:cNvPr id="18" name="Freeform 1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sp>
        <p:nvSpPr>
          <p:cNvPr id="19" name="TextBox 19"/>
          <p:cNvSpPr txBox="1"/>
          <p:nvPr/>
        </p:nvSpPr>
        <p:spPr>
          <a:xfrm>
            <a:off x="8830491" y="5420873"/>
            <a:ext cx="6875703" cy="1814407"/>
          </a:xfrm>
          <a:prstGeom prst="rect">
            <a:avLst/>
          </a:prstGeom>
        </p:spPr>
        <p:txBody>
          <a:bodyPr wrap="square" lIns="0" tIns="0" rIns="0" bIns="0" rtlCol="0" anchor="t">
            <a:spAutoFit/>
          </a:bodyPr>
          <a:lstStyle/>
          <a:p>
            <a:pPr marL="0" lvl="0" indent="0">
              <a:lnSpc>
                <a:spcPts val="3572"/>
              </a:lnSpc>
            </a:pPr>
            <a:r>
              <a:rPr lang="ru-RU" sz="2381" spc="23" dirty="0">
                <a:solidFill>
                  <a:srgbClr val="000000"/>
                </a:solidFill>
                <a:latin typeface="DM Sans"/>
              </a:rPr>
              <a:t>Продвигать всеобщий охват услугами здравоохранения и инклюзивную, равную, основанную на комплексном и полностью финансируемом подходе к ВИЧ политику</a:t>
            </a:r>
            <a:endParaRPr lang="en-US" sz="2381" spc="23" dirty="0">
              <a:solidFill>
                <a:srgbClr val="000000"/>
              </a:solidFill>
              <a:latin typeface="DM Sans"/>
            </a:endParaRPr>
          </a:p>
        </p:txBody>
      </p:sp>
      <p:grpSp>
        <p:nvGrpSpPr>
          <p:cNvPr id="20" name="Group 20"/>
          <p:cNvGrpSpPr/>
          <p:nvPr/>
        </p:nvGrpSpPr>
        <p:grpSpPr>
          <a:xfrm>
            <a:off x="7142479" y="7178462"/>
            <a:ext cx="882656" cy="882656"/>
            <a:chOff x="0" y="0"/>
            <a:chExt cx="1176875" cy="1176875"/>
          </a:xfrm>
        </p:grpSpPr>
        <p:grpSp>
          <p:nvGrpSpPr>
            <p:cNvPr id="21" name="Group 21"/>
            <p:cNvGrpSpPr/>
            <p:nvPr/>
          </p:nvGrpSpPr>
          <p:grpSpPr>
            <a:xfrm>
              <a:off x="0" y="0"/>
              <a:ext cx="1176875" cy="117687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00C2FF"/>
              </a:solidFill>
            </p:spPr>
          </p:sp>
        </p:grpSp>
        <p:sp>
          <p:nvSpPr>
            <p:cNvPr id="23" name="TextBox 23"/>
            <p:cNvSpPr txBox="1"/>
            <p:nvPr/>
          </p:nvSpPr>
          <p:spPr>
            <a:xfrm>
              <a:off x="239998" y="174718"/>
              <a:ext cx="696878" cy="770289"/>
            </a:xfrm>
            <a:prstGeom prst="rect">
              <a:avLst/>
            </a:prstGeom>
          </p:spPr>
          <p:txBody>
            <a:bodyPr lIns="0" tIns="0" rIns="0" bIns="0" rtlCol="0" anchor="t">
              <a:spAutoFit/>
            </a:bodyPr>
            <a:lstStyle/>
            <a:p>
              <a:pPr marL="0" lvl="0" indent="0" algn="ctr">
                <a:lnSpc>
                  <a:spcPts val="4980"/>
                </a:lnSpc>
                <a:spcBef>
                  <a:spcPct val="0"/>
                </a:spcBef>
              </a:pPr>
              <a:r>
                <a:rPr lang="en-US" sz="3557">
                  <a:solidFill>
                    <a:srgbClr val="000000"/>
                  </a:solidFill>
                  <a:latin typeface="DM Sans Bold"/>
                </a:rPr>
                <a:t>2</a:t>
              </a:r>
            </a:p>
          </p:txBody>
        </p:sp>
      </p:grpSp>
      <p:grpSp>
        <p:nvGrpSpPr>
          <p:cNvPr id="24" name="Group 24"/>
          <p:cNvGrpSpPr/>
          <p:nvPr/>
        </p:nvGrpSpPr>
        <p:grpSpPr>
          <a:xfrm>
            <a:off x="1993361" y="4950912"/>
            <a:ext cx="5157066" cy="192588"/>
            <a:chOff x="0" y="0"/>
            <a:chExt cx="17683957" cy="660400"/>
          </a:xfrm>
        </p:grpSpPr>
        <p:sp>
          <p:nvSpPr>
            <p:cNvPr id="25" name="Freeform 25"/>
            <p:cNvSpPr/>
            <p:nvPr/>
          </p:nvSpPr>
          <p:spPr>
            <a:xfrm>
              <a:off x="0" y="0"/>
              <a:ext cx="17683958" cy="660400"/>
            </a:xfrm>
            <a:custGeom>
              <a:avLst/>
              <a:gdLst/>
              <a:ahLst/>
              <a:cxnLst/>
              <a:rect l="l" t="t" r="r" b="b"/>
              <a:pathLst>
                <a:path w="17683958" h="660400">
                  <a:moveTo>
                    <a:pt x="17559497" y="660400"/>
                  </a:moveTo>
                  <a:lnTo>
                    <a:pt x="124460" y="660400"/>
                  </a:lnTo>
                  <a:cubicBezTo>
                    <a:pt x="55880" y="660400"/>
                    <a:pt x="0" y="604520"/>
                    <a:pt x="0" y="535940"/>
                  </a:cubicBezTo>
                  <a:lnTo>
                    <a:pt x="0" y="124460"/>
                  </a:lnTo>
                  <a:cubicBezTo>
                    <a:pt x="0" y="55880"/>
                    <a:pt x="55880" y="0"/>
                    <a:pt x="124460" y="0"/>
                  </a:cubicBezTo>
                  <a:lnTo>
                    <a:pt x="17559497" y="0"/>
                  </a:lnTo>
                  <a:cubicBezTo>
                    <a:pt x="17628077" y="0"/>
                    <a:pt x="17683958" y="55880"/>
                    <a:pt x="17683958" y="124460"/>
                  </a:cubicBezTo>
                  <a:lnTo>
                    <a:pt x="17683958" y="535940"/>
                  </a:lnTo>
                  <a:cubicBezTo>
                    <a:pt x="17683958" y="604520"/>
                    <a:pt x="17628077" y="660400"/>
                    <a:pt x="17559497" y="660400"/>
                  </a:cubicBezTo>
                  <a:close/>
                </a:path>
              </a:pathLst>
            </a:custGeom>
            <a:solidFill>
              <a:srgbClr val="00C2FF"/>
            </a:solidFill>
          </p:spPr>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183920" y="3848627"/>
            <a:ext cx="11920161" cy="1529870"/>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FFE500"/>
            </a:solidFill>
          </p:spPr>
        </p:sp>
      </p:grpSp>
      <p:sp>
        <p:nvSpPr>
          <p:cNvPr id="6" name="TextBox 6"/>
          <p:cNvSpPr txBox="1"/>
          <p:nvPr/>
        </p:nvSpPr>
        <p:spPr>
          <a:xfrm>
            <a:off x="5678562" y="4150300"/>
            <a:ext cx="8418437" cy="987450"/>
          </a:xfrm>
          <a:prstGeom prst="rect">
            <a:avLst/>
          </a:prstGeom>
        </p:spPr>
        <p:txBody>
          <a:bodyPr wrap="square" lIns="0" tIns="0" rIns="0" bIns="0" rtlCol="0" anchor="t">
            <a:spAutoFit/>
          </a:bodyPr>
          <a:lstStyle/>
          <a:p>
            <a:pPr marL="0" lvl="0" indent="0" algn="ctr">
              <a:lnSpc>
                <a:spcPts val="7699"/>
              </a:lnSpc>
            </a:pPr>
            <a:r>
              <a:rPr lang="ru-RU" sz="6999" dirty="0">
                <a:solidFill>
                  <a:srgbClr val="000000"/>
                </a:solidFill>
                <a:latin typeface="DM Sans Bold"/>
              </a:rPr>
              <a:t>Правила поведения</a:t>
            </a:r>
            <a:endParaRPr lang="en-US" sz="6999" dirty="0">
              <a:solidFill>
                <a:srgbClr val="000000"/>
              </a:solidFill>
              <a:latin typeface="DM Sans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866119" y="3372593"/>
            <a:ext cx="8555762" cy="3103502"/>
          </a:xfrm>
          <a:prstGeom prst="rect">
            <a:avLst/>
          </a:prstGeom>
        </p:spPr>
        <p:txBody>
          <a:bodyPr lIns="0" tIns="0" rIns="0" bIns="0" rtlCol="0" anchor="t">
            <a:spAutoFit/>
          </a:bodyPr>
          <a:lstStyle/>
          <a:p>
            <a:pPr marL="0" lvl="0" indent="0" algn="ctr">
              <a:lnSpc>
                <a:spcPts val="12100"/>
              </a:lnSpc>
            </a:pPr>
            <a:r>
              <a:rPr lang="ru-RU" sz="10999">
                <a:solidFill>
                  <a:srgbClr val="000000"/>
                </a:solidFill>
                <a:latin typeface="DM Sans Bold"/>
              </a:rPr>
              <a:t>Введение в ВОУЗ</a:t>
            </a:r>
          </a:p>
        </p:txBody>
      </p:sp>
      <p:grpSp>
        <p:nvGrpSpPr>
          <p:cNvPr id="3" name="Group 3"/>
          <p:cNvGrpSpPr/>
          <p:nvPr/>
        </p:nvGrpSpPr>
        <p:grpSpPr>
          <a:xfrm>
            <a:off x="5673927" y="6828520"/>
            <a:ext cx="6940146" cy="192588"/>
            <a:chOff x="0" y="0"/>
            <a:chExt cx="23798270" cy="660400"/>
          </a:xfrm>
        </p:grpSpPr>
        <p:sp>
          <p:nvSpPr>
            <p:cNvPr id="4" name="Freeform 4"/>
            <p:cNvSpPr/>
            <p:nvPr/>
          </p:nvSpPr>
          <p:spPr>
            <a:xfrm>
              <a:off x="0" y="0"/>
              <a:ext cx="23798270" cy="660400"/>
            </a:xfrm>
            <a:custGeom>
              <a:avLst/>
              <a:gdLst/>
              <a:ahLst/>
              <a:cxnLst/>
              <a:rect l="l" t="t" r="r" b="b"/>
              <a:pathLst>
                <a:path w="23798270" h="660400">
                  <a:moveTo>
                    <a:pt x="23673809" y="660400"/>
                  </a:moveTo>
                  <a:lnTo>
                    <a:pt x="124460" y="660400"/>
                  </a:lnTo>
                  <a:cubicBezTo>
                    <a:pt x="55880" y="660400"/>
                    <a:pt x="0" y="604520"/>
                    <a:pt x="0" y="535940"/>
                  </a:cubicBezTo>
                  <a:lnTo>
                    <a:pt x="0" y="124460"/>
                  </a:lnTo>
                  <a:cubicBezTo>
                    <a:pt x="0" y="55880"/>
                    <a:pt x="55880" y="0"/>
                    <a:pt x="124460" y="0"/>
                  </a:cubicBezTo>
                  <a:lnTo>
                    <a:pt x="23673809" y="0"/>
                  </a:lnTo>
                  <a:cubicBezTo>
                    <a:pt x="23742390" y="0"/>
                    <a:pt x="23798270" y="55880"/>
                    <a:pt x="23798270" y="124460"/>
                  </a:cubicBezTo>
                  <a:lnTo>
                    <a:pt x="23798270" y="535940"/>
                  </a:lnTo>
                  <a:cubicBezTo>
                    <a:pt x="23798270" y="604520"/>
                    <a:pt x="23742390" y="660400"/>
                    <a:pt x="23673809" y="660400"/>
                  </a:cubicBezTo>
                  <a:close/>
                </a:path>
              </a:pathLst>
            </a:custGeom>
            <a:solidFill>
              <a:srgbClr val="46C3BD"/>
            </a:solidFill>
          </p:spPr>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1582400" y="4000973"/>
            <a:ext cx="3446655" cy="997068"/>
          </a:xfrm>
          <a:prstGeom prst="rect">
            <a:avLst/>
          </a:prstGeom>
        </p:spPr>
        <p:txBody>
          <a:bodyPr lIns="0" tIns="0" rIns="0" bIns="0" rtlCol="0" anchor="t">
            <a:spAutoFit/>
          </a:bodyPr>
          <a:lstStyle/>
          <a:p>
            <a:pPr marL="0" lvl="0" indent="0">
              <a:lnSpc>
                <a:spcPts val="7700"/>
              </a:lnSpc>
            </a:pPr>
            <a:r>
              <a:rPr lang="ru-RU" sz="7000" dirty="0">
                <a:solidFill>
                  <a:srgbClr val="000000"/>
                </a:solidFill>
                <a:latin typeface="DM Sans Bold"/>
              </a:rPr>
              <a:t>ПЛАН</a:t>
            </a:r>
            <a:endParaRPr lang="en-US" sz="7000" dirty="0">
              <a:solidFill>
                <a:srgbClr val="000000"/>
              </a:solidFill>
              <a:latin typeface="DM Sans Bold"/>
            </a:endParaRPr>
          </a:p>
        </p:txBody>
      </p:sp>
      <p:grpSp>
        <p:nvGrpSpPr>
          <p:cNvPr id="5" name="Group 5"/>
          <p:cNvGrpSpPr/>
          <p:nvPr/>
        </p:nvGrpSpPr>
        <p:grpSpPr>
          <a:xfrm>
            <a:off x="1776770" y="2401801"/>
            <a:ext cx="897809" cy="897809"/>
            <a:chOff x="0" y="0"/>
            <a:chExt cx="1197078" cy="1197078"/>
          </a:xfrm>
        </p:grpSpPr>
        <p:grpSp>
          <p:nvGrpSpPr>
            <p:cNvPr id="6" name="Group 6"/>
            <p:cNvGrpSpPr/>
            <p:nvPr/>
          </p:nvGrpSpPr>
          <p:grpSpPr>
            <a:xfrm>
              <a:off x="0" y="0"/>
              <a:ext cx="1197078" cy="1197078"/>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8" name="TextBox 8"/>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1</a:t>
              </a:r>
            </a:p>
          </p:txBody>
        </p:sp>
      </p:grpSp>
      <p:grpSp>
        <p:nvGrpSpPr>
          <p:cNvPr id="9" name="Group 9"/>
          <p:cNvGrpSpPr/>
          <p:nvPr/>
        </p:nvGrpSpPr>
        <p:grpSpPr>
          <a:xfrm>
            <a:off x="3044794" y="2373226"/>
            <a:ext cx="5697889" cy="897809"/>
            <a:chOff x="0" y="0"/>
            <a:chExt cx="35319058" cy="5565176"/>
          </a:xfrm>
        </p:grpSpPr>
        <p:sp>
          <p:nvSpPr>
            <p:cNvPr id="10" name="Freeform 10"/>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11" name="TextBox 11"/>
          <p:cNvSpPr txBox="1"/>
          <p:nvPr/>
        </p:nvSpPr>
        <p:spPr>
          <a:xfrm>
            <a:off x="3410597" y="2574643"/>
            <a:ext cx="4948492" cy="437825"/>
          </a:xfrm>
          <a:prstGeom prst="rect">
            <a:avLst/>
          </a:prstGeom>
        </p:spPr>
        <p:txBody>
          <a:bodyPr lIns="0" tIns="0" rIns="0" bIns="0" rtlCol="0" anchor="t">
            <a:spAutoFit/>
          </a:bodyPr>
          <a:lstStyle/>
          <a:p>
            <a:pPr marL="0" lvl="0" indent="0">
              <a:lnSpc>
                <a:spcPts val="3500"/>
              </a:lnSpc>
            </a:pPr>
            <a:r>
              <a:rPr lang="ru-RU" sz="2500" spc="25" dirty="0">
                <a:solidFill>
                  <a:srgbClr val="000000"/>
                </a:solidFill>
                <a:latin typeface="DM Sans"/>
              </a:rPr>
              <a:t>Что такое ВОУЗ</a:t>
            </a:r>
            <a:r>
              <a:rPr lang="en-US" sz="2500" spc="25" dirty="0">
                <a:solidFill>
                  <a:srgbClr val="000000"/>
                </a:solidFill>
                <a:latin typeface="DM Sans"/>
              </a:rPr>
              <a:t>?</a:t>
            </a:r>
          </a:p>
        </p:txBody>
      </p:sp>
      <p:grpSp>
        <p:nvGrpSpPr>
          <p:cNvPr id="12" name="Group 12"/>
          <p:cNvGrpSpPr/>
          <p:nvPr/>
        </p:nvGrpSpPr>
        <p:grpSpPr>
          <a:xfrm>
            <a:off x="1776770" y="3630273"/>
            <a:ext cx="897809" cy="897809"/>
            <a:chOff x="0" y="0"/>
            <a:chExt cx="1197078" cy="1197078"/>
          </a:xfrm>
        </p:grpSpPr>
        <p:grpSp>
          <p:nvGrpSpPr>
            <p:cNvPr id="13" name="Group 13"/>
            <p:cNvGrpSpPr/>
            <p:nvPr/>
          </p:nvGrpSpPr>
          <p:grpSpPr>
            <a:xfrm>
              <a:off x="0" y="0"/>
              <a:ext cx="1197078" cy="1197078"/>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5" name="TextBox 15"/>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2</a:t>
              </a:r>
            </a:p>
          </p:txBody>
        </p:sp>
      </p:grpSp>
      <p:grpSp>
        <p:nvGrpSpPr>
          <p:cNvPr id="16" name="Group 16"/>
          <p:cNvGrpSpPr/>
          <p:nvPr/>
        </p:nvGrpSpPr>
        <p:grpSpPr>
          <a:xfrm>
            <a:off x="3044793" y="3601698"/>
            <a:ext cx="8129173" cy="897809"/>
            <a:chOff x="0" y="0"/>
            <a:chExt cx="35319058" cy="5565176"/>
          </a:xfrm>
        </p:grpSpPr>
        <p:sp>
          <p:nvSpPr>
            <p:cNvPr id="17" name="Freeform 17"/>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18" name="TextBox 18"/>
          <p:cNvSpPr txBox="1"/>
          <p:nvPr/>
        </p:nvSpPr>
        <p:spPr>
          <a:xfrm>
            <a:off x="3117584" y="3838588"/>
            <a:ext cx="5697889" cy="424027"/>
          </a:xfrm>
          <a:prstGeom prst="rect">
            <a:avLst/>
          </a:prstGeom>
        </p:spPr>
        <p:txBody>
          <a:bodyPr wrap="square" lIns="0" tIns="0" rIns="0" bIns="0" rtlCol="0" anchor="t">
            <a:spAutoFit/>
          </a:bodyPr>
          <a:lstStyle/>
          <a:p>
            <a:pPr marL="0" lvl="0" indent="0">
              <a:lnSpc>
                <a:spcPts val="3500"/>
              </a:lnSpc>
            </a:pPr>
            <a:r>
              <a:rPr lang="ru-RU" sz="2500" spc="25" dirty="0">
                <a:solidFill>
                  <a:srgbClr val="000000"/>
                </a:solidFill>
                <a:latin typeface="DM Sans"/>
              </a:rPr>
              <a:t>Национальное страхование здоровья</a:t>
            </a:r>
            <a:endParaRPr lang="en-US" sz="2500" spc="25" dirty="0">
              <a:solidFill>
                <a:srgbClr val="000000"/>
              </a:solidFill>
              <a:latin typeface="DM Sans"/>
            </a:endParaRPr>
          </a:p>
        </p:txBody>
      </p:sp>
      <p:grpSp>
        <p:nvGrpSpPr>
          <p:cNvPr id="19" name="Group 19"/>
          <p:cNvGrpSpPr/>
          <p:nvPr/>
        </p:nvGrpSpPr>
        <p:grpSpPr>
          <a:xfrm>
            <a:off x="1776770" y="4878301"/>
            <a:ext cx="897809" cy="897809"/>
            <a:chOff x="0" y="0"/>
            <a:chExt cx="1197078" cy="1197078"/>
          </a:xfrm>
        </p:grpSpPr>
        <p:grpSp>
          <p:nvGrpSpPr>
            <p:cNvPr id="20" name="Group 20"/>
            <p:cNvGrpSpPr/>
            <p:nvPr/>
          </p:nvGrpSpPr>
          <p:grpSpPr>
            <a:xfrm>
              <a:off x="0" y="0"/>
              <a:ext cx="1197078" cy="1197078"/>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2" name="TextBox 22"/>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3</a:t>
              </a:r>
            </a:p>
          </p:txBody>
        </p:sp>
      </p:grpSp>
      <p:grpSp>
        <p:nvGrpSpPr>
          <p:cNvPr id="23" name="Group 23"/>
          <p:cNvGrpSpPr/>
          <p:nvPr/>
        </p:nvGrpSpPr>
        <p:grpSpPr>
          <a:xfrm>
            <a:off x="3044794" y="4849726"/>
            <a:ext cx="8129174" cy="897809"/>
            <a:chOff x="0" y="0"/>
            <a:chExt cx="35319058" cy="5565176"/>
          </a:xfrm>
        </p:grpSpPr>
        <p:sp>
          <p:nvSpPr>
            <p:cNvPr id="24" name="Freeform 24"/>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25" name="TextBox 25"/>
          <p:cNvSpPr txBox="1"/>
          <p:nvPr/>
        </p:nvSpPr>
        <p:spPr>
          <a:xfrm>
            <a:off x="3410596" y="5051143"/>
            <a:ext cx="7562203" cy="872868"/>
          </a:xfrm>
          <a:prstGeom prst="rect">
            <a:avLst/>
          </a:prstGeom>
        </p:spPr>
        <p:txBody>
          <a:bodyPr wrap="square" lIns="0" tIns="0" rIns="0" bIns="0" rtlCol="0" anchor="t">
            <a:spAutoFit/>
          </a:bodyPr>
          <a:lstStyle/>
          <a:p>
            <a:pPr marL="0" lvl="0" indent="0">
              <a:lnSpc>
                <a:spcPts val="3500"/>
              </a:lnSpc>
            </a:pPr>
            <a:r>
              <a:rPr lang="ru-RU" sz="2500" spc="25" dirty="0">
                <a:solidFill>
                  <a:srgbClr val="000000"/>
                </a:solidFill>
                <a:latin typeface="DM Sans"/>
              </a:rPr>
              <a:t>Национальная политика и планы в области охраны здоровья</a:t>
            </a:r>
            <a:endParaRPr lang="en-US" sz="2500" spc="25" dirty="0">
              <a:solidFill>
                <a:srgbClr val="000000"/>
              </a:solidFill>
              <a:latin typeface="DM Sans"/>
            </a:endParaRPr>
          </a:p>
        </p:txBody>
      </p:sp>
      <p:grpSp>
        <p:nvGrpSpPr>
          <p:cNvPr id="26" name="Group 26"/>
          <p:cNvGrpSpPr/>
          <p:nvPr/>
        </p:nvGrpSpPr>
        <p:grpSpPr>
          <a:xfrm>
            <a:off x="1776770" y="6093338"/>
            <a:ext cx="897809" cy="897809"/>
            <a:chOff x="0" y="0"/>
            <a:chExt cx="1197078" cy="1197078"/>
          </a:xfrm>
        </p:grpSpPr>
        <p:grpSp>
          <p:nvGrpSpPr>
            <p:cNvPr id="27" name="Group 27"/>
            <p:cNvGrpSpPr/>
            <p:nvPr/>
          </p:nvGrpSpPr>
          <p:grpSpPr>
            <a:xfrm>
              <a:off x="0" y="0"/>
              <a:ext cx="1197078" cy="1197078"/>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9" name="TextBox 29"/>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4</a:t>
              </a:r>
            </a:p>
          </p:txBody>
        </p:sp>
      </p:grpSp>
      <p:grpSp>
        <p:nvGrpSpPr>
          <p:cNvPr id="30" name="Group 30"/>
          <p:cNvGrpSpPr/>
          <p:nvPr/>
        </p:nvGrpSpPr>
        <p:grpSpPr>
          <a:xfrm>
            <a:off x="3044794" y="6064763"/>
            <a:ext cx="8129174" cy="897809"/>
            <a:chOff x="0" y="0"/>
            <a:chExt cx="35319058" cy="5565176"/>
          </a:xfrm>
        </p:grpSpPr>
        <p:sp>
          <p:nvSpPr>
            <p:cNvPr id="31" name="Freeform 31"/>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32" name="TextBox 32"/>
          <p:cNvSpPr txBox="1"/>
          <p:nvPr/>
        </p:nvSpPr>
        <p:spPr>
          <a:xfrm>
            <a:off x="3410596" y="6266180"/>
            <a:ext cx="7763371" cy="424027"/>
          </a:xfrm>
          <a:prstGeom prst="rect">
            <a:avLst/>
          </a:prstGeom>
        </p:spPr>
        <p:txBody>
          <a:bodyPr wrap="square" lIns="0" tIns="0" rIns="0" bIns="0" rtlCol="0" anchor="t">
            <a:spAutoFit/>
          </a:bodyPr>
          <a:lstStyle/>
          <a:p>
            <a:pPr marL="0" lvl="0" indent="0">
              <a:lnSpc>
                <a:spcPts val="3500"/>
              </a:lnSpc>
            </a:pPr>
            <a:r>
              <a:rPr lang="ru-RU" sz="2500" spc="25" dirty="0">
                <a:solidFill>
                  <a:srgbClr val="000000"/>
                </a:solidFill>
                <a:latin typeface="DM Sans"/>
              </a:rPr>
              <a:t>Роль гражданского общества в ВОУЗ</a:t>
            </a:r>
            <a:endParaRPr lang="en-US" sz="2500" spc="25" dirty="0">
              <a:solidFill>
                <a:srgbClr val="000000"/>
              </a:solidFill>
              <a:latin typeface="DM Sans"/>
            </a:endParaRPr>
          </a:p>
        </p:txBody>
      </p:sp>
      <p:grpSp>
        <p:nvGrpSpPr>
          <p:cNvPr id="33" name="Group 33"/>
          <p:cNvGrpSpPr/>
          <p:nvPr/>
        </p:nvGrpSpPr>
        <p:grpSpPr>
          <a:xfrm>
            <a:off x="1776770" y="7297651"/>
            <a:ext cx="897809" cy="897809"/>
            <a:chOff x="0" y="0"/>
            <a:chExt cx="1197078" cy="1197078"/>
          </a:xfrm>
        </p:grpSpPr>
        <p:grpSp>
          <p:nvGrpSpPr>
            <p:cNvPr id="34" name="Group 34"/>
            <p:cNvGrpSpPr/>
            <p:nvPr/>
          </p:nvGrpSpPr>
          <p:grpSpPr>
            <a:xfrm>
              <a:off x="0" y="0"/>
              <a:ext cx="1197078" cy="1197078"/>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36" name="TextBox 36"/>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a:solidFill>
                    <a:srgbClr val="000000"/>
                  </a:solidFill>
                  <a:latin typeface="DM Sans Bold"/>
                </a:rPr>
                <a:t>5</a:t>
              </a:r>
            </a:p>
          </p:txBody>
        </p:sp>
      </p:grpSp>
      <p:grpSp>
        <p:nvGrpSpPr>
          <p:cNvPr id="37" name="Group 37"/>
          <p:cNvGrpSpPr/>
          <p:nvPr/>
        </p:nvGrpSpPr>
        <p:grpSpPr>
          <a:xfrm>
            <a:off x="3044794" y="7269076"/>
            <a:ext cx="8129172" cy="897809"/>
            <a:chOff x="0" y="0"/>
            <a:chExt cx="35319058" cy="5565176"/>
          </a:xfrm>
        </p:grpSpPr>
        <p:sp>
          <p:nvSpPr>
            <p:cNvPr id="38" name="Freeform 38"/>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39" name="TextBox 39"/>
          <p:cNvSpPr txBox="1"/>
          <p:nvPr/>
        </p:nvSpPr>
        <p:spPr>
          <a:xfrm>
            <a:off x="3492282" y="7279800"/>
            <a:ext cx="7251918" cy="428259"/>
          </a:xfrm>
          <a:prstGeom prst="rect">
            <a:avLst/>
          </a:prstGeom>
        </p:spPr>
        <p:txBody>
          <a:bodyPr wrap="square" lIns="0" tIns="0" rIns="0" bIns="0" rtlCol="0" anchor="t">
            <a:spAutoFit/>
          </a:bodyPr>
          <a:lstStyle/>
          <a:p>
            <a:pPr marL="0" lvl="0" indent="0">
              <a:lnSpc>
                <a:spcPts val="3500"/>
              </a:lnSpc>
            </a:pPr>
            <a:r>
              <a:rPr lang="ru-RU" sz="2500" spc="25" dirty="0">
                <a:solidFill>
                  <a:srgbClr val="000000"/>
                </a:solidFill>
                <a:latin typeface="DM Sans"/>
              </a:rPr>
              <a:t>Основные ресурсы по ВОУЗ</a:t>
            </a:r>
            <a:endParaRPr lang="en-US" sz="2500" spc="25" dirty="0">
              <a:solidFill>
                <a:srgbClr val="000000"/>
              </a:solidFill>
              <a:latin typeface="DM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92083">
            <a:off x="1208899" y="6441616"/>
            <a:ext cx="2655015" cy="2608472"/>
            <a:chOff x="0" y="0"/>
            <a:chExt cx="3216910" cy="3160517"/>
          </a:xfrm>
        </p:grpSpPr>
        <p:sp>
          <p:nvSpPr>
            <p:cNvPr id="3" name="Freeform 3"/>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4" name="Freeform 4"/>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5" name="Freeform 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6" name="Group 6"/>
          <p:cNvGrpSpPr/>
          <p:nvPr/>
        </p:nvGrpSpPr>
        <p:grpSpPr>
          <a:xfrm rot="-782125">
            <a:off x="13781097" y="481254"/>
            <a:ext cx="3564272" cy="4388089"/>
            <a:chOff x="0" y="0"/>
            <a:chExt cx="4021702" cy="3160517"/>
          </a:xfrm>
        </p:grpSpPr>
        <p:sp>
          <p:nvSpPr>
            <p:cNvPr id="7" name="Freeform 7"/>
            <p:cNvSpPr/>
            <p:nvPr/>
          </p:nvSpPr>
          <p:spPr>
            <a:xfrm>
              <a:off x="19050" y="223520"/>
              <a:ext cx="3983602" cy="2929376"/>
            </a:xfrm>
            <a:custGeom>
              <a:avLst/>
              <a:gdLst/>
              <a:ahLst/>
              <a:cxnLst/>
              <a:rect l="l" t="t" r="r" b="b"/>
              <a:pathLst>
                <a:path w="3983602"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983602" y="2929377"/>
                  </a:lnTo>
                  <a:lnTo>
                    <a:pt x="3983602" y="693420"/>
                  </a:lnTo>
                  <a:cubicBezTo>
                    <a:pt x="3983602" y="318770"/>
                    <a:pt x="3974712" y="41910"/>
                    <a:pt x="3974712" y="41910"/>
                  </a:cubicBezTo>
                  <a:cubicBezTo>
                    <a:pt x="3819772" y="21590"/>
                    <a:pt x="3663562" y="11430"/>
                    <a:pt x="3506082" y="12700"/>
                  </a:cubicBezTo>
                  <a:cubicBezTo>
                    <a:pt x="3233032" y="12700"/>
                    <a:pt x="1179830" y="21590"/>
                    <a:pt x="929640" y="12700"/>
                  </a:cubicBezTo>
                  <a:cubicBezTo>
                    <a:pt x="594360" y="0"/>
                    <a:pt x="0" y="11430"/>
                    <a:pt x="0" y="11430"/>
                  </a:cubicBezTo>
                  <a:close/>
                </a:path>
              </a:pathLst>
            </a:custGeom>
            <a:solidFill>
              <a:srgbClr val="FFFFFF"/>
            </a:solidFill>
          </p:spPr>
        </p:sp>
        <p:sp>
          <p:nvSpPr>
            <p:cNvPr id="8" name="Freeform 8"/>
            <p:cNvSpPr/>
            <p:nvPr/>
          </p:nvSpPr>
          <p:spPr>
            <a:xfrm>
              <a:off x="12700" y="217170"/>
              <a:ext cx="3996302" cy="2942077"/>
            </a:xfrm>
            <a:custGeom>
              <a:avLst/>
              <a:gdLst/>
              <a:ahLst/>
              <a:cxnLst/>
              <a:rect l="l" t="t" r="r" b="b"/>
              <a:pathLst>
                <a:path w="3996302" h="2942077">
                  <a:moveTo>
                    <a:pt x="3996302"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2657722" y="16510"/>
                    <a:pt x="3142862" y="13970"/>
                  </a:cubicBezTo>
                  <a:cubicBezTo>
                    <a:pt x="3307962" y="12700"/>
                    <a:pt x="3442582" y="12700"/>
                    <a:pt x="3512432" y="12700"/>
                  </a:cubicBezTo>
                  <a:cubicBezTo>
                    <a:pt x="3666102" y="11430"/>
                    <a:pt x="3824852" y="21590"/>
                    <a:pt x="3982332" y="41910"/>
                  </a:cubicBezTo>
                  <a:lnTo>
                    <a:pt x="3987412" y="43180"/>
                  </a:lnTo>
                  <a:lnTo>
                    <a:pt x="3987412" y="48260"/>
                  </a:lnTo>
                  <a:cubicBezTo>
                    <a:pt x="3987412" y="50800"/>
                    <a:pt x="3996302" y="328930"/>
                    <a:pt x="3996302" y="699770"/>
                  </a:cubicBezTo>
                  <a:lnTo>
                    <a:pt x="3996302" y="2942077"/>
                  </a:lnTo>
                  <a:close/>
                  <a:moveTo>
                    <a:pt x="139700" y="2907787"/>
                  </a:moveTo>
                  <a:cubicBezTo>
                    <a:pt x="273050" y="2915407"/>
                    <a:pt x="548640" y="2929377"/>
                    <a:pt x="800100" y="2929377"/>
                  </a:cubicBezTo>
                  <a:lnTo>
                    <a:pt x="3983602" y="2929377"/>
                  </a:lnTo>
                  <a:lnTo>
                    <a:pt x="3983602" y="699770"/>
                  </a:lnTo>
                  <a:cubicBezTo>
                    <a:pt x="3983602" y="358140"/>
                    <a:pt x="3975982" y="93980"/>
                    <a:pt x="3974712" y="53340"/>
                  </a:cubicBezTo>
                  <a:cubicBezTo>
                    <a:pt x="3819772" y="33020"/>
                    <a:pt x="3663562" y="24130"/>
                    <a:pt x="3512432" y="25400"/>
                  </a:cubicBezTo>
                  <a:cubicBezTo>
                    <a:pt x="3442582" y="25400"/>
                    <a:pt x="3307962" y="27940"/>
                    <a:pt x="3142862" y="26670"/>
                  </a:cubicBezTo>
                  <a:cubicBezTo>
                    <a:pt x="2633592"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9" name="Freeform 9"/>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10" name="Group 10"/>
          <p:cNvGrpSpPr/>
          <p:nvPr/>
        </p:nvGrpSpPr>
        <p:grpSpPr>
          <a:xfrm rot="-782125">
            <a:off x="13974336" y="7088121"/>
            <a:ext cx="3058882" cy="2354163"/>
            <a:chOff x="0" y="0"/>
            <a:chExt cx="3847405" cy="2961023"/>
          </a:xfrm>
        </p:grpSpPr>
        <p:sp>
          <p:nvSpPr>
            <p:cNvPr id="11" name="Freeform 11"/>
            <p:cNvSpPr/>
            <p:nvPr/>
          </p:nvSpPr>
          <p:spPr>
            <a:xfrm>
              <a:off x="19050" y="223520"/>
              <a:ext cx="3809305" cy="2729883"/>
            </a:xfrm>
            <a:custGeom>
              <a:avLst/>
              <a:gdLst/>
              <a:ahLst/>
              <a:cxnLst/>
              <a:rect l="l" t="t" r="r" b="b"/>
              <a:pathLst>
                <a:path w="3809305" h="2729883">
                  <a:moveTo>
                    <a:pt x="0" y="11430"/>
                  </a:moveTo>
                  <a:cubicBezTo>
                    <a:pt x="0" y="11430"/>
                    <a:pt x="2540" y="340360"/>
                    <a:pt x="2540" y="749300"/>
                  </a:cubicBezTo>
                  <a:cubicBezTo>
                    <a:pt x="2540" y="1080112"/>
                    <a:pt x="7620" y="1548783"/>
                    <a:pt x="7620" y="1809133"/>
                  </a:cubicBezTo>
                  <a:cubicBezTo>
                    <a:pt x="7620" y="2003443"/>
                    <a:pt x="16510" y="2402223"/>
                    <a:pt x="21590" y="2593993"/>
                  </a:cubicBezTo>
                  <a:lnTo>
                    <a:pt x="130810" y="2708293"/>
                  </a:lnTo>
                  <a:cubicBezTo>
                    <a:pt x="275590" y="2715913"/>
                    <a:pt x="543560" y="2729883"/>
                    <a:pt x="793750" y="2729883"/>
                  </a:cubicBezTo>
                  <a:lnTo>
                    <a:pt x="3809305" y="2729883"/>
                  </a:lnTo>
                  <a:lnTo>
                    <a:pt x="3809305" y="693420"/>
                  </a:lnTo>
                  <a:cubicBezTo>
                    <a:pt x="3809305" y="318770"/>
                    <a:pt x="3800415" y="41910"/>
                    <a:pt x="3800415" y="41910"/>
                  </a:cubicBezTo>
                  <a:cubicBezTo>
                    <a:pt x="3645475" y="21590"/>
                    <a:pt x="3489265" y="11430"/>
                    <a:pt x="3331785" y="12700"/>
                  </a:cubicBezTo>
                  <a:cubicBezTo>
                    <a:pt x="3058735" y="12700"/>
                    <a:pt x="1179830" y="21590"/>
                    <a:pt x="929640" y="12700"/>
                  </a:cubicBezTo>
                  <a:cubicBezTo>
                    <a:pt x="594360" y="0"/>
                    <a:pt x="0" y="11430"/>
                    <a:pt x="0" y="11430"/>
                  </a:cubicBezTo>
                  <a:close/>
                </a:path>
              </a:pathLst>
            </a:custGeom>
            <a:solidFill>
              <a:srgbClr val="FFFFFF"/>
            </a:solidFill>
          </p:spPr>
        </p:sp>
        <p:sp>
          <p:nvSpPr>
            <p:cNvPr id="12" name="Freeform 12"/>
            <p:cNvSpPr/>
            <p:nvPr/>
          </p:nvSpPr>
          <p:spPr>
            <a:xfrm>
              <a:off x="12700" y="217170"/>
              <a:ext cx="3822005" cy="2742583"/>
            </a:xfrm>
            <a:custGeom>
              <a:avLst/>
              <a:gdLst/>
              <a:ahLst/>
              <a:cxnLst/>
              <a:rect l="l" t="t" r="r" b="b"/>
              <a:pathLst>
                <a:path w="3822005" h="2742583">
                  <a:moveTo>
                    <a:pt x="3822005" y="2742583"/>
                  </a:moveTo>
                  <a:lnTo>
                    <a:pt x="800100" y="2742583"/>
                  </a:lnTo>
                  <a:cubicBezTo>
                    <a:pt x="547370" y="2742583"/>
                    <a:pt x="270510" y="2728613"/>
                    <a:pt x="137160" y="2720993"/>
                  </a:cubicBezTo>
                  <a:lnTo>
                    <a:pt x="134620" y="2720993"/>
                  </a:lnTo>
                  <a:lnTo>
                    <a:pt x="21590" y="2602883"/>
                  </a:lnTo>
                  <a:lnTo>
                    <a:pt x="21590" y="2600343"/>
                  </a:lnTo>
                  <a:cubicBezTo>
                    <a:pt x="16510" y="2397143"/>
                    <a:pt x="7620" y="2003443"/>
                    <a:pt x="7620" y="1815483"/>
                  </a:cubicBezTo>
                  <a:cubicBezTo>
                    <a:pt x="7620" y="1699913"/>
                    <a:pt x="6350" y="1523383"/>
                    <a:pt x="5080" y="1342794"/>
                  </a:cubicBezTo>
                  <a:cubicBezTo>
                    <a:pt x="3810" y="1160881"/>
                    <a:pt x="2540" y="955080"/>
                    <a:pt x="2540" y="755650"/>
                  </a:cubicBezTo>
                  <a:cubicBezTo>
                    <a:pt x="2540" y="351790"/>
                    <a:pt x="0" y="21590"/>
                    <a:pt x="0" y="17780"/>
                  </a:cubicBezTo>
                  <a:lnTo>
                    <a:pt x="0" y="11430"/>
                  </a:lnTo>
                  <a:lnTo>
                    <a:pt x="6350" y="11430"/>
                  </a:lnTo>
                  <a:cubicBezTo>
                    <a:pt x="12700" y="11430"/>
                    <a:pt x="604520" y="0"/>
                    <a:pt x="935990" y="12700"/>
                  </a:cubicBezTo>
                  <a:cubicBezTo>
                    <a:pt x="1121410" y="19050"/>
                    <a:pt x="2483425" y="16510"/>
                    <a:pt x="2968565" y="13970"/>
                  </a:cubicBezTo>
                  <a:cubicBezTo>
                    <a:pt x="3133665" y="12700"/>
                    <a:pt x="3268285" y="12700"/>
                    <a:pt x="3338135" y="12700"/>
                  </a:cubicBezTo>
                  <a:cubicBezTo>
                    <a:pt x="3491805" y="11430"/>
                    <a:pt x="3650555" y="21590"/>
                    <a:pt x="3808035" y="41910"/>
                  </a:cubicBezTo>
                  <a:lnTo>
                    <a:pt x="3813115" y="43180"/>
                  </a:lnTo>
                  <a:lnTo>
                    <a:pt x="3813115" y="48260"/>
                  </a:lnTo>
                  <a:cubicBezTo>
                    <a:pt x="3813115" y="50800"/>
                    <a:pt x="3822005" y="328930"/>
                    <a:pt x="3822005" y="699770"/>
                  </a:cubicBezTo>
                  <a:lnTo>
                    <a:pt x="3822005" y="2742583"/>
                  </a:lnTo>
                  <a:close/>
                  <a:moveTo>
                    <a:pt x="139700" y="2708293"/>
                  </a:moveTo>
                  <a:cubicBezTo>
                    <a:pt x="273050" y="2715913"/>
                    <a:pt x="548640" y="2729883"/>
                    <a:pt x="800100" y="2729883"/>
                  </a:cubicBezTo>
                  <a:lnTo>
                    <a:pt x="3809305" y="2729883"/>
                  </a:lnTo>
                  <a:lnTo>
                    <a:pt x="3809305" y="699770"/>
                  </a:lnTo>
                  <a:cubicBezTo>
                    <a:pt x="3809305" y="358140"/>
                    <a:pt x="3801685" y="93980"/>
                    <a:pt x="3800415" y="53340"/>
                  </a:cubicBezTo>
                  <a:cubicBezTo>
                    <a:pt x="3645475" y="33020"/>
                    <a:pt x="3489265" y="24130"/>
                    <a:pt x="3338135" y="25400"/>
                  </a:cubicBezTo>
                  <a:cubicBezTo>
                    <a:pt x="3268285" y="25400"/>
                    <a:pt x="3133665" y="27940"/>
                    <a:pt x="2968565" y="26670"/>
                  </a:cubicBezTo>
                  <a:cubicBezTo>
                    <a:pt x="2459295" y="22860"/>
                    <a:pt x="1304290" y="22860"/>
                    <a:pt x="935990" y="25400"/>
                  </a:cubicBezTo>
                  <a:cubicBezTo>
                    <a:pt x="622300" y="27940"/>
                    <a:pt x="77470" y="22860"/>
                    <a:pt x="12700" y="24130"/>
                  </a:cubicBezTo>
                  <a:cubicBezTo>
                    <a:pt x="12700" y="71120"/>
                    <a:pt x="15240" y="382270"/>
                    <a:pt x="15240" y="755650"/>
                  </a:cubicBezTo>
                  <a:cubicBezTo>
                    <a:pt x="15240" y="955080"/>
                    <a:pt x="16510" y="1160881"/>
                    <a:pt x="17780" y="1342794"/>
                  </a:cubicBezTo>
                  <a:cubicBezTo>
                    <a:pt x="19050" y="1523383"/>
                    <a:pt x="20320" y="1699913"/>
                    <a:pt x="20320" y="1815483"/>
                  </a:cubicBezTo>
                  <a:cubicBezTo>
                    <a:pt x="20320" y="2002173"/>
                    <a:pt x="29210" y="2393333"/>
                    <a:pt x="34290" y="2597803"/>
                  </a:cubicBezTo>
                  <a:lnTo>
                    <a:pt x="139700" y="2708293"/>
                  </a:lnTo>
                  <a:close/>
                  <a:moveTo>
                    <a:pt x="139700" y="2708293"/>
                  </a:moveTo>
                  <a:lnTo>
                    <a:pt x="133350" y="2582563"/>
                  </a:lnTo>
                  <a:lnTo>
                    <a:pt x="34290" y="2596533"/>
                  </a:lnTo>
                  <a:lnTo>
                    <a:pt x="139700" y="2708293"/>
                  </a:lnTo>
                  <a:close/>
                </a:path>
              </a:pathLst>
            </a:custGeom>
            <a:solidFill>
              <a:srgbClr val="000000"/>
            </a:solidFill>
          </p:spPr>
        </p:sp>
        <p:sp>
          <p:nvSpPr>
            <p:cNvPr id="13" name="Freeform 13"/>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14" name="Group 14"/>
          <p:cNvGrpSpPr/>
          <p:nvPr/>
        </p:nvGrpSpPr>
        <p:grpSpPr>
          <a:xfrm rot="8926276">
            <a:off x="4197372" y="6838503"/>
            <a:ext cx="938963" cy="198686"/>
            <a:chOff x="0" y="0"/>
            <a:chExt cx="2028619" cy="429260"/>
          </a:xfrm>
        </p:grpSpPr>
        <p:sp>
          <p:nvSpPr>
            <p:cNvPr id="15" name="Freeform 15"/>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16" name="Group 16"/>
          <p:cNvGrpSpPr/>
          <p:nvPr/>
        </p:nvGrpSpPr>
        <p:grpSpPr>
          <a:xfrm rot="1910472">
            <a:off x="13147208" y="6674140"/>
            <a:ext cx="938963" cy="198686"/>
            <a:chOff x="0" y="0"/>
            <a:chExt cx="2028619" cy="429260"/>
          </a:xfrm>
        </p:grpSpPr>
        <p:sp>
          <p:nvSpPr>
            <p:cNvPr id="17" name="Freeform 17"/>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18" name="Group 18"/>
          <p:cNvGrpSpPr/>
          <p:nvPr/>
        </p:nvGrpSpPr>
        <p:grpSpPr>
          <a:xfrm rot="-1716341">
            <a:off x="13155705" y="3184462"/>
            <a:ext cx="938963" cy="198686"/>
            <a:chOff x="0" y="0"/>
            <a:chExt cx="2028619" cy="429260"/>
          </a:xfrm>
        </p:grpSpPr>
        <p:sp>
          <p:nvSpPr>
            <p:cNvPr id="19" name="Freeform 19"/>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20" name="Group 20"/>
          <p:cNvGrpSpPr/>
          <p:nvPr/>
        </p:nvGrpSpPr>
        <p:grpSpPr>
          <a:xfrm rot="-8972392">
            <a:off x="4198025" y="2976345"/>
            <a:ext cx="938963" cy="198686"/>
            <a:chOff x="0" y="0"/>
            <a:chExt cx="2028619" cy="429260"/>
          </a:xfrm>
        </p:grpSpPr>
        <p:sp>
          <p:nvSpPr>
            <p:cNvPr id="21" name="Freeform 21"/>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22" name="Group 22"/>
          <p:cNvGrpSpPr/>
          <p:nvPr/>
        </p:nvGrpSpPr>
        <p:grpSpPr>
          <a:xfrm rot="592083">
            <a:off x="1428407" y="785727"/>
            <a:ext cx="2655015" cy="3651354"/>
            <a:chOff x="0" y="0"/>
            <a:chExt cx="3216910" cy="2763720"/>
          </a:xfrm>
        </p:grpSpPr>
        <p:sp>
          <p:nvSpPr>
            <p:cNvPr id="23" name="Freeform 23"/>
            <p:cNvSpPr/>
            <p:nvPr/>
          </p:nvSpPr>
          <p:spPr>
            <a:xfrm>
              <a:off x="19050" y="223520"/>
              <a:ext cx="3178810" cy="2532580"/>
            </a:xfrm>
            <a:custGeom>
              <a:avLst/>
              <a:gdLst/>
              <a:ahLst/>
              <a:cxnLst/>
              <a:rect l="l" t="t" r="r" b="b"/>
              <a:pathLst>
                <a:path w="3178810" h="2532580">
                  <a:moveTo>
                    <a:pt x="0" y="11430"/>
                  </a:moveTo>
                  <a:cubicBezTo>
                    <a:pt x="0" y="11430"/>
                    <a:pt x="2540" y="340360"/>
                    <a:pt x="2540" y="749300"/>
                  </a:cubicBezTo>
                  <a:cubicBezTo>
                    <a:pt x="2540" y="1003040"/>
                    <a:pt x="7620" y="1351480"/>
                    <a:pt x="7620" y="1611830"/>
                  </a:cubicBezTo>
                  <a:cubicBezTo>
                    <a:pt x="7620" y="1806140"/>
                    <a:pt x="16510" y="2204920"/>
                    <a:pt x="21590" y="2396690"/>
                  </a:cubicBezTo>
                  <a:lnTo>
                    <a:pt x="130810" y="2510990"/>
                  </a:lnTo>
                  <a:cubicBezTo>
                    <a:pt x="275590" y="2518610"/>
                    <a:pt x="543560" y="2532580"/>
                    <a:pt x="793750" y="2532580"/>
                  </a:cubicBezTo>
                  <a:lnTo>
                    <a:pt x="3178810" y="2532580"/>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24" name="Freeform 24"/>
            <p:cNvSpPr/>
            <p:nvPr/>
          </p:nvSpPr>
          <p:spPr>
            <a:xfrm>
              <a:off x="12700" y="217170"/>
              <a:ext cx="3191510" cy="2545280"/>
            </a:xfrm>
            <a:custGeom>
              <a:avLst/>
              <a:gdLst/>
              <a:ahLst/>
              <a:cxnLst/>
              <a:rect l="l" t="t" r="r" b="b"/>
              <a:pathLst>
                <a:path w="3191510" h="2545280">
                  <a:moveTo>
                    <a:pt x="3191510" y="2545280"/>
                  </a:moveTo>
                  <a:lnTo>
                    <a:pt x="800100" y="2545280"/>
                  </a:lnTo>
                  <a:cubicBezTo>
                    <a:pt x="547370" y="2545280"/>
                    <a:pt x="270510" y="2531310"/>
                    <a:pt x="137160" y="2523690"/>
                  </a:cubicBezTo>
                  <a:lnTo>
                    <a:pt x="134620" y="2523690"/>
                  </a:lnTo>
                  <a:lnTo>
                    <a:pt x="21590" y="2405580"/>
                  </a:lnTo>
                  <a:lnTo>
                    <a:pt x="21590" y="2403040"/>
                  </a:lnTo>
                  <a:cubicBezTo>
                    <a:pt x="16510" y="2199840"/>
                    <a:pt x="7620" y="1806140"/>
                    <a:pt x="7620" y="1618180"/>
                  </a:cubicBezTo>
                  <a:cubicBezTo>
                    <a:pt x="7620" y="1502610"/>
                    <a:pt x="6350" y="1326080"/>
                    <a:pt x="5080" y="1169050"/>
                  </a:cubicBezTo>
                  <a:cubicBezTo>
                    <a:pt x="3810" y="1055743"/>
                    <a:pt x="2540" y="927557"/>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545280"/>
                  </a:lnTo>
                  <a:close/>
                  <a:moveTo>
                    <a:pt x="139700" y="2510990"/>
                  </a:moveTo>
                  <a:cubicBezTo>
                    <a:pt x="273050" y="2518610"/>
                    <a:pt x="548640" y="2532580"/>
                    <a:pt x="800100" y="2532580"/>
                  </a:cubicBezTo>
                  <a:lnTo>
                    <a:pt x="3178810" y="2532580"/>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27557"/>
                    <a:pt x="16510" y="1055743"/>
                    <a:pt x="17780" y="1169049"/>
                  </a:cubicBezTo>
                  <a:cubicBezTo>
                    <a:pt x="19050" y="1326080"/>
                    <a:pt x="20320" y="1502610"/>
                    <a:pt x="20320" y="1618180"/>
                  </a:cubicBezTo>
                  <a:cubicBezTo>
                    <a:pt x="20320" y="1804870"/>
                    <a:pt x="29210" y="2196030"/>
                    <a:pt x="34290" y="2400500"/>
                  </a:cubicBezTo>
                  <a:lnTo>
                    <a:pt x="139700" y="2510990"/>
                  </a:lnTo>
                  <a:close/>
                  <a:moveTo>
                    <a:pt x="139700" y="2510990"/>
                  </a:moveTo>
                  <a:lnTo>
                    <a:pt x="133350" y="2385260"/>
                  </a:lnTo>
                  <a:lnTo>
                    <a:pt x="34290" y="2399230"/>
                  </a:lnTo>
                  <a:lnTo>
                    <a:pt x="139700" y="2510990"/>
                  </a:lnTo>
                  <a:close/>
                </a:path>
              </a:pathLst>
            </a:custGeom>
            <a:solidFill>
              <a:srgbClr val="000000"/>
            </a:solidFill>
          </p:spPr>
        </p:sp>
        <p:sp>
          <p:nvSpPr>
            <p:cNvPr id="25" name="Freeform 2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26" name="Group 26"/>
          <p:cNvGrpSpPr/>
          <p:nvPr/>
        </p:nvGrpSpPr>
        <p:grpSpPr>
          <a:xfrm>
            <a:off x="5534025" y="2728445"/>
            <a:ext cx="7105650" cy="4573892"/>
            <a:chOff x="0" y="0"/>
            <a:chExt cx="2403640" cy="1547218"/>
          </a:xfrm>
        </p:grpSpPr>
        <p:sp>
          <p:nvSpPr>
            <p:cNvPr id="27" name="Freeform 27"/>
            <p:cNvSpPr/>
            <p:nvPr/>
          </p:nvSpPr>
          <p:spPr>
            <a:xfrm>
              <a:off x="0" y="0"/>
              <a:ext cx="2403640" cy="1547218"/>
            </a:xfrm>
            <a:custGeom>
              <a:avLst/>
              <a:gdLst/>
              <a:ahLst/>
              <a:cxnLst/>
              <a:rect l="l" t="t" r="r" b="b"/>
              <a:pathLst>
                <a:path w="2403640" h="1547218">
                  <a:moveTo>
                    <a:pt x="0" y="0"/>
                  </a:moveTo>
                  <a:lnTo>
                    <a:pt x="2403640" y="0"/>
                  </a:lnTo>
                  <a:lnTo>
                    <a:pt x="2403640" y="1547218"/>
                  </a:lnTo>
                  <a:lnTo>
                    <a:pt x="0" y="1547218"/>
                  </a:lnTo>
                  <a:close/>
                </a:path>
              </a:pathLst>
            </a:custGeom>
            <a:solidFill>
              <a:srgbClr val="00C2FF"/>
            </a:solidFill>
          </p:spPr>
        </p:sp>
      </p:grpSp>
      <p:grpSp>
        <p:nvGrpSpPr>
          <p:cNvPr id="28" name="Group 28"/>
          <p:cNvGrpSpPr/>
          <p:nvPr/>
        </p:nvGrpSpPr>
        <p:grpSpPr>
          <a:xfrm>
            <a:off x="6068367" y="3721962"/>
            <a:ext cx="6151266" cy="2843076"/>
            <a:chOff x="0" y="0"/>
            <a:chExt cx="8201688" cy="3790768"/>
          </a:xfrm>
        </p:grpSpPr>
        <p:sp>
          <p:nvSpPr>
            <p:cNvPr id="29" name="TextBox 29"/>
            <p:cNvSpPr txBox="1"/>
            <p:nvPr/>
          </p:nvSpPr>
          <p:spPr>
            <a:xfrm>
              <a:off x="0" y="57150"/>
              <a:ext cx="8201688" cy="2071819"/>
            </a:xfrm>
            <a:prstGeom prst="rect">
              <a:avLst/>
            </a:prstGeom>
          </p:spPr>
          <p:txBody>
            <a:bodyPr lIns="0" tIns="0" rIns="0" bIns="0" rtlCol="0" anchor="t">
              <a:spAutoFit/>
            </a:bodyPr>
            <a:lstStyle/>
            <a:p>
              <a:pPr marL="0" lvl="0" indent="0" algn="ctr">
                <a:lnSpc>
                  <a:spcPts val="6050"/>
                </a:lnSpc>
              </a:pPr>
              <a:r>
                <a:rPr lang="ru-RU" sz="5499">
                  <a:solidFill>
                    <a:srgbClr val="000000"/>
                  </a:solidFill>
                  <a:latin typeface="DM Sans Bold"/>
                </a:rPr>
                <a:t>Задачи</a:t>
              </a:r>
            </a:p>
          </p:txBody>
        </p:sp>
        <p:sp>
          <p:nvSpPr>
            <p:cNvPr id="30" name="TextBox 30"/>
            <p:cNvSpPr txBox="1"/>
            <p:nvPr/>
          </p:nvSpPr>
          <p:spPr>
            <a:xfrm>
              <a:off x="0" y="2381280"/>
              <a:ext cx="8201688" cy="1409488"/>
            </a:xfrm>
            <a:prstGeom prst="rect">
              <a:avLst/>
            </a:prstGeom>
          </p:spPr>
          <p:txBody>
            <a:bodyPr lIns="0" tIns="0" rIns="0" bIns="0" rtlCol="0" anchor="t">
              <a:spAutoFit/>
            </a:bodyPr>
            <a:lstStyle/>
            <a:p>
              <a:pPr marL="0" lvl="0" indent="0" algn="ctr">
                <a:lnSpc>
                  <a:spcPts val="4340"/>
                </a:lnSpc>
              </a:pPr>
              <a:r>
                <a:rPr lang="ru-RU" sz="3100" spc="31">
                  <a:solidFill>
                    <a:srgbClr val="000000"/>
                  </a:solidFill>
                  <a:latin typeface="DM Sans"/>
                </a:rPr>
                <a:t>По окончанию сессии вы:</a:t>
              </a:r>
            </a:p>
          </p:txBody>
        </p:sp>
      </p:grpSp>
      <p:sp>
        <p:nvSpPr>
          <p:cNvPr id="31" name="TextBox 31"/>
          <p:cNvSpPr txBox="1"/>
          <p:nvPr/>
        </p:nvSpPr>
        <p:spPr>
          <a:xfrm rot="592083">
            <a:off x="1544431" y="7067974"/>
            <a:ext cx="1988422" cy="1631950"/>
          </a:xfrm>
          <a:prstGeom prst="rect">
            <a:avLst/>
          </a:prstGeom>
        </p:spPr>
        <p:txBody>
          <a:bodyPr lIns="0" tIns="0" rIns="0" bIns="0" rtlCol="0" anchor="t">
            <a:spAutoFit/>
          </a:bodyPr>
          <a:lstStyle/>
          <a:p>
            <a:pPr marL="0" lvl="0" indent="0" algn="ctr">
              <a:lnSpc>
                <a:spcPts val="3275"/>
              </a:lnSpc>
              <a:spcBef>
                <a:spcPct val="0"/>
              </a:spcBef>
            </a:pPr>
            <a:r>
              <a:rPr lang="ru-RU" sz="2500">
                <a:solidFill>
                  <a:srgbClr val="000000"/>
                </a:solidFill>
                <a:latin typeface="DM Sans"/>
              </a:rPr>
              <a:t>поймете связь между ВИЧ и ВОУЗ</a:t>
            </a:r>
          </a:p>
        </p:txBody>
      </p:sp>
      <p:sp>
        <p:nvSpPr>
          <p:cNvPr id="32" name="TextBox 32"/>
          <p:cNvSpPr txBox="1"/>
          <p:nvPr/>
        </p:nvSpPr>
        <p:spPr>
          <a:xfrm rot="-782125">
            <a:off x="14092966" y="1181927"/>
            <a:ext cx="2975042" cy="3367140"/>
          </a:xfrm>
          <a:prstGeom prst="rect">
            <a:avLst/>
          </a:prstGeom>
        </p:spPr>
        <p:txBody>
          <a:bodyPr wrap="square" lIns="0" tIns="0" rIns="0" bIns="0" rtlCol="0" anchor="t">
            <a:spAutoFit/>
          </a:bodyPr>
          <a:lstStyle/>
          <a:p>
            <a:pPr marL="0" lvl="0" indent="0" algn="ctr">
              <a:lnSpc>
                <a:spcPts val="3275"/>
              </a:lnSpc>
              <a:spcBef>
                <a:spcPct val="0"/>
              </a:spcBef>
            </a:pPr>
            <a:r>
              <a:rPr lang="ru-RU" sz="2500" dirty="0">
                <a:solidFill>
                  <a:srgbClr val="000000"/>
                </a:solidFill>
                <a:latin typeface="DM Sans"/>
              </a:rPr>
              <a:t>Сможете распознавать и понимать основные понятия и термины, связанные с всеобщим охватом услугами здравоохранения</a:t>
            </a:r>
          </a:p>
        </p:txBody>
      </p:sp>
      <p:sp>
        <p:nvSpPr>
          <p:cNvPr id="33" name="TextBox 33"/>
          <p:cNvSpPr txBox="1"/>
          <p:nvPr/>
        </p:nvSpPr>
        <p:spPr>
          <a:xfrm rot="-782125">
            <a:off x="14230032" y="7738320"/>
            <a:ext cx="2629796" cy="1255408"/>
          </a:xfrm>
          <a:prstGeom prst="rect">
            <a:avLst/>
          </a:prstGeom>
        </p:spPr>
        <p:txBody>
          <a:bodyPr lIns="0" tIns="0" rIns="0" bIns="0" rtlCol="0" anchor="t">
            <a:spAutoFit/>
          </a:bodyPr>
          <a:lstStyle/>
          <a:p>
            <a:pPr marL="0" lvl="0" indent="0" algn="ctr">
              <a:lnSpc>
                <a:spcPts val="3275"/>
              </a:lnSpc>
              <a:spcBef>
                <a:spcPct val="0"/>
              </a:spcBef>
            </a:pPr>
            <a:r>
              <a:rPr lang="ru-RU" sz="2500" dirty="0">
                <a:solidFill>
                  <a:srgbClr val="000000"/>
                </a:solidFill>
                <a:latin typeface="DM Sans"/>
              </a:rPr>
              <a:t>будете знать, где искать сведения о ВОУЗ</a:t>
            </a:r>
          </a:p>
        </p:txBody>
      </p:sp>
      <p:sp>
        <p:nvSpPr>
          <p:cNvPr id="34" name="TextBox 34"/>
          <p:cNvSpPr txBox="1"/>
          <p:nvPr/>
        </p:nvSpPr>
        <p:spPr>
          <a:xfrm rot="592083">
            <a:off x="1484825" y="1240244"/>
            <a:ext cx="2352473" cy="2948179"/>
          </a:xfrm>
          <a:prstGeom prst="rect">
            <a:avLst/>
          </a:prstGeom>
        </p:spPr>
        <p:txBody>
          <a:bodyPr lIns="0" tIns="0" rIns="0" bIns="0" rtlCol="0" anchor="t">
            <a:spAutoFit/>
          </a:bodyPr>
          <a:lstStyle/>
          <a:p>
            <a:pPr algn="ctr">
              <a:lnSpc>
                <a:spcPts val="3275"/>
              </a:lnSpc>
            </a:pPr>
            <a:r>
              <a:rPr lang="ru-RU" sz="2500" dirty="0">
                <a:solidFill>
                  <a:srgbClr val="000000"/>
                </a:solidFill>
                <a:latin typeface="DM Sans"/>
              </a:rPr>
              <a:t>Сможете объяснить, что такое всеобщий охват услугами здравоохранения </a:t>
            </a:r>
          </a:p>
          <a:p>
            <a:pPr marL="0" lvl="0" indent="0" algn="ctr">
              <a:lnSpc>
                <a:spcPts val="3275"/>
              </a:lnSpc>
              <a:spcBef>
                <a:spcPct val="0"/>
              </a:spcBef>
            </a:pPr>
            <a:endParaRPr lang="ru-RU" sz="2500" dirty="0">
              <a:solidFill>
                <a:srgbClr val="000000"/>
              </a:solidFill>
              <a:latin typeface="DM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183920" y="4264265"/>
            <a:ext cx="11920161" cy="1529870"/>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FF6B57"/>
            </a:solidFill>
          </p:spPr>
        </p:sp>
      </p:grpSp>
      <p:sp>
        <p:nvSpPr>
          <p:cNvPr id="6" name="TextBox 6"/>
          <p:cNvSpPr txBox="1"/>
          <p:nvPr/>
        </p:nvSpPr>
        <p:spPr>
          <a:xfrm>
            <a:off x="5678563" y="4565938"/>
            <a:ext cx="6930874" cy="993200"/>
          </a:xfrm>
          <a:prstGeom prst="rect">
            <a:avLst/>
          </a:prstGeom>
        </p:spPr>
        <p:txBody>
          <a:bodyPr lIns="0" tIns="0" rIns="0" bIns="0" rtlCol="0" anchor="t">
            <a:spAutoFit/>
          </a:bodyPr>
          <a:lstStyle/>
          <a:p>
            <a:pPr marL="0" lvl="0" indent="0" algn="ctr">
              <a:lnSpc>
                <a:spcPts val="7699"/>
              </a:lnSpc>
            </a:pPr>
            <a:r>
              <a:rPr lang="ru-RU" sz="6999">
                <a:solidFill>
                  <a:srgbClr val="000000"/>
                </a:solidFill>
                <a:latin typeface="DM Sans Bold"/>
              </a:rPr>
              <a:t>Что такое ВОУЗ?</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219201" y="4360112"/>
            <a:ext cx="7965546" cy="1551707"/>
          </a:xfrm>
          <a:prstGeom prst="rect">
            <a:avLst/>
          </a:prstGeom>
        </p:spPr>
        <p:txBody>
          <a:bodyPr wrap="square" lIns="0" tIns="0" rIns="0" bIns="0" rtlCol="0" anchor="t">
            <a:spAutoFit/>
          </a:bodyPr>
          <a:lstStyle/>
          <a:p>
            <a:pPr marL="0" lvl="0" indent="0" algn="ctr">
              <a:lnSpc>
                <a:spcPts val="12100"/>
              </a:lnSpc>
            </a:pPr>
            <a:r>
              <a:rPr lang="ru-RU" sz="10999" dirty="0">
                <a:solidFill>
                  <a:srgbClr val="000000"/>
                </a:solidFill>
                <a:latin typeface="DM Sans Bold"/>
              </a:rPr>
              <a:t>Обсуждение</a:t>
            </a:r>
            <a:endParaRPr lang="en-US" sz="10999" dirty="0">
              <a:solidFill>
                <a:srgbClr val="000000"/>
              </a:solidFill>
              <a:latin typeface="DM Sans Bold"/>
            </a:endParaRPr>
          </a:p>
        </p:txBody>
      </p:sp>
      <p:grpSp>
        <p:nvGrpSpPr>
          <p:cNvPr id="42" name="Group 41">
            <a:extLst>
              <a:ext uri="{FF2B5EF4-FFF2-40B4-BE49-F238E27FC236}">
                <a16:creationId xmlns:a16="http://schemas.microsoft.com/office/drawing/2014/main" id="{64760DA0-24B4-C84F-8D32-D3A1CAE322BE}"/>
              </a:ext>
            </a:extLst>
          </p:cNvPr>
          <p:cNvGrpSpPr/>
          <p:nvPr/>
        </p:nvGrpSpPr>
        <p:grpSpPr>
          <a:xfrm>
            <a:off x="9829800" y="3071330"/>
            <a:ext cx="5160207" cy="4144340"/>
            <a:chOff x="13195249" y="4190445"/>
            <a:chExt cx="2861558" cy="2811395"/>
          </a:xfrm>
        </p:grpSpPr>
        <p:grpSp>
          <p:nvGrpSpPr>
            <p:cNvPr id="5" name="Group 5"/>
            <p:cNvGrpSpPr/>
            <p:nvPr/>
          </p:nvGrpSpPr>
          <p:grpSpPr>
            <a:xfrm rot="-426806">
              <a:off x="13195249" y="4190445"/>
              <a:ext cx="2861558" cy="2811395"/>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369125">
              <a:off x="13397223" y="4790958"/>
              <a:ext cx="2441772" cy="1718147"/>
              <a:chOff x="-8116" y="-45330"/>
              <a:chExt cx="1742144" cy="1225856"/>
            </a:xfrm>
          </p:grpSpPr>
          <p:sp>
            <p:nvSpPr>
              <p:cNvPr id="10" name="Freeform 10"/>
              <p:cNvSpPr/>
              <p:nvPr/>
            </p:nvSpPr>
            <p:spPr>
              <a:xfrm>
                <a:off x="-8116" y="-45330"/>
                <a:ext cx="1742144" cy="1225856"/>
              </a:xfrm>
              <a:custGeom>
                <a:avLst/>
                <a:gdLst/>
                <a:ahLst/>
                <a:cxnLst/>
                <a:rect l="l" t="t" r="r" b="b"/>
                <a:pathLst>
                  <a:path w="1742144" h="1225856">
                    <a:moveTo>
                      <a:pt x="1617684" y="1225856"/>
                    </a:moveTo>
                    <a:lnTo>
                      <a:pt x="124460" y="1225856"/>
                    </a:lnTo>
                    <a:cubicBezTo>
                      <a:pt x="55880" y="1225856"/>
                      <a:pt x="0" y="1169976"/>
                      <a:pt x="0" y="1101396"/>
                    </a:cubicBezTo>
                    <a:lnTo>
                      <a:pt x="0" y="124460"/>
                    </a:lnTo>
                    <a:cubicBezTo>
                      <a:pt x="0" y="55880"/>
                      <a:pt x="55880" y="0"/>
                      <a:pt x="124460" y="0"/>
                    </a:cubicBezTo>
                    <a:lnTo>
                      <a:pt x="1617684" y="0"/>
                    </a:lnTo>
                    <a:cubicBezTo>
                      <a:pt x="1686264" y="0"/>
                      <a:pt x="1742144" y="55880"/>
                      <a:pt x="1742144" y="124460"/>
                    </a:cubicBezTo>
                    <a:lnTo>
                      <a:pt x="1742144" y="1101396"/>
                    </a:lnTo>
                    <a:cubicBezTo>
                      <a:pt x="1742144" y="1169976"/>
                      <a:pt x="1686264" y="1225856"/>
                      <a:pt x="1617684" y="1225856"/>
                    </a:cubicBezTo>
                    <a:close/>
                  </a:path>
                </a:pathLst>
              </a:custGeom>
              <a:solidFill>
                <a:srgbClr val="FFE500"/>
              </a:solidFill>
            </p:spPr>
          </p:sp>
        </p:grpSp>
        <p:sp>
          <p:nvSpPr>
            <p:cNvPr id="11" name="TextBox 11"/>
            <p:cNvSpPr txBox="1"/>
            <p:nvPr/>
          </p:nvSpPr>
          <p:spPr>
            <a:xfrm rot="21173194">
              <a:off x="13570415" y="4840192"/>
              <a:ext cx="2095388" cy="1792387"/>
            </a:xfrm>
            <a:prstGeom prst="rect">
              <a:avLst/>
            </a:prstGeom>
          </p:spPr>
          <p:txBody>
            <a:bodyPr wrap="square" lIns="0" tIns="0" rIns="0" bIns="0" rtlCol="0" anchor="t">
              <a:spAutoFit/>
            </a:bodyPr>
            <a:lstStyle/>
            <a:p>
              <a:pPr marL="0" lvl="0" indent="0" algn="ctr">
                <a:lnSpc>
                  <a:spcPts val="2940"/>
                </a:lnSpc>
              </a:pPr>
              <a:r>
                <a:rPr lang="ru-RU" sz="3600" spc="300" dirty="0">
                  <a:solidFill>
                    <a:srgbClr val="000000"/>
                  </a:solidFill>
                  <a:latin typeface="DM Sans"/>
                </a:rPr>
                <a:t>Что вы понимаете под «всеобщим охватом услугами здравоохранения»</a:t>
              </a:r>
              <a:r>
                <a:rPr lang="en-US" sz="3600" spc="300" dirty="0">
                  <a:solidFill>
                    <a:srgbClr val="000000"/>
                  </a:solidFill>
                  <a:latin typeface="DM Sans"/>
                </a:rPr>
                <a:t>?</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12726747" y="5822713"/>
            <a:ext cx="3969371" cy="315562"/>
            <a:chOff x="0" y="0"/>
            <a:chExt cx="8307000" cy="660400"/>
          </a:xfrm>
        </p:grpSpPr>
        <p:sp>
          <p:nvSpPr>
            <p:cNvPr id="5" name="Freeform 5"/>
            <p:cNvSpPr/>
            <p:nvPr/>
          </p:nvSpPr>
          <p:spPr>
            <a:xfrm>
              <a:off x="0" y="0"/>
              <a:ext cx="8307001" cy="660400"/>
            </a:xfrm>
            <a:custGeom>
              <a:avLst/>
              <a:gdLst/>
              <a:ahLst/>
              <a:cxnLst/>
              <a:rect l="l" t="t" r="r" b="b"/>
              <a:pathLst>
                <a:path w="8307001" h="660400">
                  <a:moveTo>
                    <a:pt x="8182540" y="660400"/>
                  </a:moveTo>
                  <a:lnTo>
                    <a:pt x="124460" y="660400"/>
                  </a:lnTo>
                  <a:cubicBezTo>
                    <a:pt x="55880" y="660400"/>
                    <a:pt x="0" y="604520"/>
                    <a:pt x="0" y="535940"/>
                  </a:cubicBezTo>
                  <a:lnTo>
                    <a:pt x="0" y="124460"/>
                  </a:lnTo>
                  <a:cubicBezTo>
                    <a:pt x="0" y="55880"/>
                    <a:pt x="55880" y="0"/>
                    <a:pt x="124460" y="0"/>
                  </a:cubicBezTo>
                  <a:lnTo>
                    <a:pt x="8182541" y="0"/>
                  </a:lnTo>
                  <a:cubicBezTo>
                    <a:pt x="8251120" y="0"/>
                    <a:pt x="8307001" y="55880"/>
                    <a:pt x="8307001" y="124460"/>
                  </a:cubicBezTo>
                  <a:lnTo>
                    <a:pt x="8307001" y="535940"/>
                  </a:lnTo>
                  <a:cubicBezTo>
                    <a:pt x="8307001" y="604520"/>
                    <a:pt x="8251120" y="660400"/>
                    <a:pt x="8182541" y="660400"/>
                  </a:cubicBezTo>
                  <a:close/>
                </a:path>
              </a:pathLst>
            </a:custGeom>
            <a:solidFill>
              <a:srgbClr val="00C2FF"/>
            </a:solidFill>
          </p:spPr>
        </p:sp>
      </p:grpSp>
      <p:sp>
        <p:nvSpPr>
          <p:cNvPr id="7" name="TextBox 7"/>
          <p:cNvSpPr txBox="1"/>
          <p:nvPr/>
        </p:nvSpPr>
        <p:spPr>
          <a:xfrm>
            <a:off x="12726747" y="4253500"/>
            <a:ext cx="3969371" cy="1569214"/>
          </a:xfrm>
          <a:prstGeom prst="rect">
            <a:avLst/>
          </a:prstGeom>
        </p:spPr>
        <p:txBody>
          <a:bodyPr lIns="0" tIns="0" rIns="0" bIns="0" rtlCol="0" anchor="t">
            <a:spAutoFit/>
          </a:bodyPr>
          <a:lstStyle/>
          <a:p>
            <a:pPr marL="0" lvl="0" indent="0" algn="ctr">
              <a:lnSpc>
                <a:spcPts val="12100"/>
              </a:lnSpc>
            </a:pPr>
            <a:r>
              <a:rPr lang="ru-RU" sz="10999" dirty="0">
                <a:solidFill>
                  <a:srgbClr val="000000"/>
                </a:solidFill>
                <a:latin typeface="DM Sans Bold"/>
              </a:rPr>
              <a:t>Видео</a:t>
            </a:r>
          </a:p>
        </p:txBody>
      </p:sp>
      <p:pic>
        <p:nvPicPr>
          <p:cNvPr id="8" name="Online Media 7" title="WHO:  Universal Health Coverage - What does it mean?">
            <a:hlinkClick r:id="" action="ppaction://media"/>
            <a:extLst>
              <a:ext uri="{FF2B5EF4-FFF2-40B4-BE49-F238E27FC236}">
                <a16:creationId xmlns:a16="http://schemas.microsoft.com/office/drawing/2014/main" id="{288960EA-28DD-42B5-BA32-294C98B81358}"/>
              </a:ext>
            </a:extLst>
          </p:cNvPr>
          <p:cNvPicPr>
            <a:picLocks noRot="1" noChangeAspect="1"/>
          </p:cNvPicPr>
          <p:nvPr>
            <a:videoFile r:link="rId1"/>
          </p:nvPr>
        </p:nvPicPr>
        <p:blipFill>
          <a:blip r:embed="rId4"/>
          <a:stretch>
            <a:fillRect/>
          </a:stretch>
        </p:blipFill>
        <p:spPr>
          <a:xfrm>
            <a:off x="1447800" y="2125851"/>
            <a:ext cx="10061326" cy="568464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3501228"/>
            <a:ext cx="16148209" cy="4253985"/>
          </a:xfrm>
          <a:prstGeom prst="rect">
            <a:avLst/>
          </a:prstGeom>
        </p:spPr>
        <p:txBody>
          <a:bodyPr lIns="0" tIns="0" rIns="0" bIns="0" rtlCol="0" anchor="t">
            <a:spAutoFit/>
          </a:bodyPr>
          <a:lstStyle/>
          <a:p>
            <a:pPr marL="602173" lvl="1" indent="-301087">
              <a:lnSpc>
                <a:spcPts val="3709"/>
              </a:lnSpc>
              <a:buFont typeface="Arial"/>
              <a:buChar char="•"/>
            </a:pPr>
            <a:r>
              <a:rPr lang="ru-RU" sz="2789" dirty="0">
                <a:solidFill>
                  <a:srgbClr val="000000"/>
                </a:solidFill>
                <a:latin typeface="DM Sans"/>
              </a:rPr>
              <a:t>Всеобщий охват услугами здравоохранения -- это система, в которой все люди могут получать нужные им медицинские услуги,</a:t>
            </a:r>
            <a:r>
              <a:rPr lang="ru-RU" sz="2789" dirty="0">
                <a:solidFill>
                  <a:srgbClr val="000000"/>
                </a:solidFill>
                <a:highlight>
                  <a:srgbClr val="FFFF00"/>
                </a:highlight>
                <a:latin typeface="DM Sans"/>
              </a:rPr>
              <a:t>не страдая финансово, при их оплате.</a:t>
            </a:r>
            <a:r>
              <a:rPr lang="ru-RU" sz="2789" dirty="0">
                <a:solidFill>
                  <a:srgbClr val="000000"/>
                </a:solidFill>
                <a:latin typeface="DM Sans"/>
              </a:rPr>
              <a:t> </a:t>
            </a:r>
          </a:p>
          <a:p>
            <a:pPr marL="602173" lvl="1" indent="-301087">
              <a:lnSpc>
                <a:spcPts val="3709"/>
              </a:lnSpc>
              <a:buFont typeface="Arial"/>
              <a:buChar char="•"/>
            </a:pPr>
            <a:endParaRPr lang="ru-RU" sz="2789" dirty="0">
              <a:solidFill>
                <a:srgbClr val="000000"/>
              </a:solidFill>
              <a:latin typeface="DM Sans"/>
            </a:endParaRPr>
          </a:p>
          <a:p>
            <a:pPr marL="602173" lvl="1" indent="-301087">
              <a:lnSpc>
                <a:spcPts val="3709"/>
              </a:lnSpc>
              <a:buFont typeface="Arial"/>
              <a:buChar char="•"/>
            </a:pPr>
            <a:r>
              <a:rPr lang="ru-RU" sz="2789" dirty="0">
                <a:solidFill>
                  <a:srgbClr val="000000"/>
                </a:solidFill>
                <a:latin typeface="DM Sans"/>
              </a:rPr>
              <a:t>Сюда входит </a:t>
            </a:r>
            <a:r>
              <a:rPr lang="ru-RU" sz="2789" dirty="0">
                <a:solidFill>
                  <a:srgbClr val="000000"/>
                </a:solidFill>
                <a:highlight>
                  <a:srgbClr val="FFFF00"/>
                </a:highlight>
                <a:latin typeface="DM Sans"/>
              </a:rPr>
              <a:t>весь спектр </a:t>
            </a:r>
            <a:r>
              <a:rPr lang="ru-RU" sz="2789" dirty="0">
                <a:solidFill>
                  <a:srgbClr val="000000"/>
                </a:solidFill>
                <a:latin typeface="DM Sans"/>
              </a:rPr>
              <a:t>жизненно необходимых, качественных услуг по охране здоровья, в том числе продвижение здорового образа жизни, профилактика, лечение, реабилитация и паллиативный уход.</a:t>
            </a:r>
          </a:p>
          <a:p>
            <a:pPr>
              <a:lnSpc>
                <a:spcPts val="3709"/>
              </a:lnSpc>
            </a:pPr>
            <a:endParaRPr lang="ru-RU" sz="2789" dirty="0">
              <a:solidFill>
                <a:srgbClr val="000000"/>
              </a:solidFill>
              <a:latin typeface="DM Sans"/>
            </a:endParaRPr>
          </a:p>
          <a:p>
            <a:pPr marL="602173" lvl="1" indent="-301087">
              <a:lnSpc>
                <a:spcPts val="3709"/>
              </a:lnSpc>
              <a:buFont typeface="Arial"/>
              <a:buChar char="•"/>
            </a:pPr>
            <a:r>
              <a:rPr lang="ru-RU" sz="2789" dirty="0">
                <a:solidFill>
                  <a:srgbClr val="000000"/>
                </a:solidFill>
                <a:latin typeface="DM Sans"/>
              </a:rPr>
              <a:t>Всеобщее здравоохранение позволяет каждому получать услуги для устранения причин </a:t>
            </a:r>
            <a:r>
              <a:rPr lang="ru-RU" sz="2789" dirty="0">
                <a:solidFill>
                  <a:srgbClr val="000000"/>
                </a:solidFill>
                <a:highlight>
                  <a:srgbClr val="FFFF00"/>
                </a:highlight>
                <a:latin typeface="DM Sans"/>
              </a:rPr>
              <a:t>наиболее серьезных и смертельных заболеваний</a:t>
            </a:r>
            <a:r>
              <a:rPr lang="ru-RU"/>
              <a:t>,</a:t>
            </a:r>
            <a:r>
              <a:rPr lang="ru-RU" sz="2789" dirty="0">
                <a:solidFill>
                  <a:srgbClr val="000000"/>
                </a:solidFill>
                <a:latin typeface="DM Sans"/>
              </a:rPr>
              <a:t> при этом гарантируется достаточно высокое качество услуг, позволяющее улучшить состояние здоровья.</a:t>
            </a:r>
          </a:p>
        </p:txBody>
      </p:sp>
      <p:grpSp>
        <p:nvGrpSpPr>
          <p:cNvPr id="3" name="Group 3"/>
          <p:cNvGrpSpPr/>
          <p:nvPr/>
        </p:nvGrpSpPr>
        <p:grpSpPr>
          <a:xfrm>
            <a:off x="11532820" y="7865585"/>
            <a:ext cx="5644089" cy="1655277"/>
            <a:chOff x="0" y="0"/>
            <a:chExt cx="4026918" cy="660400"/>
          </a:xfrm>
        </p:grpSpPr>
        <p:sp>
          <p:nvSpPr>
            <p:cNvPr id="4" name="Freeform 4"/>
            <p:cNvSpPr/>
            <p:nvPr/>
          </p:nvSpPr>
          <p:spPr>
            <a:xfrm>
              <a:off x="0" y="0"/>
              <a:ext cx="4026918" cy="660400"/>
            </a:xfrm>
            <a:custGeom>
              <a:avLst/>
              <a:gdLst/>
              <a:ahLst/>
              <a:cxnLst/>
              <a:rect l="l" t="t" r="r" b="b"/>
              <a:pathLst>
                <a:path w="4026918" h="660400">
                  <a:moveTo>
                    <a:pt x="3902458" y="660400"/>
                  </a:moveTo>
                  <a:lnTo>
                    <a:pt x="124460" y="660400"/>
                  </a:lnTo>
                  <a:cubicBezTo>
                    <a:pt x="55880" y="660400"/>
                    <a:pt x="0" y="604520"/>
                    <a:pt x="0" y="535940"/>
                  </a:cubicBezTo>
                  <a:lnTo>
                    <a:pt x="0" y="124460"/>
                  </a:lnTo>
                  <a:cubicBezTo>
                    <a:pt x="0" y="55880"/>
                    <a:pt x="55880" y="0"/>
                    <a:pt x="124460" y="0"/>
                  </a:cubicBezTo>
                  <a:lnTo>
                    <a:pt x="3902458" y="0"/>
                  </a:lnTo>
                  <a:cubicBezTo>
                    <a:pt x="3971038" y="0"/>
                    <a:pt x="4026918" y="55880"/>
                    <a:pt x="4026918" y="124460"/>
                  </a:cubicBezTo>
                  <a:lnTo>
                    <a:pt x="4026918" y="535940"/>
                  </a:lnTo>
                  <a:cubicBezTo>
                    <a:pt x="4026918" y="604520"/>
                    <a:pt x="3971038" y="660400"/>
                    <a:pt x="3902458" y="660400"/>
                  </a:cubicBezTo>
                  <a:close/>
                </a:path>
              </a:pathLst>
            </a:custGeom>
            <a:solidFill>
              <a:srgbClr val="46C3BD"/>
            </a:solidFill>
          </p:spPr>
        </p:sp>
      </p:grpSp>
      <p:sp>
        <p:nvSpPr>
          <p:cNvPr id="5" name="TextBox 5"/>
          <p:cNvSpPr txBox="1"/>
          <p:nvPr/>
        </p:nvSpPr>
        <p:spPr>
          <a:xfrm>
            <a:off x="11881557" y="7873205"/>
            <a:ext cx="4946614" cy="490021"/>
          </a:xfrm>
          <a:prstGeom prst="rect">
            <a:avLst/>
          </a:prstGeom>
        </p:spPr>
        <p:txBody>
          <a:bodyPr lIns="0" tIns="0" rIns="0" bIns="0" rtlCol="0" anchor="t">
            <a:spAutoFit/>
          </a:bodyPr>
          <a:lstStyle/>
          <a:p>
            <a:pPr marL="0" lvl="0" indent="0" algn="ctr">
              <a:lnSpc>
                <a:spcPts val="4067"/>
              </a:lnSpc>
            </a:pPr>
            <a:r>
              <a:rPr lang="ru-RU" sz="2905" spc="29" dirty="0">
                <a:solidFill>
                  <a:srgbClr val="000000"/>
                </a:solidFill>
                <a:latin typeface="DM Sans"/>
              </a:rPr>
              <a:t>- Всемирная организация здравоохранения</a:t>
            </a:r>
          </a:p>
        </p:txBody>
      </p:sp>
      <p:sp>
        <p:nvSpPr>
          <p:cNvPr id="6" name="TextBox 6"/>
          <p:cNvSpPr txBox="1"/>
          <p:nvPr/>
        </p:nvSpPr>
        <p:spPr>
          <a:xfrm>
            <a:off x="1028700" y="1775797"/>
            <a:ext cx="16230600" cy="1002725"/>
          </a:xfrm>
          <a:prstGeom prst="rect">
            <a:avLst/>
          </a:prstGeom>
        </p:spPr>
        <p:txBody>
          <a:bodyPr lIns="0" tIns="0" rIns="0" bIns="0" rtlCol="0" anchor="t">
            <a:spAutoFit/>
          </a:bodyPr>
          <a:lstStyle/>
          <a:p>
            <a:pPr marL="0" lvl="0" indent="0">
              <a:lnSpc>
                <a:spcPts val="7700"/>
              </a:lnSpc>
            </a:pPr>
            <a:r>
              <a:rPr lang="ru-RU" sz="7000">
                <a:solidFill>
                  <a:srgbClr val="000000"/>
                </a:solidFill>
                <a:latin typeface="DM Sans Bold"/>
              </a:rPr>
              <a:t>Определение ВОЗ</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4468" y="3247445"/>
            <a:ext cx="16234832" cy="6010855"/>
            <a:chOff x="0" y="0"/>
            <a:chExt cx="100633572" cy="37259015"/>
          </a:xfrm>
        </p:grpSpPr>
        <p:sp>
          <p:nvSpPr>
            <p:cNvPr id="3" name="Freeform 3"/>
            <p:cNvSpPr/>
            <p:nvPr/>
          </p:nvSpPr>
          <p:spPr>
            <a:xfrm>
              <a:off x="0" y="0"/>
              <a:ext cx="100633572" cy="37259016"/>
            </a:xfrm>
            <a:custGeom>
              <a:avLst/>
              <a:gdLst/>
              <a:ahLst/>
              <a:cxnLst/>
              <a:rect l="l" t="t" r="r" b="b"/>
              <a:pathLst>
                <a:path w="100633572" h="37259016">
                  <a:moveTo>
                    <a:pt x="0" y="0"/>
                  </a:moveTo>
                  <a:lnTo>
                    <a:pt x="0" y="37259016"/>
                  </a:lnTo>
                  <a:lnTo>
                    <a:pt x="100633572" y="37259016"/>
                  </a:lnTo>
                  <a:lnTo>
                    <a:pt x="100633572" y="0"/>
                  </a:lnTo>
                  <a:lnTo>
                    <a:pt x="0" y="0"/>
                  </a:lnTo>
                  <a:close/>
                  <a:moveTo>
                    <a:pt x="100572615" y="37198055"/>
                  </a:moveTo>
                  <a:lnTo>
                    <a:pt x="59690" y="37198055"/>
                  </a:lnTo>
                  <a:lnTo>
                    <a:pt x="59690" y="59690"/>
                  </a:lnTo>
                  <a:lnTo>
                    <a:pt x="100572615" y="59690"/>
                  </a:lnTo>
                  <a:lnTo>
                    <a:pt x="100572615" y="37198055"/>
                  </a:lnTo>
                  <a:close/>
                </a:path>
              </a:pathLst>
            </a:custGeom>
            <a:solidFill>
              <a:srgbClr val="000000"/>
            </a:solidFill>
          </p:spPr>
        </p:sp>
      </p:grpSp>
      <p:grpSp>
        <p:nvGrpSpPr>
          <p:cNvPr id="4" name="Group 4"/>
          <p:cNvGrpSpPr/>
          <p:nvPr/>
        </p:nvGrpSpPr>
        <p:grpSpPr>
          <a:xfrm>
            <a:off x="1024468" y="2334991"/>
            <a:ext cx="16234832" cy="497560"/>
            <a:chOff x="0" y="0"/>
            <a:chExt cx="21548127" cy="660400"/>
          </a:xfrm>
        </p:grpSpPr>
        <p:sp>
          <p:nvSpPr>
            <p:cNvPr id="5" name="Freeform 5"/>
            <p:cNvSpPr/>
            <p:nvPr/>
          </p:nvSpPr>
          <p:spPr>
            <a:xfrm>
              <a:off x="0" y="0"/>
              <a:ext cx="21548128" cy="660400"/>
            </a:xfrm>
            <a:custGeom>
              <a:avLst/>
              <a:gdLst/>
              <a:ahLst/>
              <a:cxnLst/>
              <a:rect l="l" t="t" r="r" b="b"/>
              <a:pathLst>
                <a:path w="21548128" h="660400">
                  <a:moveTo>
                    <a:pt x="21423668" y="660400"/>
                  </a:moveTo>
                  <a:lnTo>
                    <a:pt x="124460" y="660400"/>
                  </a:lnTo>
                  <a:cubicBezTo>
                    <a:pt x="55880" y="660400"/>
                    <a:pt x="0" y="604520"/>
                    <a:pt x="0" y="535940"/>
                  </a:cubicBezTo>
                  <a:lnTo>
                    <a:pt x="0" y="124460"/>
                  </a:lnTo>
                  <a:cubicBezTo>
                    <a:pt x="0" y="55880"/>
                    <a:pt x="55880" y="0"/>
                    <a:pt x="124460" y="0"/>
                  </a:cubicBezTo>
                  <a:lnTo>
                    <a:pt x="21423668" y="0"/>
                  </a:lnTo>
                  <a:cubicBezTo>
                    <a:pt x="21492248" y="0"/>
                    <a:pt x="21548128" y="55880"/>
                    <a:pt x="21548128" y="124460"/>
                  </a:cubicBezTo>
                  <a:lnTo>
                    <a:pt x="21548128" y="535940"/>
                  </a:lnTo>
                  <a:cubicBezTo>
                    <a:pt x="21548128" y="604520"/>
                    <a:pt x="21492248" y="660400"/>
                    <a:pt x="21423668" y="660400"/>
                  </a:cubicBezTo>
                  <a:close/>
                </a:path>
              </a:pathLst>
            </a:custGeom>
            <a:solidFill>
              <a:srgbClr val="FFE500"/>
            </a:solidFill>
          </p:spPr>
        </p:sp>
      </p:grpSp>
      <p:grpSp>
        <p:nvGrpSpPr>
          <p:cNvPr id="6" name="Group 6"/>
          <p:cNvGrpSpPr/>
          <p:nvPr/>
        </p:nvGrpSpPr>
        <p:grpSpPr>
          <a:xfrm>
            <a:off x="1123950" y="1028700"/>
            <a:ext cx="16230600" cy="1756314"/>
            <a:chOff x="0" y="0"/>
            <a:chExt cx="21640800" cy="2341752"/>
          </a:xfrm>
        </p:grpSpPr>
        <p:sp>
          <p:nvSpPr>
            <p:cNvPr id="7" name="TextBox 7"/>
            <p:cNvSpPr txBox="1"/>
            <p:nvPr/>
          </p:nvSpPr>
          <p:spPr>
            <a:xfrm>
              <a:off x="0" y="57150"/>
              <a:ext cx="21640800" cy="1356017"/>
            </a:xfrm>
            <a:prstGeom prst="rect">
              <a:avLst/>
            </a:prstGeom>
          </p:spPr>
          <p:txBody>
            <a:bodyPr lIns="0" tIns="0" rIns="0" bIns="0" rtlCol="0" anchor="t">
              <a:spAutoFit/>
            </a:bodyPr>
            <a:lstStyle/>
            <a:p>
              <a:pPr marL="0" lvl="0" indent="0">
                <a:lnSpc>
                  <a:spcPts val="7700"/>
                </a:lnSpc>
              </a:pPr>
              <a:r>
                <a:rPr lang="ru-RU" sz="7000">
                  <a:solidFill>
                    <a:srgbClr val="000000"/>
                  </a:solidFill>
                  <a:latin typeface="DM Sans Bold"/>
                </a:rPr>
                <a:t>ЦУР3. здоровье и благополучие</a:t>
              </a:r>
            </a:p>
          </p:txBody>
        </p:sp>
        <p:sp>
          <p:nvSpPr>
            <p:cNvPr id="8" name="TextBox 8"/>
            <p:cNvSpPr txBox="1"/>
            <p:nvPr/>
          </p:nvSpPr>
          <p:spPr>
            <a:xfrm>
              <a:off x="0" y="1665477"/>
              <a:ext cx="21640800" cy="676275"/>
            </a:xfrm>
            <a:prstGeom prst="rect">
              <a:avLst/>
            </a:prstGeom>
          </p:spPr>
          <p:txBody>
            <a:bodyPr lIns="0" tIns="0" rIns="0" bIns="0" rtlCol="0" anchor="t">
              <a:spAutoFit/>
            </a:bodyPr>
            <a:lstStyle/>
            <a:p>
              <a:pPr marL="0" lvl="0" indent="0">
                <a:lnSpc>
                  <a:spcPts val="4200"/>
                </a:lnSpc>
              </a:pPr>
              <a:r>
                <a:rPr lang="ru-RU" sz="3000" spc="30">
                  <a:solidFill>
                    <a:srgbClr val="000000"/>
                  </a:solidFill>
                  <a:latin typeface="DM Sans"/>
                </a:rPr>
                <a:t>Обеспечение здорового образа жизни и содействие благополучию для всех в любом возрасте</a:t>
              </a:r>
            </a:p>
          </p:txBody>
        </p:sp>
      </p:grpSp>
      <p:grpSp>
        <p:nvGrpSpPr>
          <p:cNvPr id="9" name="Group 9"/>
          <p:cNvGrpSpPr/>
          <p:nvPr/>
        </p:nvGrpSpPr>
        <p:grpSpPr>
          <a:xfrm>
            <a:off x="1896868" y="4042399"/>
            <a:ext cx="14490033" cy="4420948"/>
            <a:chOff x="0" y="0"/>
            <a:chExt cx="19320044" cy="5894597"/>
          </a:xfrm>
        </p:grpSpPr>
        <p:sp>
          <p:nvSpPr>
            <p:cNvPr id="10" name="TextBox 10"/>
            <p:cNvSpPr txBox="1"/>
            <p:nvPr/>
          </p:nvSpPr>
          <p:spPr>
            <a:xfrm>
              <a:off x="0" y="766672"/>
              <a:ext cx="19320044" cy="1310640"/>
            </a:xfrm>
            <a:prstGeom prst="rect">
              <a:avLst/>
            </a:prstGeom>
          </p:spPr>
          <p:txBody>
            <a:bodyPr lIns="0" tIns="0" rIns="0" bIns="0" rtlCol="0" anchor="t">
              <a:spAutoFit/>
            </a:bodyPr>
            <a:lstStyle/>
            <a:p>
              <a:pPr marL="0" lvl="0" indent="0">
                <a:lnSpc>
                  <a:spcPts val="4050"/>
                </a:lnSpc>
              </a:pPr>
              <a:r>
                <a:rPr lang="ru-RU" sz="2700" spc="27">
                  <a:solidFill>
                    <a:srgbClr val="000000"/>
                  </a:solidFill>
                  <a:latin typeface="DM Sans"/>
                </a:rPr>
                <a:t>К 2030 году положить конец эпидемиям СПИДа, туберкулеза, малярии и тропических болезней, которым не уделяется должного внимания, и обеспечить борьбу с гепатитом, заболеваниями, передаваемыми через воду, и другими инфекционными заболеваниями</a:t>
              </a:r>
            </a:p>
          </p:txBody>
        </p:sp>
        <p:sp>
          <p:nvSpPr>
            <p:cNvPr id="11" name="TextBox 11"/>
            <p:cNvSpPr txBox="1"/>
            <p:nvPr/>
          </p:nvSpPr>
          <p:spPr>
            <a:xfrm>
              <a:off x="0" y="-57150"/>
              <a:ext cx="19320044" cy="622723"/>
            </a:xfrm>
            <a:prstGeom prst="rect">
              <a:avLst/>
            </a:prstGeom>
          </p:spPr>
          <p:txBody>
            <a:bodyPr lIns="0" tIns="0" rIns="0" bIns="0" rtlCol="0" anchor="t">
              <a:spAutoFit/>
            </a:bodyPr>
            <a:lstStyle/>
            <a:p>
              <a:pPr marL="0" lvl="0" indent="0">
                <a:lnSpc>
                  <a:spcPts val="3920"/>
                </a:lnSpc>
              </a:pPr>
              <a:r>
                <a:rPr lang="ru-RU" sz="2800" spc="28">
                  <a:solidFill>
                    <a:srgbClr val="000000"/>
                  </a:solidFill>
                  <a:latin typeface="DM Sans Bold"/>
                </a:rPr>
                <a:t>Задача 3.3:</a:t>
              </a:r>
            </a:p>
          </p:txBody>
        </p:sp>
        <p:sp>
          <p:nvSpPr>
            <p:cNvPr id="12" name="TextBox 12"/>
            <p:cNvSpPr txBox="1"/>
            <p:nvPr/>
          </p:nvSpPr>
          <p:spPr>
            <a:xfrm>
              <a:off x="0" y="3898157"/>
              <a:ext cx="19320044" cy="1996440"/>
            </a:xfrm>
            <a:prstGeom prst="rect">
              <a:avLst/>
            </a:prstGeom>
          </p:spPr>
          <p:txBody>
            <a:bodyPr lIns="0" tIns="0" rIns="0" bIns="0" rtlCol="0" anchor="t">
              <a:spAutoFit/>
            </a:bodyPr>
            <a:lstStyle/>
            <a:p>
              <a:pPr marL="0" lvl="0" indent="0">
                <a:lnSpc>
                  <a:spcPts val="4050"/>
                </a:lnSpc>
              </a:pPr>
              <a:r>
                <a:rPr lang="ru-RU" sz="2700" spc="27">
                  <a:solidFill>
                    <a:srgbClr val="000000"/>
                  </a:solidFill>
                  <a:latin typeface="DM Sans"/>
                </a:rPr>
                <a:t>Обеспечить всеобщий охват услугами здравоохранения, в том числе защиту от финансовых рисков, доступ к качественным основным медикосанитарным услугам и доступ к безопасным, эффективным, качественным и недорогим основным лекарственным средствам и вакцинам для всех.</a:t>
              </a:r>
            </a:p>
          </p:txBody>
        </p:sp>
        <p:sp>
          <p:nvSpPr>
            <p:cNvPr id="13" name="TextBox 13"/>
            <p:cNvSpPr txBox="1"/>
            <p:nvPr/>
          </p:nvSpPr>
          <p:spPr>
            <a:xfrm>
              <a:off x="0" y="3074335"/>
              <a:ext cx="19320044" cy="622723"/>
            </a:xfrm>
            <a:prstGeom prst="rect">
              <a:avLst/>
            </a:prstGeom>
          </p:spPr>
          <p:txBody>
            <a:bodyPr lIns="0" tIns="0" rIns="0" bIns="0" rtlCol="0" anchor="t">
              <a:spAutoFit/>
            </a:bodyPr>
            <a:lstStyle/>
            <a:p>
              <a:pPr marL="0" lvl="0" indent="0">
                <a:lnSpc>
                  <a:spcPts val="3920"/>
                </a:lnSpc>
              </a:pPr>
              <a:r>
                <a:rPr lang="ru-RU" sz="2800" spc="28">
                  <a:solidFill>
                    <a:srgbClr val="000000"/>
                  </a:solidFill>
                  <a:latin typeface="DM Sans Bold"/>
                </a:rPr>
                <a:t>Задача 3.8:</a:t>
              </a: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47261" y="1356294"/>
            <a:ext cx="16230600" cy="984077"/>
            <a:chOff x="0" y="0"/>
            <a:chExt cx="12456187" cy="755231"/>
          </a:xfrm>
        </p:grpSpPr>
        <p:sp>
          <p:nvSpPr>
            <p:cNvPr id="3" name="Freeform 3"/>
            <p:cNvSpPr/>
            <p:nvPr/>
          </p:nvSpPr>
          <p:spPr>
            <a:xfrm>
              <a:off x="0" y="0"/>
              <a:ext cx="12456187" cy="755231"/>
            </a:xfrm>
            <a:custGeom>
              <a:avLst/>
              <a:gdLst/>
              <a:ahLst/>
              <a:cxnLst/>
              <a:rect l="l" t="t" r="r" b="b"/>
              <a:pathLst>
                <a:path w="12456187" h="755231">
                  <a:moveTo>
                    <a:pt x="12331726" y="755231"/>
                  </a:moveTo>
                  <a:lnTo>
                    <a:pt x="124460" y="755231"/>
                  </a:lnTo>
                  <a:cubicBezTo>
                    <a:pt x="55880" y="755231"/>
                    <a:pt x="0" y="699351"/>
                    <a:pt x="0" y="630771"/>
                  </a:cubicBezTo>
                  <a:lnTo>
                    <a:pt x="0" y="124460"/>
                  </a:lnTo>
                  <a:cubicBezTo>
                    <a:pt x="0" y="55880"/>
                    <a:pt x="55880" y="0"/>
                    <a:pt x="124460" y="0"/>
                  </a:cubicBezTo>
                  <a:lnTo>
                    <a:pt x="12331727" y="0"/>
                  </a:lnTo>
                  <a:cubicBezTo>
                    <a:pt x="12400307" y="0"/>
                    <a:pt x="12456187" y="55880"/>
                    <a:pt x="12456187" y="124460"/>
                  </a:cubicBezTo>
                  <a:lnTo>
                    <a:pt x="12456187" y="630771"/>
                  </a:lnTo>
                  <a:cubicBezTo>
                    <a:pt x="12456187" y="699351"/>
                    <a:pt x="12400307" y="755231"/>
                    <a:pt x="12331727" y="755231"/>
                  </a:cubicBezTo>
                  <a:close/>
                </a:path>
              </a:pathLst>
            </a:custGeom>
            <a:solidFill>
              <a:srgbClr val="FFE500"/>
            </a:solidFill>
          </p:spPr>
        </p:sp>
      </p:grpSp>
      <p:sp>
        <p:nvSpPr>
          <p:cNvPr id="4" name="TextBox 4"/>
          <p:cNvSpPr txBox="1"/>
          <p:nvPr/>
        </p:nvSpPr>
        <p:spPr>
          <a:xfrm>
            <a:off x="2395531" y="1472073"/>
            <a:ext cx="13496938" cy="773673"/>
          </a:xfrm>
          <a:prstGeom prst="rect">
            <a:avLst/>
          </a:prstGeom>
        </p:spPr>
        <p:txBody>
          <a:bodyPr lIns="0" tIns="0" rIns="0" bIns="0" rtlCol="0" anchor="t">
            <a:spAutoFit/>
          </a:bodyPr>
          <a:lstStyle/>
          <a:p>
            <a:pPr marL="0" lvl="0" indent="0" algn="ctr">
              <a:lnSpc>
                <a:spcPts val="6261"/>
              </a:lnSpc>
            </a:pPr>
            <a:r>
              <a:rPr lang="ru-RU" sz="4800" dirty="0">
                <a:solidFill>
                  <a:srgbClr val="000000"/>
                </a:solidFill>
                <a:latin typeface="DM Sans Bold"/>
              </a:rPr>
              <a:t>Политическая декларация ООН по ВОУЗ, 2019</a:t>
            </a:r>
          </a:p>
        </p:txBody>
      </p:sp>
      <p:grpSp>
        <p:nvGrpSpPr>
          <p:cNvPr id="5" name="Group 5"/>
          <p:cNvGrpSpPr/>
          <p:nvPr/>
        </p:nvGrpSpPr>
        <p:grpSpPr>
          <a:xfrm>
            <a:off x="1047261" y="2672689"/>
            <a:ext cx="16230600" cy="6414161"/>
            <a:chOff x="0" y="0"/>
            <a:chExt cx="12456187" cy="4922553"/>
          </a:xfrm>
        </p:grpSpPr>
        <p:sp>
          <p:nvSpPr>
            <p:cNvPr id="6" name="Freeform 6"/>
            <p:cNvSpPr/>
            <p:nvPr/>
          </p:nvSpPr>
          <p:spPr>
            <a:xfrm>
              <a:off x="0" y="0"/>
              <a:ext cx="12456187" cy="4922553"/>
            </a:xfrm>
            <a:custGeom>
              <a:avLst/>
              <a:gdLst/>
              <a:ahLst/>
              <a:cxnLst/>
              <a:rect l="l" t="t" r="r" b="b"/>
              <a:pathLst>
                <a:path w="12456187" h="4922553">
                  <a:moveTo>
                    <a:pt x="12331726" y="4922553"/>
                  </a:moveTo>
                  <a:lnTo>
                    <a:pt x="124460" y="4922553"/>
                  </a:lnTo>
                  <a:cubicBezTo>
                    <a:pt x="55880" y="4922553"/>
                    <a:pt x="0" y="4866673"/>
                    <a:pt x="0" y="4798093"/>
                  </a:cubicBezTo>
                  <a:lnTo>
                    <a:pt x="0" y="124460"/>
                  </a:lnTo>
                  <a:cubicBezTo>
                    <a:pt x="0" y="55880"/>
                    <a:pt x="55880" y="0"/>
                    <a:pt x="124460" y="0"/>
                  </a:cubicBezTo>
                  <a:lnTo>
                    <a:pt x="12331727" y="0"/>
                  </a:lnTo>
                  <a:cubicBezTo>
                    <a:pt x="12400307" y="0"/>
                    <a:pt x="12456187" y="55880"/>
                    <a:pt x="12456187" y="124460"/>
                  </a:cubicBezTo>
                  <a:lnTo>
                    <a:pt x="12456187" y="4798093"/>
                  </a:lnTo>
                  <a:cubicBezTo>
                    <a:pt x="12456187" y="4866673"/>
                    <a:pt x="12400307" y="4922553"/>
                    <a:pt x="12331727" y="4922553"/>
                  </a:cubicBezTo>
                  <a:close/>
                </a:path>
              </a:pathLst>
            </a:custGeom>
            <a:solidFill>
              <a:srgbClr val="EDF0F2"/>
            </a:solidFill>
          </p:spPr>
        </p:sp>
      </p:grpSp>
      <p:sp>
        <p:nvSpPr>
          <p:cNvPr id="7" name="TextBox 7"/>
          <p:cNvSpPr txBox="1"/>
          <p:nvPr/>
        </p:nvSpPr>
        <p:spPr>
          <a:xfrm>
            <a:off x="3440648" y="3366946"/>
            <a:ext cx="12604221" cy="1586865"/>
          </a:xfrm>
          <a:prstGeom prst="rect">
            <a:avLst/>
          </a:prstGeom>
        </p:spPr>
        <p:txBody>
          <a:bodyPr lIns="0" tIns="0" rIns="0" bIns="0" rtlCol="0" anchor="t">
            <a:spAutoFit/>
          </a:bodyPr>
          <a:lstStyle/>
          <a:p>
            <a:pPr marL="0" lvl="0" indent="0">
              <a:lnSpc>
                <a:spcPts val="3149"/>
              </a:lnSpc>
            </a:pPr>
            <a:r>
              <a:rPr lang="ru-RU" sz="2099" spc="20" dirty="0">
                <a:solidFill>
                  <a:srgbClr val="000000"/>
                </a:solidFill>
                <a:latin typeface="DM Sans"/>
              </a:rPr>
              <a:t>Мы, главы государств и правительств, а также представители государств и правительств, собравшиеся в Организации Объединенных Наций 23 сентября 2019 г., впервые уделив особое внимание всеобщему охвату услугами здравоохранения… </a:t>
            </a:r>
            <a:r>
              <a:rPr lang="ru-RU" sz="2099" spc="20" dirty="0">
                <a:solidFill>
                  <a:srgbClr val="000000"/>
                </a:solidFill>
                <a:latin typeface="DM Sans Bold"/>
              </a:rPr>
              <a:t>решительно подтверждаем обязательство обеспечить всеобщий охват услугами здравоохранения к 2030 г. </a:t>
            </a:r>
            <a:r>
              <a:rPr lang="ru-RU" sz="2099" spc="20" dirty="0">
                <a:solidFill>
                  <a:srgbClr val="000000"/>
                </a:solidFill>
                <a:latin typeface="DM Sans"/>
              </a:rPr>
              <a:t>к расширению глобальных усилий по построению более здорового мира для всех, и в этой связи мы:</a:t>
            </a:r>
          </a:p>
        </p:txBody>
      </p:sp>
      <p:grpSp>
        <p:nvGrpSpPr>
          <p:cNvPr id="8" name="Group 8"/>
          <p:cNvGrpSpPr/>
          <p:nvPr/>
        </p:nvGrpSpPr>
        <p:grpSpPr>
          <a:xfrm>
            <a:off x="2185902" y="3301998"/>
            <a:ext cx="897809" cy="897809"/>
            <a:chOff x="0" y="0"/>
            <a:chExt cx="1197078" cy="1197078"/>
          </a:xfrm>
        </p:grpSpPr>
        <p:grpSp>
          <p:nvGrpSpPr>
            <p:cNvPr id="9" name="Group 9"/>
            <p:cNvGrpSpPr/>
            <p:nvPr/>
          </p:nvGrpSpPr>
          <p:grpSpPr>
            <a:xfrm>
              <a:off x="0" y="0"/>
              <a:ext cx="1197078" cy="1197078"/>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500"/>
              </a:solidFill>
            </p:spPr>
          </p:sp>
        </p:grpSp>
        <p:sp>
          <p:nvSpPr>
            <p:cNvPr id="11" name="TextBox 11"/>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ru-RU" sz="3618">
                  <a:solidFill>
                    <a:srgbClr val="000000"/>
                  </a:solidFill>
                  <a:latin typeface="DM Sans Bold"/>
                </a:rPr>
                <a:t>1</a:t>
              </a:r>
            </a:p>
          </p:txBody>
        </p:sp>
      </p:grpSp>
      <p:grpSp>
        <p:nvGrpSpPr>
          <p:cNvPr id="12" name="Group 12"/>
          <p:cNvGrpSpPr/>
          <p:nvPr/>
        </p:nvGrpSpPr>
        <p:grpSpPr>
          <a:xfrm>
            <a:off x="4500195" y="7357157"/>
            <a:ext cx="2315920" cy="324610"/>
            <a:chOff x="0" y="0"/>
            <a:chExt cx="4711610" cy="660400"/>
          </a:xfrm>
        </p:grpSpPr>
        <p:sp>
          <p:nvSpPr>
            <p:cNvPr id="13" name="Freeform 13"/>
            <p:cNvSpPr/>
            <p:nvPr/>
          </p:nvSpPr>
          <p:spPr>
            <a:xfrm>
              <a:off x="0" y="0"/>
              <a:ext cx="4711610" cy="660400"/>
            </a:xfrm>
            <a:custGeom>
              <a:avLst/>
              <a:gdLst/>
              <a:ahLst/>
              <a:cxnLst/>
              <a:rect l="l" t="t" r="r" b="b"/>
              <a:pathLst>
                <a:path w="4711610" h="660400">
                  <a:moveTo>
                    <a:pt x="4587150" y="660400"/>
                  </a:moveTo>
                  <a:lnTo>
                    <a:pt x="124460" y="660400"/>
                  </a:lnTo>
                  <a:cubicBezTo>
                    <a:pt x="55880" y="660400"/>
                    <a:pt x="0" y="604520"/>
                    <a:pt x="0" y="535940"/>
                  </a:cubicBezTo>
                  <a:lnTo>
                    <a:pt x="0" y="124460"/>
                  </a:lnTo>
                  <a:cubicBezTo>
                    <a:pt x="0" y="55880"/>
                    <a:pt x="55880" y="0"/>
                    <a:pt x="124460" y="0"/>
                  </a:cubicBezTo>
                  <a:lnTo>
                    <a:pt x="4587150" y="0"/>
                  </a:lnTo>
                  <a:cubicBezTo>
                    <a:pt x="4655730" y="0"/>
                    <a:pt x="4711610" y="55880"/>
                    <a:pt x="4711610" y="124460"/>
                  </a:cubicBezTo>
                  <a:lnTo>
                    <a:pt x="4711610" y="535940"/>
                  </a:lnTo>
                  <a:cubicBezTo>
                    <a:pt x="4711610" y="604520"/>
                    <a:pt x="4655730" y="660400"/>
                    <a:pt x="4587150" y="660400"/>
                  </a:cubicBezTo>
                  <a:close/>
                </a:path>
              </a:pathLst>
            </a:custGeom>
            <a:solidFill>
              <a:srgbClr val="FFE500"/>
            </a:solidFill>
          </p:spPr>
        </p:sp>
      </p:grpSp>
      <p:sp>
        <p:nvSpPr>
          <p:cNvPr id="14" name="TextBox 14"/>
          <p:cNvSpPr txBox="1"/>
          <p:nvPr/>
        </p:nvSpPr>
        <p:spPr>
          <a:xfrm>
            <a:off x="3440648" y="5716246"/>
            <a:ext cx="12604221" cy="2787015"/>
          </a:xfrm>
          <a:prstGeom prst="rect">
            <a:avLst/>
          </a:prstGeom>
        </p:spPr>
        <p:txBody>
          <a:bodyPr lIns="0" tIns="0" rIns="0" bIns="0" rtlCol="0" anchor="t">
            <a:spAutoFit/>
          </a:bodyPr>
          <a:lstStyle/>
          <a:p>
            <a:pPr>
              <a:lnSpc>
                <a:spcPts val="3150"/>
              </a:lnSpc>
            </a:pPr>
            <a:r>
              <a:rPr lang="ru-RU" sz="2099" spc="20" dirty="0">
                <a:solidFill>
                  <a:srgbClr val="000000"/>
                </a:solidFill>
                <a:latin typeface="DM Sans"/>
              </a:rPr>
              <a:t>9. Признать, что всеобщий охват медико-санитарными услугами предполагает, что </a:t>
            </a:r>
            <a:r>
              <a:rPr lang="ru-RU" sz="2099" spc="20" dirty="0">
                <a:solidFill>
                  <a:srgbClr val="000000"/>
                </a:solidFill>
                <a:latin typeface="DM Sans Bold"/>
              </a:rPr>
              <a:t>все люди имеют доступ без какой-либо дискриминации </a:t>
            </a:r>
            <a:r>
              <a:rPr lang="ru-RU" sz="2099" spc="20" dirty="0">
                <a:solidFill>
                  <a:srgbClr val="000000"/>
                </a:solidFill>
                <a:latin typeface="DM Sans"/>
              </a:rPr>
              <a:t>к национальным наборам необходимых услуг по поощрению, профилактике, лечению, реабилитации и паллиативной медицинской помощи, а также к основным, безопасным, недорогим, эффективным и качественным лекарствам и вакцинам при одновременном обеспечении того, чтобы использование этих услуг не подвергало пользователей финансовым трудностям </a:t>
            </a:r>
            <a:r>
              <a:rPr lang="ru-RU" sz="2099" spc="20" dirty="0">
                <a:solidFill>
                  <a:srgbClr val="000000"/>
                </a:solidFill>
                <a:latin typeface="DM Sans Bold"/>
              </a:rPr>
              <a:t>с уделением особого внимания бедным, уязвимым и маргинализированным слоям населения</a:t>
            </a:r>
            <a:r>
              <a:rPr lang="ru-RU" sz="2099" spc="20" dirty="0">
                <a:solidFill>
                  <a:srgbClr val="000000"/>
                </a:solidFill>
                <a:latin typeface="DM Sans"/>
              </a:rPr>
              <a:t>;</a:t>
            </a:r>
          </a:p>
          <a:p>
            <a:pPr marL="0" lvl="0" indent="0">
              <a:lnSpc>
                <a:spcPts val="3149"/>
              </a:lnSpc>
            </a:pPr>
            <a:endParaRPr lang="ru-RU" sz="2099" spc="20" dirty="0">
              <a:solidFill>
                <a:srgbClr val="000000"/>
              </a:solidFill>
              <a:latin typeface="DM Sans"/>
            </a:endParaRPr>
          </a:p>
        </p:txBody>
      </p:sp>
      <p:grpSp>
        <p:nvGrpSpPr>
          <p:cNvPr id="15" name="Group 15"/>
          <p:cNvGrpSpPr/>
          <p:nvPr/>
        </p:nvGrpSpPr>
        <p:grpSpPr>
          <a:xfrm>
            <a:off x="2185902" y="5568948"/>
            <a:ext cx="897809" cy="897809"/>
            <a:chOff x="0" y="0"/>
            <a:chExt cx="1197078" cy="1197078"/>
          </a:xfrm>
        </p:grpSpPr>
        <p:grpSp>
          <p:nvGrpSpPr>
            <p:cNvPr id="16" name="Group 16"/>
            <p:cNvGrpSpPr/>
            <p:nvPr/>
          </p:nvGrpSpPr>
          <p:grpSpPr>
            <a:xfrm>
              <a:off x="0" y="0"/>
              <a:ext cx="1197078" cy="1197078"/>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500"/>
              </a:solidFill>
            </p:spPr>
          </p:sp>
        </p:grpSp>
        <p:sp>
          <p:nvSpPr>
            <p:cNvPr id="18" name="TextBox 18"/>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ru-RU" sz="3618">
                  <a:solidFill>
                    <a:srgbClr val="000000"/>
                  </a:solidFill>
                  <a:latin typeface="DM Sans Bold"/>
                </a:rPr>
                <a:t>2</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795820" y="1701723"/>
            <a:ext cx="13314555" cy="1974900"/>
          </a:xfrm>
          <a:prstGeom prst="rect">
            <a:avLst/>
          </a:prstGeom>
        </p:spPr>
        <p:txBody>
          <a:bodyPr lIns="0" tIns="0" rIns="0" bIns="0" rtlCol="0" anchor="t">
            <a:spAutoFit/>
          </a:bodyPr>
          <a:lstStyle/>
          <a:p>
            <a:pPr marL="0" lvl="0" indent="0">
              <a:lnSpc>
                <a:spcPts val="7700"/>
              </a:lnSpc>
            </a:pPr>
            <a:r>
              <a:rPr lang="ru-RU" sz="7000" dirty="0">
                <a:solidFill>
                  <a:srgbClr val="000000"/>
                </a:solidFill>
                <a:latin typeface="DM Sans Bold"/>
              </a:rPr>
              <a:t>Что мы имеем ввиду под финансовыми сложностями?</a:t>
            </a:r>
          </a:p>
        </p:txBody>
      </p:sp>
      <p:grpSp>
        <p:nvGrpSpPr>
          <p:cNvPr id="3" name="Group 3"/>
          <p:cNvGrpSpPr/>
          <p:nvPr/>
        </p:nvGrpSpPr>
        <p:grpSpPr>
          <a:xfrm>
            <a:off x="1795820" y="3803206"/>
            <a:ext cx="897809" cy="897809"/>
            <a:chOff x="0" y="0"/>
            <a:chExt cx="1197078" cy="1197078"/>
          </a:xfrm>
        </p:grpSpPr>
        <p:grpSp>
          <p:nvGrpSpPr>
            <p:cNvPr id="4" name="Group 4"/>
            <p:cNvGrpSpPr/>
            <p:nvPr/>
          </p:nvGrpSpPr>
          <p:grpSpPr>
            <a:xfrm>
              <a:off x="0" y="0"/>
              <a:ext cx="1197078" cy="1197078"/>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6" name="TextBox 6"/>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ru-RU" sz="3618">
                  <a:solidFill>
                    <a:srgbClr val="000000"/>
                  </a:solidFill>
                  <a:latin typeface="DM Sans Bold"/>
                </a:rPr>
                <a:t>1</a:t>
              </a:r>
            </a:p>
          </p:txBody>
        </p:sp>
      </p:grpSp>
      <p:grpSp>
        <p:nvGrpSpPr>
          <p:cNvPr id="7" name="Group 7"/>
          <p:cNvGrpSpPr/>
          <p:nvPr/>
        </p:nvGrpSpPr>
        <p:grpSpPr>
          <a:xfrm>
            <a:off x="2915860" y="3803206"/>
            <a:ext cx="5275640" cy="1568894"/>
            <a:chOff x="0" y="0"/>
            <a:chExt cx="31902480" cy="6841837"/>
          </a:xfrm>
        </p:grpSpPr>
        <p:sp>
          <p:nvSpPr>
            <p:cNvPr id="8" name="Freeform 8"/>
            <p:cNvSpPr/>
            <p:nvPr/>
          </p:nvSpPr>
          <p:spPr>
            <a:xfrm>
              <a:off x="0" y="0"/>
              <a:ext cx="31902481" cy="6841837"/>
            </a:xfrm>
            <a:custGeom>
              <a:avLst/>
              <a:gdLst/>
              <a:ahLst/>
              <a:cxnLst/>
              <a:rect l="l" t="t" r="r" b="b"/>
              <a:pathLst>
                <a:path w="31902481" h="6841837">
                  <a:moveTo>
                    <a:pt x="0" y="0"/>
                  </a:moveTo>
                  <a:lnTo>
                    <a:pt x="0" y="6841837"/>
                  </a:lnTo>
                  <a:lnTo>
                    <a:pt x="31902481" y="6841837"/>
                  </a:lnTo>
                  <a:lnTo>
                    <a:pt x="31902481" y="0"/>
                  </a:lnTo>
                  <a:lnTo>
                    <a:pt x="0" y="0"/>
                  </a:lnTo>
                  <a:close/>
                  <a:moveTo>
                    <a:pt x="31841520" y="6780877"/>
                  </a:moveTo>
                  <a:lnTo>
                    <a:pt x="59690" y="6780877"/>
                  </a:lnTo>
                  <a:lnTo>
                    <a:pt x="59690" y="59690"/>
                  </a:lnTo>
                  <a:lnTo>
                    <a:pt x="31841520" y="59690"/>
                  </a:lnTo>
                  <a:lnTo>
                    <a:pt x="31841520" y="6780877"/>
                  </a:lnTo>
                  <a:close/>
                </a:path>
              </a:pathLst>
            </a:custGeom>
            <a:solidFill>
              <a:srgbClr val="000000"/>
            </a:solidFill>
          </p:spPr>
        </p:sp>
      </p:grpSp>
      <p:sp>
        <p:nvSpPr>
          <p:cNvPr id="9" name="TextBox 9"/>
          <p:cNvSpPr txBox="1"/>
          <p:nvPr/>
        </p:nvSpPr>
        <p:spPr>
          <a:xfrm>
            <a:off x="3208025" y="3885514"/>
            <a:ext cx="4983475" cy="1321708"/>
          </a:xfrm>
          <a:prstGeom prst="rect">
            <a:avLst/>
          </a:prstGeom>
        </p:spPr>
        <p:txBody>
          <a:bodyPr wrap="square" lIns="0" tIns="0" rIns="0" bIns="0" rtlCol="0" anchor="t">
            <a:spAutoFit/>
          </a:bodyPr>
          <a:lstStyle/>
          <a:p>
            <a:pPr marL="0" lvl="0" indent="0">
              <a:lnSpc>
                <a:spcPts val="3500"/>
              </a:lnSpc>
            </a:pPr>
            <a:r>
              <a:rPr lang="ru-RU" sz="2500" spc="25" dirty="0">
                <a:solidFill>
                  <a:srgbClr val="000000"/>
                </a:solidFill>
                <a:latin typeface="DM Sans"/>
              </a:rPr>
              <a:t>Крайняя бедность --  проживание менее, чем на 1.90 долларов в сутки.</a:t>
            </a:r>
          </a:p>
        </p:txBody>
      </p:sp>
      <p:grpSp>
        <p:nvGrpSpPr>
          <p:cNvPr id="10" name="Group 10"/>
          <p:cNvGrpSpPr/>
          <p:nvPr/>
        </p:nvGrpSpPr>
        <p:grpSpPr>
          <a:xfrm>
            <a:off x="1795820" y="7354432"/>
            <a:ext cx="897809" cy="897809"/>
            <a:chOff x="0" y="0"/>
            <a:chExt cx="1197078" cy="1197078"/>
          </a:xfrm>
        </p:grpSpPr>
        <p:grpSp>
          <p:nvGrpSpPr>
            <p:cNvPr id="11" name="Group 11"/>
            <p:cNvGrpSpPr/>
            <p:nvPr/>
          </p:nvGrpSpPr>
          <p:grpSpPr>
            <a:xfrm>
              <a:off x="0" y="0"/>
              <a:ext cx="1197078" cy="1197078"/>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13" name="TextBox 13"/>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ru-RU" sz="3618">
                  <a:solidFill>
                    <a:srgbClr val="000000"/>
                  </a:solidFill>
                  <a:latin typeface="DM Sans Bold"/>
                </a:rPr>
                <a:t>2</a:t>
              </a:r>
            </a:p>
          </p:txBody>
        </p:sp>
      </p:grpSp>
      <p:grpSp>
        <p:nvGrpSpPr>
          <p:cNvPr id="14" name="Group 14"/>
          <p:cNvGrpSpPr/>
          <p:nvPr/>
        </p:nvGrpSpPr>
        <p:grpSpPr>
          <a:xfrm>
            <a:off x="3044794" y="6222187"/>
            <a:ext cx="5146706" cy="2030054"/>
            <a:chOff x="0" y="0"/>
            <a:chExt cx="31902480" cy="12583538"/>
          </a:xfrm>
        </p:grpSpPr>
        <p:sp>
          <p:nvSpPr>
            <p:cNvPr id="15" name="Freeform 15"/>
            <p:cNvSpPr/>
            <p:nvPr/>
          </p:nvSpPr>
          <p:spPr>
            <a:xfrm>
              <a:off x="0" y="0"/>
              <a:ext cx="31902481" cy="12583538"/>
            </a:xfrm>
            <a:custGeom>
              <a:avLst/>
              <a:gdLst/>
              <a:ahLst/>
              <a:cxnLst/>
              <a:rect l="l" t="t" r="r" b="b"/>
              <a:pathLst>
                <a:path w="31902481" h="12583538">
                  <a:moveTo>
                    <a:pt x="0" y="0"/>
                  </a:moveTo>
                  <a:lnTo>
                    <a:pt x="0" y="12583538"/>
                  </a:lnTo>
                  <a:lnTo>
                    <a:pt x="31902481" y="12583538"/>
                  </a:lnTo>
                  <a:lnTo>
                    <a:pt x="31902481" y="0"/>
                  </a:lnTo>
                  <a:lnTo>
                    <a:pt x="0" y="0"/>
                  </a:lnTo>
                  <a:close/>
                  <a:moveTo>
                    <a:pt x="31841520" y="12522577"/>
                  </a:moveTo>
                  <a:lnTo>
                    <a:pt x="59690" y="12522577"/>
                  </a:lnTo>
                  <a:lnTo>
                    <a:pt x="59690" y="59690"/>
                  </a:lnTo>
                  <a:lnTo>
                    <a:pt x="31841520" y="59690"/>
                  </a:lnTo>
                  <a:lnTo>
                    <a:pt x="31841520" y="12522577"/>
                  </a:lnTo>
                  <a:close/>
                </a:path>
              </a:pathLst>
            </a:custGeom>
            <a:solidFill>
              <a:srgbClr val="000000"/>
            </a:solidFill>
          </p:spPr>
        </p:sp>
      </p:grpSp>
      <p:sp>
        <p:nvSpPr>
          <p:cNvPr id="16" name="TextBox 16"/>
          <p:cNvSpPr txBox="1"/>
          <p:nvPr/>
        </p:nvSpPr>
        <p:spPr>
          <a:xfrm>
            <a:off x="3208025" y="6339499"/>
            <a:ext cx="4854873" cy="1770349"/>
          </a:xfrm>
          <a:prstGeom prst="rect">
            <a:avLst/>
          </a:prstGeom>
        </p:spPr>
        <p:txBody>
          <a:bodyPr lIns="0" tIns="0" rIns="0" bIns="0" rtlCol="0" anchor="t">
            <a:spAutoFit/>
          </a:bodyPr>
          <a:lstStyle/>
          <a:p>
            <a:pPr marL="0" lvl="0" indent="0">
              <a:lnSpc>
                <a:spcPts val="3500"/>
              </a:lnSpc>
            </a:pPr>
            <a:r>
              <a:rPr lang="ru-RU" sz="2500" spc="25" dirty="0">
                <a:solidFill>
                  <a:srgbClr val="000000"/>
                </a:solidFill>
                <a:latin typeface="DM Sans"/>
              </a:rPr>
              <a:t>По данным ВОЗ, 100 миллионов человек ежегодно оказываются в нищете из-за оплаты услуг здравоохранения.</a:t>
            </a:r>
          </a:p>
        </p:txBody>
      </p:sp>
      <p:grpSp>
        <p:nvGrpSpPr>
          <p:cNvPr id="17" name="Group 17"/>
          <p:cNvGrpSpPr/>
          <p:nvPr/>
        </p:nvGrpSpPr>
        <p:grpSpPr>
          <a:xfrm>
            <a:off x="9545316" y="3803206"/>
            <a:ext cx="897809" cy="897809"/>
            <a:chOff x="0" y="0"/>
            <a:chExt cx="1197078" cy="1197078"/>
          </a:xfrm>
        </p:grpSpPr>
        <p:grpSp>
          <p:nvGrpSpPr>
            <p:cNvPr id="18" name="Group 18"/>
            <p:cNvGrpSpPr/>
            <p:nvPr/>
          </p:nvGrpSpPr>
          <p:grpSpPr>
            <a:xfrm>
              <a:off x="0" y="0"/>
              <a:ext cx="1197078" cy="1197078"/>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0" name="TextBox 20"/>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ru-RU" sz="3618">
                  <a:solidFill>
                    <a:srgbClr val="000000"/>
                  </a:solidFill>
                  <a:latin typeface="DM Sans Bold"/>
                </a:rPr>
                <a:t>3</a:t>
              </a:r>
            </a:p>
          </p:txBody>
        </p:sp>
      </p:grpSp>
      <p:grpSp>
        <p:nvGrpSpPr>
          <p:cNvPr id="21" name="Group 21"/>
          <p:cNvGrpSpPr/>
          <p:nvPr/>
        </p:nvGrpSpPr>
        <p:grpSpPr>
          <a:xfrm>
            <a:off x="10775241" y="3803206"/>
            <a:ext cx="5230974" cy="2569967"/>
            <a:chOff x="0" y="0"/>
            <a:chExt cx="32424824" cy="15930252"/>
          </a:xfrm>
        </p:grpSpPr>
        <p:sp>
          <p:nvSpPr>
            <p:cNvPr id="22" name="Freeform 22"/>
            <p:cNvSpPr/>
            <p:nvPr/>
          </p:nvSpPr>
          <p:spPr>
            <a:xfrm>
              <a:off x="0" y="0"/>
              <a:ext cx="32424824" cy="15930252"/>
            </a:xfrm>
            <a:custGeom>
              <a:avLst/>
              <a:gdLst/>
              <a:ahLst/>
              <a:cxnLst/>
              <a:rect l="l" t="t" r="r" b="b"/>
              <a:pathLst>
                <a:path w="32424824" h="15930252">
                  <a:moveTo>
                    <a:pt x="0" y="0"/>
                  </a:moveTo>
                  <a:lnTo>
                    <a:pt x="0" y="15930252"/>
                  </a:lnTo>
                  <a:lnTo>
                    <a:pt x="32424824" y="15930252"/>
                  </a:lnTo>
                  <a:lnTo>
                    <a:pt x="32424824" y="0"/>
                  </a:lnTo>
                  <a:lnTo>
                    <a:pt x="0" y="0"/>
                  </a:lnTo>
                  <a:close/>
                  <a:moveTo>
                    <a:pt x="32363863" y="15869292"/>
                  </a:moveTo>
                  <a:lnTo>
                    <a:pt x="59690" y="15869292"/>
                  </a:lnTo>
                  <a:lnTo>
                    <a:pt x="59690" y="59690"/>
                  </a:lnTo>
                  <a:lnTo>
                    <a:pt x="32363863" y="59690"/>
                  </a:lnTo>
                  <a:lnTo>
                    <a:pt x="32363863" y="15869292"/>
                  </a:lnTo>
                  <a:close/>
                </a:path>
              </a:pathLst>
            </a:custGeom>
            <a:solidFill>
              <a:srgbClr val="000000"/>
            </a:solidFill>
          </p:spPr>
        </p:sp>
      </p:grpSp>
      <p:sp>
        <p:nvSpPr>
          <p:cNvPr id="23" name="TextBox 23"/>
          <p:cNvSpPr txBox="1"/>
          <p:nvPr/>
        </p:nvSpPr>
        <p:spPr>
          <a:xfrm>
            <a:off x="10999475" y="4007663"/>
            <a:ext cx="5245073" cy="2214524"/>
          </a:xfrm>
          <a:prstGeom prst="rect">
            <a:avLst/>
          </a:prstGeom>
        </p:spPr>
        <p:txBody>
          <a:bodyPr lIns="0" tIns="0" rIns="0" bIns="0" rtlCol="0" anchor="t">
            <a:spAutoFit/>
          </a:bodyPr>
          <a:lstStyle/>
          <a:p>
            <a:pPr marL="0" lvl="0" indent="0">
              <a:lnSpc>
                <a:spcPts val="3500"/>
              </a:lnSpc>
            </a:pPr>
            <a:r>
              <a:rPr lang="ru-RU" sz="2500" spc="25">
                <a:solidFill>
                  <a:srgbClr val="000000"/>
                </a:solidFill>
                <a:latin typeface="DM Sans"/>
              </a:rPr>
              <a:t>Свыше 930 миллионов людей (около 12% населения земли) тратят более 10% семейного бюджета на оплату услуг здравоохранения.</a:t>
            </a:r>
          </a:p>
        </p:txBody>
      </p:sp>
      <p:grpSp>
        <p:nvGrpSpPr>
          <p:cNvPr id="24" name="Group 24"/>
          <p:cNvGrpSpPr/>
          <p:nvPr/>
        </p:nvGrpSpPr>
        <p:grpSpPr>
          <a:xfrm>
            <a:off x="9545316" y="7330750"/>
            <a:ext cx="897809" cy="897809"/>
            <a:chOff x="0" y="0"/>
            <a:chExt cx="1197078" cy="1197078"/>
          </a:xfrm>
        </p:grpSpPr>
        <p:grpSp>
          <p:nvGrpSpPr>
            <p:cNvPr id="25" name="Group 25"/>
            <p:cNvGrpSpPr/>
            <p:nvPr/>
          </p:nvGrpSpPr>
          <p:grpSpPr>
            <a:xfrm>
              <a:off x="0" y="0"/>
              <a:ext cx="1197078" cy="1197078"/>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7" name="TextBox 27"/>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ru-RU" sz="3618">
                  <a:solidFill>
                    <a:srgbClr val="000000"/>
                  </a:solidFill>
                  <a:latin typeface="DM Sans Bold"/>
                </a:rPr>
                <a:t>4</a:t>
              </a:r>
            </a:p>
          </p:txBody>
        </p:sp>
      </p:grpSp>
      <p:grpSp>
        <p:nvGrpSpPr>
          <p:cNvPr id="28" name="Group 28"/>
          <p:cNvGrpSpPr/>
          <p:nvPr/>
        </p:nvGrpSpPr>
        <p:grpSpPr>
          <a:xfrm>
            <a:off x="10622208" y="7109144"/>
            <a:ext cx="5384007" cy="1476133"/>
            <a:chOff x="0" y="0"/>
            <a:chExt cx="32424824" cy="6938828"/>
          </a:xfrm>
        </p:grpSpPr>
        <p:sp>
          <p:nvSpPr>
            <p:cNvPr id="29" name="Freeform 29"/>
            <p:cNvSpPr/>
            <p:nvPr/>
          </p:nvSpPr>
          <p:spPr>
            <a:xfrm>
              <a:off x="0" y="0"/>
              <a:ext cx="32424824" cy="6938828"/>
            </a:xfrm>
            <a:custGeom>
              <a:avLst/>
              <a:gdLst/>
              <a:ahLst/>
              <a:cxnLst/>
              <a:rect l="l" t="t" r="r" b="b"/>
              <a:pathLst>
                <a:path w="32424824" h="6938828">
                  <a:moveTo>
                    <a:pt x="0" y="0"/>
                  </a:moveTo>
                  <a:lnTo>
                    <a:pt x="0" y="6938828"/>
                  </a:lnTo>
                  <a:lnTo>
                    <a:pt x="32424824" y="6938828"/>
                  </a:lnTo>
                  <a:lnTo>
                    <a:pt x="32424824" y="0"/>
                  </a:lnTo>
                  <a:lnTo>
                    <a:pt x="0" y="0"/>
                  </a:lnTo>
                  <a:close/>
                  <a:moveTo>
                    <a:pt x="32363863" y="6877869"/>
                  </a:moveTo>
                  <a:lnTo>
                    <a:pt x="59690" y="6877869"/>
                  </a:lnTo>
                  <a:lnTo>
                    <a:pt x="59690" y="59690"/>
                  </a:lnTo>
                  <a:lnTo>
                    <a:pt x="32363863" y="59690"/>
                  </a:lnTo>
                  <a:lnTo>
                    <a:pt x="32363863" y="6877869"/>
                  </a:lnTo>
                  <a:close/>
                </a:path>
              </a:pathLst>
            </a:custGeom>
            <a:solidFill>
              <a:srgbClr val="000000"/>
            </a:solidFill>
          </p:spPr>
        </p:sp>
      </p:grpSp>
      <p:sp>
        <p:nvSpPr>
          <p:cNvPr id="30" name="TextBox 30"/>
          <p:cNvSpPr txBox="1"/>
          <p:nvPr/>
        </p:nvSpPr>
        <p:spPr>
          <a:xfrm>
            <a:off x="10775241" y="7226137"/>
            <a:ext cx="5079107" cy="1321708"/>
          </a:xfrm>
          <a:prstGeom prst="rect">
            <a:avLst/>
          </a:prstGeom>
        </p:spPr>
        <p:txBody>
          <a:bodyPr wrap="square" lIns="0" tIns="0" rIns="0" bIns="0" rtlCol="0" anchor="t">
            <a:spAutoFit/>
          </a:bodyPr>
          <a:lstStyle/>
          <a:p>
            <a:pPr marL="0" lvl="0" indent="0">
              <a:lnSpc>
                <a:spcPts val="3500"/>
              </a:lnSpc>
            </a:pPr>
            <a:r>
              <a:rPr lang="ru-RU" sz="2500" spc="25" dirty="0">
                <a:solidFill>
                  <a:srgbClr val="000000"/>
                </a:solidFill>
                <a:latin typeface="DM Sans"/>
              </a:rPr>
              <a:t>Это называется «катастрофические расходы на здравоохранение»</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33400" y="1733550"/>
            <a:ext cx="16725900" cy="8134350"/>
            <a:chOff x="0" y="0"/>
            <a:chExt cx="100607340" cy="42273976"/>
          </a:xfrm>
        </p:grpSpPr>
        <p:sp>
          <p:nvSpPr>
            <p:cNvPr id="3" name="Freeform 3"/>
            <p:cNvSpPr/>
            <p:nvPr/>
          </p:nvSpPr>
          <p:spPr>
            <a:xfrm>
              <a:off x="0" y="0"/>
              <a:ext cx="100607341" cy="42273978"/>
            </a:xfrm>
            <a:custGeom>
              <a:avLst/>
              <a:gdLst/>
              <a:ahLst/>
              <a:cxnLst/>
              <a:rect l="l" t="t" r="r" b="b"/>
              <a:pathLst>
                <a:path w="100607341" h="42273978">
                  <a:moveTo>
                    <a:pt x="0" y="0"/>
                  </a:moveTo>
                  <a:lnTo>
                    <a:pt x="0" y="42273978"/>
                  </a:lnTo>
                  <a:lnTo>
                    <a:pt x="100607341" y="42273978"/>
                  </a:lnTo>
                  <a:lnTo>
                    <a:pt x="100607341" y="0"/>
                  </a:lnTo>
                  <a:lnTo>
                    <a:pt x="0" y="0"/>
                  </a:lnTo>
                  <a:close/>
                  <a:moveTo>
                    <a:pt x="100546377" y="42213017"/>
                  </a:moveTo>
                  <a:lnTo>
                    <a:pt x="59690" y="42213017"/>
                  </a:lnTo>
                  <a:lnTo>
                    <a:pt x="59690" y="59690"/>
                  </a:lnTo>
                  <a:lnTo>
                    <a:pt x="100546377" y="59690"/>
                  </a:lnTo>
                  <a:lnTo>
                    <a:pt x="100546377" y="42213017"/>
                  </a:lnTo>
                  <a:close/>
                </a:path>
              </a:pathLst>
            </a:custGeom>
            <a:solidFill>
              <a:srgbClr val="000000"/>
            </a:solidFill>
          </p:spPr>
        </p:sp>
      </p:grpSp>
      <p:grpSp>
        <p:nvGrpSpPr>
          <p:cNvPr id="4" name="Group 4"/>
          <p:cNvGrpSpPr/>
          <p:nvPr/>
        </p:nvGrpSpPr>
        <p:grpSpPr>
          <a:xfrm>
            <a:off x="1829562" y="5187084"/>
            <a:ext cx="14611350" cy="3995016"/>
            <a:chOff x="0" y="0"/>
            <a:chExt cx="10424837" cy="1883653"/>
          </a:xfrm>
        </p:grpSpPr>
        <p:sp>
          <p:nvSpPr>
            <p:cNvPr id="5" name="Freeform 5"/>
            <p:cNvSpPr/>
            <p:nvPr/>
          </p:nvSpPr>
          <p:spPr>
            <a:xfrm>
              <a:off x="0" y="0"/>
              <a:ext cx="10424837" cy="1883653"/>
            </a:xfrm>
            <a:custGeom>
              <a:avLst/>
              <a:gdLst/>
              <a:ahLst/>
              <a:cxnLst/>
              <a:rect l="l" t="t" r="r" b="b"/>
              <a:pathLst>
                <a:path w="10424837" h="1883653">
                  <a:moveTo>
                    <a:pt x="10300377" y="1883653"/>
                  </a:moveTo>
                  <a:lnTo>
                    <a:pt x="124460" y="1883653"/>
                  </a:lnTo>
                  <a:cubicBezTo>
                    <a:pt x="55880" y="1883653"/>
                    <a:pt x="0" y="1827773"/>
                    <a:pt x="0" y="1759193"/>
                  </a:cubicBezTo>
                  <a:lnTo>
                    <a:pt x="0" y="124460"/>
                  </a:lnTo>
                  <a:cubicBezTo>
                    <a:pt x="0" y="55880"/>
                    <a:pt x="55880" y="0"/>
                    <a:pt x="124460" y="0"/>
                  </a:cubicBezTo>
                  <a:lnTo>
                    <a:pt x="10300377" y="0"/>
                  </a:lnTo>
                  <a:cubicBezTo>
                    <a:pt x="10368957" y="0"/>
                    <a:pt x="10424837" y="55880"/>
                    <a:pt x="10424837" y="124460"/>
                  </a:cubicBezTo>
                  <a:lnTo>
                    <a:pt x="10424837" y="1759193"/>
                  </a:lnTo>
                  <a:cubicBezTo>
                    <a:pt x="10424837" y="1827774"/>
                    <a:pt x="10368957" y="1883653"/>
                    <a:pt x="10300377" y="1883653"/>
                  </a:cubicBezTo>
                  <a:close/>
                </a:path>
              </a:pathLst>
            </a:custGeom>
            <a:solidFill>
              <a:srgbClr val="46C3BD"/>
            </a:solidFill>
          </p:spPr>
        </p:sp>
      </p:grpSp>
      <p:grpSp>
        <p:nvGrpSpPr>
          <p:cNvPr id="6" name="Group 6"/>
          <p:cNvGrpSpPr/>
          <p:nvPr/>
        </p:nvGrpSpPr>
        <p:grpSpPr>
          <a:xfrm>
            <a:off x="1838325" y="2554684"/>
            <a:ext cx="14611350" cy="2334481"/>
            <a:chOff x="0" y="57151"/>
            <a:chExt cx="19481800" cy="3112641"/>
          </a:xfrm>
        </p:grpSpPr>
        <p:sp>
          <p:nvSpPr>
            <p:cNvPr id="7" name="TextBox 7"/>
            <p:cNvSpPr txBox="1"/>
            <p:nvPr/>
          </p:nvSpPr>
          <p:spPr>
            <a:xfrm>
              <a:off x="0" y="57151"/>
              <a:ext cx="19481800" cy="1211101"/>
            </a:xfrm>
            <a:prstGeom prst="rect">
              <a:avLst/>
            </a:prstGeom>
          </p:spPr>
          <p:txBody>
            <a:bodyPr lIns="0" tIns="0" rIns="0" bIns="0" rtlCol="0" anchor="t">
              <a:spAutoFit/>
            </a:bodyPr>
            <a:lstStyle/>
            <a:p>
              <a:pPr marL="0" lvl="0" indent="0">
                <a:lnSpc>
                  <a:spcPts val="7700"/>
                </a:lnSpc>
              </a:pPr>
              <a:r>
                <a:rPr lang="ru-RU" sz="4800" dirty="0">
                  <a:solidFill>
                    <a:srgbClr val="000000"/>
                  </a:solidFill>
                  <a:latin typeface="DM Sans Bold"/>
                </a:rPr>
                <a:t>Ключевой термин: наличные расходы</a:t>
              </a:r>
            </a:p>
          </p:txBody>
        </p:sp>
        <p:sp>
          <p:nvSpPr>
            <p:cNvPr id="8" name="TextBox 8"/>
            <p:cNvSpPr txBox="1"/>
            <p:nvPr/>
          </p:nvSpPr>
          <p:spPr>
            <a:xfrm>
              <a:off x="0" y="1665477"/>
              <a:ext cx="19481800" cy="1504315"/>
            </a:xfrm>
            <a:prstGeom prst="rect">
              <a:avLst/>
            </a:prstGeom>
          </p:spPr>
          <p:txBody>
            <a:bodyPr lIns="0" tIns="0" rIns="0" bIns="0" rtlCol="0" anchor="t">
              <a:spAutoFit/>
            </a:bodyPr>
            <a:lstStyle/>
            <a:p>
              <a:pPr marL="0" lvl="0" indent="0">
                <a:lnSpc>
                  <a:spcPts val="4620"/>
                </a:lnSpc>
              </a:pPr>
              <a:r>
                <a:rPr lang="ru-RU" sz="3300" spc="33" dirty="0">
                  <a:solidFill>
                    <a:srgbClr val="000000"/>
                  </a:solidFill>
                  <a:latin typeface="DM Sans"/>
                </a:rPr>
                <a:t>Оплата напрямую провайдерам медицинских услуг в момент получения этих услуг:</a:t>
              </a:r>
            </a:p>
          </p:txBody>
        </p:sp>
      </p:grpSp>
      <p:sp>
        <p:nvSpPr>
          <p:cNvPr id="9" name="TextBox 9"/>
          <p:cNvSpPr txBox="1"/>
          <p:nvPr/>
        </p:nvSpPr>
        <p:spPr>
          <a:xfrm>
            <a:off x="2763635" y="5636243"/>
            <a:ext cx="6065359" cy="2073725"/>
          </a:xfrm>
          <a:prstGeom prst="rect">
            <a:avLst/>
          </a:prstGeom>
        </p:spPr>
        <p:txBody>
          <a:bodyPr lIns="0" tIns="0" rIns="0" bIns="0" rtlCol="0" anchor="t">
            <a:spAutoFit/>
          </a:bodyPr>
          <a:lstStyle/>
          <a:p>
            <a:pPr marL="595753" lvl="1" indent="-297877">
              <a:lnSpc>
                <a:spcPts val="4139"/>
              </a:lnSpc>
              <a:buFont typeface="Arial"/>
              <a:buChar char="•"/>
            </a:pPr>
            <a:r>
              <a:rPr lang="ru-RU" sz="2759" spc="27" dirty="0">
                <a:solidFill>
                  <a:srgbClr val="000000"/>
                </a:solidFill>
                <a:latin typeface="DM Sans"/>
              </a:rPr>
              <a:t>оплата услуг</a:t>
            </a:r>
          </a:p>
          <a:p>
            <a:pPr marL="595753" lvl="1" indent="-297877">
              <a:lnSpc>
                <a:spcPts val="4139"/>
              </a:lnSpc>
              <a:buFont typeface="Arial"/>
              <a:buChar char="•"/>
            </a:pPr>
            <a:r>
              <a:rPr lang="ru-RU" sz="2759" spc="27" dirty="0">
                <a:solidFill>
                  <a:srgbClr val="000000"/>
                </a:solidFill>
                <a:latin typeface="DM Sans"/>
              </a:rPr>
              <a:t>долевые выплаты</a:t>
            </a:r>
          </a:p>
          <a:p>
            <a:pPr marL="595753" lvl="1" indent="-297877">
              <a:lnSpc>
                <a:spcPts val="4139"/>
              </a:lnSpc>
              <a:buFont typeface="Arial"/>
              <a:buChar char="•"/>
            </a:pPr>
            <a:r>
              <a:rPr lang="ru-RU" sz="2759" spc="27" dirty="0">
                <a:solidFill>
                  <a:srgbClr val="000000"/>
                </a:solidFill>
                <a:latin typeface="DM Sans"/>
              </a:rPr>
              <a:t>стоимость лекарств</a:t>
            </a:r>
          </a:p>
          <a:p>
            <a:pPr marL="595753" lvl="1" indent="-297877">
              <a:lnSpc>
                <a:spcPts val="4139"/>
              </a:lnSpc>
              <a:buFont typeface="Arial"/>
              <a:buChar char="•"/>
            </a:pPr>
            <a:r>
              <a:rPr lang="ru-RU" sz="2759" spc="27" dirty="0">
                <a:solidFill>
                  <a:srgbClr val="000000"/>
                </a:solidFill>
                <a:latin typeface="DM Sans"/>
              </a:rPr>
              <a:t>стоимость пребывания в клинике</a:t>
            </a:r>
          </a:p>
        </p:txBody>
      </p:sp>
      <p:sp>
        <p:nvSpPr>
          <p:cNvPr id="10" name="TextBox 10"/>
          <p:cNvSpPr txBox="1"/>
          <p:nvPr/>
        </p:nvSpPr>
        <p:spPr>
          <a:xfrm>
            <a:off x="10173345" y="5636243"/>
            <a:ext cx="5410940" cy="2073725"/>
          </a:xfrm>
          <a:prstGeom prst="rect">
            <a:avLst/>
          </a:prstGeom>
        </p:spPr>
        <p:txBody>
          <a:bodyPr lIns="0" tIns="0" rIns="0" bIns="0" rtlCol="0" anchor="t">
            <a:spAutoFit/>
          </a:bodyPr>
          <a:lstStyle/>
          <a:p>
            <a:pPr marL="595753" lvl="1" indent="-297877">
              <a:lnSpc>
                <a:spcPts val="4139"/>
              </a:lnSpc>
              <a:buFont typeface="Arial"/>
              <a:buChar char="•"/>
            </a:pPr>
            <a:r>
              <a:rPr lang="ru-RU" sz="2759" spc="27">
                <a:solidFill>
                  <a:srgbClr val="000000"/>
                </a:solidFill>
                <a:latin typeface="DM Sans"/>
              </a:rPr>
              <a:t>лабораторные анализы</a:t>
            </a:r>
          </a:p>
          <a:p>
            <a:pPr marL="595753" lvl="1" indent="-297877">
              <a:lnSpc>
                <a:spcPts val="4139"/>
              </a:lnSpc>
              <a:buFont typeface="Arial"/>
              <a:buChar char="•"/>
            </a:pPr>
            <a:r>
              <a:rPr lang="ru-RU" sz="2759" spc="27">
                <a:solidFill>
                  <a:srgbClr val="000000"/>
                </a:solidFill>
                <a:latin typeface="DM Sans"/>
              </a:rPr>
              <a:t>перчатки и пр.</a:t>
            </a:r>
          </a:p>
          <a:p>
            <a:pPr marL="595753" lvl="1" indent="-297877">
              <a:lnSpc>
                <a:spcPts val="4139"/>
              </a:lnSpc>
              <a:buFont typeface="Arial"/>
              <a:buChar char="•"/>
            </a:pPr>
            <a:r>
              <a:rPr lang="ru-RU" sz="2759" spc="27">
                <a:solidFill>
                  <a:srgbClr val="000000"/>
                </a:solidFill>
                <a:latin typeface="DM Sans"/>
              </a:rPr>
              <a:t>стоимость прививок</a:t>
            </a:r>
          </a:p>
          <a:p>
            <a:pPr marL="595753" lvl="1" indent="-297877">
              <a:lnSpc>
                <a:spcPts val="4139"/>
              </a:lnSpc>
              <a:buFont typeface="Arial"/>
              <a:buChar char="•"/>
            </a:pPr>
            <a:r>
              <a:rPr lang="ru-RU" sz="2759" spc="27">
                <a:solidFill>
                  <a:srgbClr val="000000"/>
                </a:solidFill>
                <a:latin typeface="DM Sans"/>
              </a:rPr>
              <a:t>неофициальные выплаты (взятки)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164349" y="3942637"/>
            <a:ext cx="5093321" cy="2025015"/>
          </a:xfrm>
          <a:prstGeom prst="rect">
            <a:avLst/>
          </a:prstGeom>
        </p:spPr>
        <p:txBody>
          <a:bodyPr lIns="0" tIns="0" rIns="0" bIns="0" rtlCol="0" anchor="t">
            <a:spAutoFit/>
          </a:bodyPr>
          <a:lstStyle/>
          <a:p>
            <a:pPr marL="0" lvl="0" indent="0">
              <a:lnSpc>
                <a:spcPts val="7919"/>
              </a:lnSpc>
            </a:pPr>
            <a:r>
              <a:rPr lang="ru-RU" sz="7199">
                <a:solidFill>
                  <a:srgbClr val="000000"/>
                </a:solidFill>
                <a:latin typeface="DM Sans Bold"/>
              </a:rPr>
              <a:t>Вопрос для обсуждения</a:t>
            </a:r>
          </a:p>
        </p:txBody>
      </p:sp>
      <p:grpSp>
        <p:nvGrpSpPr>
          <p:cNvPr id="5" name="Group 5"/>
          <p:cNvGrpSpPr/>
          <p:nvPr/>
        </p:nvGrpSpPr>
        <p:grpSpPr>
          <a:xfrm rot="561958">
            <a:off x="10992121" y="1747555"/>
            <a:ext cx="3332224" cy="3273809"/>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705454">
            <a:off x="11202443" y="2396287"/>
            <a:ext cx="2809804" cy="2248336"/>
            <a:chOff x="0" y="0"/>
            <a:chExt cx="2004725" cy="1604132"/>
          </a:xfrm>
        </p:grpSpPr>
        <p:sp>
          <p:nvSpPr>
            <p:cNvPr id="10" name="Freeform 10"/>
            <p:cNvSpPr/>
            <p:nvPr/>
          </p:nvSpPr>
          <p:spPr>
            <a:xfrm>
              <a:off x="0" y="0"/>
              <a:ext cx="2004725" cy="1604132"/>
            </a:xfrm>
            <a:custGeom>
              <a:avLst/>
              <a:gdLst/>
              <a:ahLst/>
              <a:cxnLst/>
              <a:rect l="l" t="t" r="r" b="b"/>
              <a:pathLst>
                <a:path w="2004725" h="1604132">
                  <a:moveTo>
                    <a:pt x="1880265" y="1604132"/>
                  </a:moveTo>
                  <a:lnTo>
                    <a:pt x="124460" y="1604132"/>
                  </a:lnTo>
                  <a:cubicBezTo>
                    <a:pt x="55880" y="1604132"/>
                    <a:pt x="0" y="1548252"/>
                    <a:pt x="0" y="1479672"/>
                  </a:cubicBezTo>
                  <a:lnTo>
                    <a:pt x="0" y="124460"/>
                  </a:lnTo>
                  <a:cubicBezTo>
                    <a:pt x="0" y="55880"/>
                    <a:pt x="55880" y="0"/>
                    <a:pt x="124460" y="0"/>
                  </a:cubicBezTo>
                  <a:lnTo>
                    <a:pt x="1880265" y="0"/>
                  </a:lnTo>
                  <a:cubicBezTo>
                    <a:pt x="1948845" y="0"/>
                    <a:pt x="2004725" y="55880"/>
                    <a:pt x="2004725" y="124460"/>
                  </a:cubicBezTo>
                  <a:lnTo>
                    <a:pt x="2004725" y="1479672"/>
                  </a:lnTo>
                  <a:cubicBezTo>
                    <a:pt x="2004725" y="1548252"/>
                    <a:pt x="1948845" y="1604132"/>
                    <a:pt x="1880265" y="1604132"/>
                  </a:cubicBezTo>
                  <a:close/>
                </a:path>
              </a:pathLst>
            </a:custGeom>
            <a:solidFill>
              <a:srgbClr val="FFE500"/>
            </a:solidFill>
          </p:spPr>
        </p:sp>
      </p:grpSp>
      <p:sp>
        <p:nvSpPr>
          <p:cNvPr id="11" name="TextBox 11"/>
          <p:cNvSpPr txBox="1"/>
          <p:nvPr/>
        </p:nvSpPr>
        <p:spPr>
          <a:xfrm rot="561958">
            <a:off x="11411979" y="2555271"/>
            <a:ext cx="2499959" cy="1883329"/>
          </a:xfrm>
          <a:prstGeom prst="rect">
            <a:avLst/>
          </a:prstGeom>
        </p:spPr>
        <p:txBody>
          <a:bodyPr lIns="0" tIns="0" rIns="0" bIns="0" rtlCol="0" anchor="t">
            <a:spAutoFit/>
          </a:bodyPr>
          <a:lstStyle/>
          <a:p>
            <a:pPr marL="0" lvl="0" indent="0" algn="ctr">
              <a:lnSpc>
                <a:spcPts val="3791"/>
              </a:lnSpc>
            </a:pPr>
            <a:r>
              <a:rPr lang="ru-RU" sz="2708" spc="27">
                <a:solidFill>
                  <a:srgbClr val="000000"/>
                </a:solidFill>
                <a:latin typeface="DM Sans"/>
              </a:rPr>
              <a:t>Должна ли медицина быть бесплатной для всех?</a:t>
            </a:r>
          </a:p>
        </p:txBody>
      </p:sp>
      <p:grpSp>
        <p:nvGrpSpPr>
          <p:cNvPr id="12" name="Group 12"/>
          <p:cNvGrpSpPr/>
          <p:nvPr/>
        </p:nvGrpSpPr>
        <p:grpSpPr>
          <a:xfrm rot="-426806">
            <a:off x="9561406" y="5205646"/>
            <a:ext cx="3443303" cy="3382941"/>
            <a:chOff x="0" y="0"/>
            <a:chExt cx="3216910" cy="3160517"/>
          </a:xfrm>
        </p:grpSpPr>
        <p:sp>
          <p:nvSpPr>
            <p:cNvPr id="13" name="Freeform 13"/>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14" name="Freeform 14"/>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15" name="Freeform 1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16" name="Group 16"/>
          <p:cNvGrpSpPr/>
          <p:nvPr/>
        </p:nvGrpSpPr>
        <p:grpSpPr>
          <a:xfrm rot="-369125">
            <a:off x="9920603" y="5939752"/>
            <a:ext cx="2809804" cy="2248336"/>
            <a:chOff x="0" y="0"/>
            <a:chExt cx="2004725" cy="1604132"/>
          </a:xfrm>
        </p:grpSpPr>
        <p:sp>
          <p:nvSpPr>
            <p:cNvPr id="17" name="Freeform 17"/>
            <p:cNvSpPr/>
            <p:nvPr/>
          </p:nvSpPr>
          <p:spPr>
            <a:xfrm>
              <a:off x="0" y="0"/>
              <a:ext cx="2004725" cy="1604132"/>
            </a:xfrm>
            <a:custGeom>
              <a:avLst/>
              <a:gdLst/>
              <a:ahLst/>
              <a:cxnLst/>
              <a:rect l="l" t="t" r="r" b="b"/>
              <a:pathLst>
                <a:path w="2004725" h="1604132">
                  <a:moveTo>
                    <a:pt x="1880265" y="1604132"/>
                  </a:moveTo>
                  <a:lnTo>
                    <a:pt x="124460" y="1604132"/>
                  </a:lnTo>
                  <a:cubicBezTo>
                    <a:pt x="55880" y="1604132"/>
                    <a:pt x="0" y="1548252"/>
                    <a:pt x="0" y="1479672"/>
                  </a:cubicBezTo>
                  <a:lnTo>
                    <a:pt x="0" y="124460"/>
                  </a:lnTo>
                  <a:cubicBezTo>
                    <a:pt x="0" y="55880"/>
                    <a:pt x="55880" y="0"/>
                    <a:pt x="124460" y="0"/>
                  </a:cubicBezTo>
                  <a:lnTo>
                    <a:pt x="1880265" y="0"/>
                  </a:lnTo>
                  <a:cubicBezTo>
                    <a:pt x="1948845" y="0"/>
                    <a:pt x="2004725" y="55880"/>
                    <a:pt x="2004725" y="124460"/>
                  </a:cubicBezTo>
                  <a:lnTo>
                    <a:pt x="2004725" y="1479672"/>
                  </a:lnTo>
                  <a:cubicBezTo>
                    <a:pt x="2004725" y="1548252"/>
                    <a:pt x="1948845" y="1604132"/>
                    <a:pt x="1880265" y="1604132"/>
                  </a:cubicBezTo>
                  <a:close/>
                </a:path>
              </a:pathLst>
            </a:custGeom>
            <a:solidFill>
              <a:srgbClr val="FFE500"/>
            </a:solidFill>
          </p:spPr>
        </p:sp>
      </p:grpSp>
      <p:sp>
        <p:nvSpPr>
          <p:cNvPr id="18" name="TextBox 18"/>
          <p:cNvSpPr txBox="1"/>
          <p:nvPr/>
        </p:nvSpPr>
        <p:spPr>
          <a:xfrm rot="-426806">
            <a:off x="10060138" y="6152017"/>
            <a:ext cx="2440034" cy="1883329"/>
          </a:xfrm>
          <a:prstGeom prst="rect">
            <a:avLst/>
          </a:prstGeom>
        </p:spPr>
        <p:txBody>
          <a:bodyPr lIns="0" tIns="0" rIns="0" bIns="0" rtlCol="0" anchor="t">
            <a:spAutoFit/>
          </a:bodyPr>
          <a:lstStyle/>
          <a:p>
            <a:pPr marL="0" lvl="0" indent="0" algn="ctr">
              <a:lnSpc>
                <a:spcPts val="3791"/>
              </a:lnSpc>
            </a:pPr>
            <a:r>
              <a:rPr lang="ru-RU" sz="2708" spc="27">
                <a:solidFill>
                  <a:srgbClr val="000000"/>
                </a:solidFill>
                <a:latin typeface="DM Sans"/>
              </a:rPr>
              <a:t>Что может быть проблемой при таком подходе?</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717147" y="4360112"/>
            <a:ext cx="7467599" cy="1566776"/>
          </a:xfrm>
          <a:prstGeom prst="rect">
            <a:avLst/>
          </a:prstGeom>
        </p:spPr>
        <p:txBody>
          <a:bodyPr wrap="square" lIns="0" tIns="0" rIns="0" bIns="0" rtlCol="0" anchor="t">
            <a:spAutoFit/>
          </a:bodyPr>
          <a:lstStyle/>
          <a:p>
            <a:pPr marL="0" lvl="0" indent="0" algn="ctr">
              <a:lnSpc>
                <a:spcPts val="12100"/>
              </a:lnSpc>
            </a:pPr>
            <a:r>
              <a:rPr lang="ru-RU" sz="10999" dirty="0">
                <a:solidFill>
                  <a:srgbClr val="000000"/>
                </a:solidFill>
                <a:latin typeface="DM Sans Bold"/>
              </a:rPr>
              <a:t>Викторина</a:t>
            </a:r>
            <a:endParaRPr lang="en-US" sz="10999" dirty="0">
              <a:solidFill>
                <a:srgbClr val="000000"/>
              </a:solidFill>
              <a:latin typeface="DM Sans Bold"/>
            </a:endParaRPr>
          </a:p>
        </p:txBody>
      </p:sp>
      <p:grpSp>
        <p:nvGrpSpPr>
          <p:cNvPr id="42" name="Group 41">
            <a:extLst>
              <a:ext uri="{FF2B5EF4-FFF2-40B4-BE49-F238E27FC236}">
                <a16:creationId xmlns:a16="http://schemas.microsoft.com/office/drawing/2014/main" id="{64760DA0-24B4-C84F-8D32-D3A1CAE322BE}"/>
              </a:ext>
            </a:extLst>
          </p:cNvPr>
          <p:cNvGrpSpPr/>
          <p:nvPr/>
        </p:nvGrpSpPr>
        <p:grpSpPr>
          <a:xfrm>
            <a:off x="9829800" y="3071330"/>
            <a:ext cx="5160207" cy="4144340"/>
            <a:chOff x="13195249" y="4190445"/>
            <a:chExt cx="2861558" cy="2811395"/>
          </a:xfrm>
        </p:grpSpPr>
        <p:grpSp>
          <p:nvGrpSpPr>
            <p:cNvPr id="5" name="Group 5"/>
            <p:cNvGrpSpPr/>
            <p:nvPr/>
          </p:nvGrpSpPr>
          <p:grpSpPr>
            <a:xfrm rot="-426806">
              <a:off x="13195249" y="4190445"/>
              <a:ext cx="2861558" cy="2811395"/>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369125">
              <a:off x="13380268" y="4475443"/>
              <a:ext cx="2570313" cy="2027666"/>
              <a:chOff x="-8116" y="-266164"/>
              <a:chExt cx="1833855" cy="1446690"/>
            </a:xfrm>
          </p:grpSpPr>
          <p:sp>
            <p:nvSpPr>
              <p:cNvPr id="10" name="Freeform 10"/>
              <p:cNvSpPr/>
              <p:nvPr/>
            </p:nvSpPr>
            <p:spPr>
              <a:xfrm>
                <a:off x="-8116" y="-266164"/>
                <a:ext cx="1833855" cy="1446690"/>
              </a:xfrm>
              <a:custGeom>
                <a:avLst/>
                <a:gdLst/>
                <a:ahLst/>
                <a:cxnLst/>
                <a:rect l="l" t="t" r="r" b="b"/>
                <a:pathLst>
                  <a:path w="1742144" h="1225856">
                    <a:moveTo>
                      <a:pt x="1617684" y="1225856"/>
                    </a:moveTo>
                    <a:lnTo>
                      <a:pt x="124460" y="1225856"/>
                    </a:lnTo>
                    <a:cubicBezTo>
                      <a:pt x="55880" y="1225856"/>
                      <a:pt x="0" y="1169976"/>
                      <a:pt x="0" y="1101396"/>
                    </a:cubicBezTo>
                    <a:lnTo>
                      <a:pt x="0" y="124460"/>
                    </a:lnTo>
                    <a:cubicBezTo>
                      <a:pt x="0" y="55880"/>
                      <a:pt x="55880" y="0"/>
                      <a:pt x="124460" y="0"/>
                    </a:cubicBezTo>
                    <a:lnTo>
                      <a:pt x="1617684" y="0"/>
                    </a:lnTo>
                    <a:cubicBezTo>
                      <a:pt x="1686264" y="0"/>
                      <a:pt x="1742144" y="55880"/>
                      <a:pt x="1742144" y="124460"/>
                    </a:cubicBezTo>
                    <a:lnTo>
                      <a:pt x="1742144" y="1101396"/>
                    </a:lnTo>
                    <a:cubicBezTo>
                      <a:pt x="1742144" y="1169976"/>
                      <a:pt x="1686264" y="1225856"/>
                      <a:pt x="1617684" y="1225856"/>
                    </a:cubicBezTo>
                    <a:close/>
                  </a:path>
                </a:pathLst>
              </a:custGeom>
              <a:solidFill>
                <a:srgbClr val="FFE500"/>
              </a:solidFill>
            </p:spPr>
          </p:sp>
        </p:grpSp>
        <p:sp>
          <p:nvSpPr>
            <p:cNvPr id="11" name="TextBox 11"/>
            <p:cNvSpPr txBox="1"/>
            <p:nvPr/>
          </p:nvSpPr>
          <p:spPr>
            <a:xfrm rot="21173194">
              <a:off x="13443725" y="5064780"/>
              <a:ext cx="2481801" cy="1031404"/>
            </a:xfrm>
            <a:prstGeom prst="rect">
              <a:avLst/>
            </a:prstGeom>
          </p:spPr>
          <p:txBody>
            <a:bodyPr wrap="square" lIns="0" tIns="0" rIns="0" bIns="0" rtlCol="0" anchor="t">
              <a:spAutoFit/>
            </a:bodyPr>
            <a:lstStyle/>
            <a:p>
              <a:pPr marL="0" lvl="0" indent="0" algn="ctr">
                <a:lnSpc>
                  <a:spcPts val="2940"/>
                </a:lnSpc>
              </a:pPr>
              <a:r>
                <a:rPr lang="ru-RU" sz="3600" spc="300" dirty="0">
                  <a:solidFill>
                    <a:srgbClr val="000000"/>
                  </a:solidFill>
                  <a:latin typeface="DM Sans"/>
                </a:rPr>
                <a:t>Сколько ваше правительство расходует на здравоохранение</a:t>
              </a:r>
              <a:r>
                <a:rPr lang="en-US" sz="3600" spc="300" dirty="0">
                  <a:solidFill>
                    <a:srgbClr val="000000"/>
                  </a:solidFill>
                  <a:latin typeface="DM Sans"/>
                </a:rPr>
                <a:t>?</a:t>
              </a:r>
            </a:p>
          </p:txBody>
        </p:sp>
      </p:grpSp>
    </p:spTree>
    <p:extLst>
      <p:ext uri="{BB962C8B-B14F-4D97-AF65-F5344CB8AC3E}">
        <p14:creationId xmlns:p14="http://schemas.microsoft.com/office/powerpoint/2010/main" val="3077321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10261103" y="2804920"/>
            <a:ext cx="5597700" cy="5555459"/>
            <a:chOff x="0" y="0"/>
            <a:chExt cx="7463600" cy="7407278"/>
          </a:xfrm>
        </p:grpSpPr>
        <p:sp>
          <p:nvSpPr>
            <p:cNvPr id="5" name="TextBox 5"/>
            <p:cNvSpPr txBox="1"/>
            <p:nvPr/>
          </p:nvSpPr>
          <p:spPr>
            <a:xfrm>
              <a:off x="664081" y="7053546"/>
              <a:ext cx="1257911" cy="353732"/>
            </a:xfrm>
            <a:prstGeom prst="rect">
              <a:avLst/>
            </a:prstGeom>
          </p:spPr>
          <p:txBody>
            <a:bodyPr lIns="0" tIns="0" rIns="0" bIns="0" rtlCol="0" anchor="t">
              <a:spAutoFit/>
            </a:bodyPr>
            <a:lstStyle/>
            <a:p>
              <a:pPr algn="ctr">
                <a:lnSpc>
                  <a:spcPts val="2220"/>
                </a:lnSpc>
              </a:pPr>
              <a:r>
                <a:rPr lang="en-US" sz="1586">
                  <a:solidFill>
                    <a:srgbClr val="000000"/>
                  </a:solidFill>
                  <a:latin typeface="Open Sans Light"/>
                </a:rPr>
                <a:t>1</a:t>
              </a:r>
            </a:p>
          </p:txBody>
        </p:sp>
        <p:sp>
          <p:nvSpPr>
            <p:cNvPr id="6" name="TextBox 6"/>
            <p:cNvSpPr txBox="1"/>
            <p:nvPr/>
          </p:nvSpPr>
          <p:spPr>
            <a:xfrm>
              <a:off x="2049483" y="7053546"/>
              <a:ext cx="1257911" cy="353732"/>
            </a:xfrm>
            <a:prstGeom prst="rect">
              <a:avLst/>
            </a:prstGeom>
          </p:spPr>
          <p:txBody>
            <a:bodyPr lIns="0" tIns="0" rIns="0" bIns="0" rtlCol="0" anchor="t">
              <a:spAutoFit/>
            </a:bodyPr>
            <a:lstStyle/>
            <a:p>
              <a:pPr algn="ctr">
                <a:lnSpc>
                  <a:spcPts val="2220"/>
                </a:lnSpc>
              </a:pPr>
              <a:r>
                <a:rPr lang="en-US" sz="1586">
                  <a:solidFill>
                    <a:srgbClr val="000000"/>
                  </a:solidFill>
                  <a:latin typeface="Open Sans Light"/>
                </a:rPr>
                <a:t>2</a:t>
              </a:r>
            </a:p>
          </p:txBody>
        </p:sp>
        <p:sp>
          <p:nvSpPr>
            <p:cNvPr id="7" name="TextBox 7"/>
            <p:cNvSpPr txBox="1"/>
            <p:nvPr/>
          </p:nvSpPr>
          <p:spPr>
            <a:xfrm>
              <a:off x="3434885" y="7053546"/>
              <a:ext cx="1257911" cy="353732"/>
            </a:xfrm>
            <a:prstGeom prst="rect">
              <a:avLst/>
            </a:prstGeom>
          </p:spPr>
          <p:txBody>
            <a:bodyPr lIns="0" tIns="0" rIns="0" bIns="0" rtlCol="0" anchor="t">
              <a:spAutoFit/>
            </a:bodyPr>
            <a:lstStyle/>
            <a:p>
              <a:pPr algn="ctr">
                <a:lnSpc>
                  <a:spcPts val="2220"/>
                </a:lnSpc>
              </a:pPr>
              <a:r>
                <a:rPr lang="en-US" sz="1586">
                  <a:solidFill>
                    <a:srgbClr val="000000"/>
                  </a:solidFill>
                  <a:latin typeface="Open Sans Light"/>
                </a:rPr>
                <a:t>3</a:t>
              </a:r>
            </a:p>
          </p:txBody>
        </p:sp>
        <p:sp>
          <p:nvSpPr>
            <p:cNvPr id="8" name="TextBox 8"/>
            <p:cNvSpPr txBox="1"/>
            <p:nvPr/>
          </p:nvSpPr>
          <p:spPr>
            <a:xfrm>
              <a:off x="4820287" y="7053546"/>
              <a:ext cx="1257911" cy="353732"/>
            </a:xfrm>
            <a:prstGeom prst="rect">
              <a:avLst/>
            </a:prstGeom>
          </p:spPr>
          <p:txBody>
            <a:bodyPr lIns="0" tIns="0" rIns="0" bIns="0" rtlCol="0" anchor="t">
              <a:spAutoFit/>
            </a:bodyPr>
            <a:lstStyle/>
            <a:p>
              <a:pPr algn="ctr">
                <a:lnSpc>
                  <a:spcPts val="2220"/>
                </a:lnSpc>
              </a:pPr>
              <a:r>
                <a:rPr lang="en-US" sz="1586">
                  <a:solidFill>
                    <a:srgbClr val="000000"/>
                  </a:solidFill>
                  <a:latin typeface="Open Sans Light"/>
                </a:rPr>
                <a:t>4</a:t>
              </a:r>
            </a:p>
          </p:txBody>
        </p:sp>
        <p:sp>
          <p:nvSpPr>
            <p:cNvPr id="9" name="TextBox 9"/>
            <p:cNvSpPr txBox="1"/>
            <p:nvPr/>
          </p:nvSpPr>
          <p:spPr>
            <a:xfrm>
              <a:off x="6205689" y="7053546"/>
              <a:ext cx="1257911" cy="353732"/>
            </a:xfrm>
            <a:prstGeom prst="rect">
              <a:avLst/>
            </a:prstGeom>
          </p:spPr>
          <p:txBody>
            <a:bodyPr lIns="0" tIns="0" rIns="0" bIns="0" rtlCol="0" anchor="t">
              <a:spAutoFit/>
            </a:bodyPr>
            <a:lstStyle/>
            <a:p>
              <a:pPr algn="ctr">
                <a:lnSpc>
                  <a:spcPts val="2220"/>
                </a:lnSpc>
              </a:pPr>
              <a:r>
                <a:rPr lang="en-US" sz="1586">
                  <a:solidFill>
                    <a:srgbClr val="000000"/>
                  </a:solidFill>
                  <a:latin typeface="Open Sans Light"/>
                </a:rPr>
                <a:t>5</a:t>
              </a:r>
            </a:p>
          </p:txBody>
        </p:sp>
        <p:grpSp>
          <p:nvGrpSpPr>
            <p:cNvPr id="10" name="Group 10"/>
            <p:cNvGrpSpPr>
              <a:grpSpLocks noChangeAspect="1"/>
            </p:cNvGrpSpPr>
            <p:nvPr/>
          </p:nvGrpSpPr>
          <p:grpSpPr>
            <a:xfrm>
              <a:off x="664081" y="157816"/>
              <a:ext cx="6799519" cy="6799519"/>
              <a:chOff x="0" y="0"/>
              <a:chExt cx="10287000" cy="10287000"/>
            </a:xfrm>
          </p:grpSpPr>
          <p:sp>
            <p:nvSpPr>
              <p:cNvPr id="11" name="Freeform 11"/>
              <p:cNvSpPr/>
              <p:nvPr/>
            </p:nvSpPr>
            <p:spPr>
              <a:xfrm>
                <a:off x="0" y="-6350"/>
                <a:ext cx="10287000" cy="12700"/>
              </a:xfrm>
              <a:custGeom>
                <a:avLst/>
                <a:gdLst/>
                <a:ahLst/>
                <a:cxnLst/>
                <a:rect l="l" t="t" r="r" b="b"/>
                <a:pathLst>
                  <a:path w="10287000" h="12700">
                    <a:moveTo>
                      <a:pt x="0" y="0"/>
                    </a:moveTo>
                    <a:lnTo>
                      <a:pt x="10287000" y="0"/>
                    </a:lnTo>
                    <a:lnTo>
                      <a:pt x="10287000" y="12700"/>
                    </a:lnTo>
                    <a:lnTo>
                      <a:pt x="0" y="12700"/>
                    </a:lnTo>
                    <a:close/>
                  </a:path>
                </a:pathLst>
              </a:custGeom>
              <a:solidFill>
                <a:srgbClr val="000000"/>
              </a:solidFill>
            </p:spPr>
          </p:sp>
          <p:sp>
            <p:nvSpPr>
              <p:cNvPr id="12" name="Freeform 12"/>
              <p:cNvSpPr/>
              <p:nvPr/>
            </p:nvSpPr>
            <p:spPr>
              <a:xfrm>
                <a:off x="0" y="3422650"/>
                <a:ext cx="10287000" cy="12700"/>
              </a:xfrm>
              <a:custGeom>
                <a:avLst/>
                <a:gdLst/>
                <a:ahLst/>
                <a:cxnLst/>
                <a:rect l="l" t="t" r="r" b="b"/>
                <a:pathLst>
                  <a:path w="10287000" h="12700">
                    <a:moveTo>
                      <a:pt x="0" y="0"/>
                    </a:moveTo>
                    <a:lnTo>
                      <a:pt x="10287000" y="0"/>
                    </a:lnTo>
                    <a:lnTo>
                      <a:pt x="10287000" y="12700"/>
                    </a:lnTo>
                    <a:lnTo>
                      <a:pt x="0" y="12700"/>
                    </a:lnTo>
                    <a:close/>
                  </a:path>
                </a:pathLst>
              </a:custGeom>
              <a:solidFill>
                <a:srgbClr val="000000"/>
              </a:solidFill>
            </p:spPr>
          </p:sp>
          <p:sp>
            <p:nvSpPr>
              <p:cNvPr id="13" name="Freeform 13"/>
              <p:cNvSpPr/>
              <p:nvPr/>
            </p:nvSpPr>
            <p:spPr>
              <a:xfrm>
                <a:off x="0" y="6851650"/>
                <a:ext cx="10287000" cy="12700"/>
              </a:xfrm>
              <a:custGeom>
                <a:avLst/>
                <a:gdLst/>
                <a:ahLst/>
                <a:cxnLst/>
                <a:rect l="l" t="t" r="r" b="b"/>
                <a:pathLst>
                  <a:path w="10287000" h="12700">
                    <a:moveTo>
                      <a:pt x="0" y="0"/>
                    </a:moveTo>
                    <a:lnTo>
                      <a:pt x="10287000" y="0"/>
                    </a:lnTo>
                    <a:lnTo>
                      <a:pt x="10287000" y="12700"/>
                    </a:lnTo>
                    <a:lnTo>
                      <a:pt x="0" y="12700"/>
                    </a:lnTo>
                    <a:close/>
                  </a:path>
                </a:pathLst>
              </a:custGeom>
              <a:solidFill>
                <a:srgbClr val="000000"/>
              </a:solidFill>
            </p:spPr>
          </p:sp>
          <p:sp>
            <p:nvSpPr>
              <p:cNvPr id="14" name="Freeform 14"/>
              <p:cNvSpPr/>
              <p:nvPr/>
            </p:nvSpPr>
            <p:spPr>
              <a:xfrm>
                <a:off x="0" y="10280650"/>
                <a:ext cx="10287000" cy="12700"/>
              </a:xfrm>
              <a:custGeom>
                <a:avLst/>
                <a:gdLst/>
                <a:ahLst/>
                <a:cxnLst/>
                <a:rect l="l" t="t" r="r" b="b"/>
                <a:pathLst>
                  <a:path w="10287000" h="12700">
                    <a:moveTo>
                      <a:pt x="0" y="0"/>
                    </a:moveTo>
                    <a:lnTo>
                      <a:pt x="10287000" y="0"/>
                    </a:lnTo>
                    <a:lnTo>
                      <a:pt x="10287000" y="12700"/>
                    </a:lnTo>
                    <a:lnTo>
                      <a:pt x="0" y="12700"/>
                    </a:lnTo>
                    <a:close/>
                  </a:path>
                </a:pathLst>
              </a:custGeom>
              <a:solidFill>
                <a:srgbClr val="000000"/>
              </a:solidFill>
            </p:spPr>
          </p:sp>
        </p:grpSp>
        <p:sp>
          <p:nvSpPr>
            <p:cNvPr id="15" name="TextBox 15"/>
            <p:cNvSpPr txBox="1"/>
            <p:nvPr/>
          </p:nvSpPr>
          <p:spPr>
            <a:xfrm>
              <a:off x="0" y="-38100"/>
              <a:ext cx="529770" cy="353732"/>
            </a:xfrm>
            <a:prstGeom prst="rect">
              <a:avLst/>
            </a:prstGeom>
          </p:spPr>
          <p:txBody>
            <a:bodyPr lIns="0" tIns="0" rIns="0" bIns="0" rtlCol="0" anchor="t">
              <a:spAutoFit/>
            </a:bodyPr>
            <a:lstStyle/>
            <a:p>
              <a:pPr algn="r">
                <a:lnSpc>
                  <a:spcPts val="2220"/>
                </a:lnSpc>
              </a:pPr>
              <a:r>
                <a:rPr lang="en-US" sz="1586">
                  <a:solidFill>
                    <a:srgbClr val="000000"/>
                  </a:solidFill>
                  <a:latin typeface="Open Sans Light"/>
                </a:rPr>
                <a:t>750 </a:t>
              </a:r>
            </a:p>
          </p:txBody>
        </p:sp>
        <p:sp>
          <p:nvSpPr>
            <p:cNvPr id="16" name="TextBox 16"/>
            <p:cNvSpPr txBox="1"/>
            <p:nvPr/>
          </p:nvSpPr>
          <p:spPr>
            <a:xfrm>
              <a:off x="0" y="2228406"/>
              <a:ext cx="529770" cy="353732"/>
            </a:xfrm>
            <a:prstGeom prst="rect">
              <a:avLst/>
            </a:prstGeom>
          </p:spPr>
          <p:txBody>
            <a:bodyPr lIns="0" tIns="0" rIns="0" bIns="0" rtlCol="0" anchor="t">
              <a:spAutoFit/>
            </a:bodyPr>
            <a:lstStyle/>
            <a:p>
              <a:pPr algn="r">
                <a:lnSpc>
                  <a:spcPts val="2220"/>
                </a:lnSpc>
              </a:pPr>
              <a:r>
                <a:rPr lang="en-US" sz="1586">
                  <a:solidFill>
                    <a:srgbClr val="000000"/>
                  </a:solidFill>
                  <a:latin typeface="Open Sans Light"/>
                </a:rPr>
                <a:t>500 </a:t>
              </a:r>
            </a:p>
          </p:txBody>
        </p:sp>
        <p:sp>
          <p:nvSpPr>
            <p:cNvPr id="17" name="TextBox 17"/>
            <p:cNvSpPr txBox="1"/>
            <p:nvPr/>
          </p:nvSpPr>
          <p:spPr>
            <a:xfrm>
              <a:off x="0" y="4494912"/>
              <a:ext cx="529770" cy="353732"/>
            </a:xfrm>
            <a:prstGeom prst="rect">
              <a:avLst/>
            </a:prstGeom>
          </p:spPr>
          <p:txBody>
            <a:bodyPr lIns="0" tIns="0" rIns="0" bIns="0" rtlCol="0" anchor="t">
              <a:spAutoFit/>
            </a:bodyPr>
            <a:lstStyle/>
            <a:p>
              <a:pPr algn="r">
                <a:lnSpc>
                  <a:spcPts val="2220"/>
                </a:lnSpc>
              </a:pPr>
              <a:r>
                <a:rPr lang="en-US" sz="1586">
                  <a:solidFill>
                    <a:srgbClr val="000000"/>
                  </a:solidFill>
                  <a:latin typeface="Open Sans Light"/>
                </a:rPr>
                <a:t>250 </a:t>
              </a:r>
            </a:p>
          </p:txBody>
        </p:sp>
        <p:sp>
          <p:nvSpPr>
            <p:cNvPr id="18" name="TextBox 18"/>
            <p:cNvSpPr txBox="1"/>
            <p:nvPr/>
          </p:nvSpPr>
          <p:spPr>
            <a:xfrm>
              <a:off x="306660" y="6761419"/>
              <a:ext cx="223109" cy="353732"/>
            </a:xfrm>
            <a:prstGeom prst="rect">
              <a:avLst/>
            </a:prstGeom>
          </p:spPr>
          <p:txBody>
            <a:bodyPr lIns="0" tIns="0" rIns="0" bIns="0" rtlCol="0" anchor="t">
              <a:spAutoFit/>
            </a:bodyPr>
            <a:lstStyle/>
            <a:p>
              <a:pPr algn="r">
                <a:lnSpc>
                  <a:spcPts val="2220"/>
                </a:lnSpc>
              </a:pPr>
              <a:r>
                <a:rPr lang="en-US" sz="1586">
                  <a:solidFill>
                    <a:srgbClr val="000000"/>
                  </a:solidFill>
                  <a:latin typeface="Open Sans Light"/>
                </a:rPr>
                <a:t>0 </a:t>
              </a:r>
            </a:p>
          </p:txBody>
        </p:sp>
        <p:grpSp>
          <p:nvGrpSpPr>
            <p:cNvPr id="19" name="Group 19"/>
            <p:cNvGrpSpPr>
              <a:grpSpLocks noChangeAspect="1"/>
            </p:cNvGrpSpPr>
            <p:nvPr/>
          </p:nvGrpSpPr>
          <p:grpSpPr>
            <a:xfrm>
              <a:off x="664081" y="157816"/>
              <a:ext cx="6799519" cy="6799519"/>
              <a:chOff x="0" y="0"/>
              <a:chExt cx="10287000" cy="10287000"/>
            </a:xfrm>
          </p:grpSpPr>
          <p:sp>
            <p:nvSpPr>
              <p:cNvPr id="20" name="Freeform 20"/>
              <p:cNvSpPr/>
              <p:nvPr/>
            </p:nvSpPr>
            <p:spPr>
              <a:xfrm>
                <a:off x="0" y="8278114"/>
                <a:ext cx="1903095" cy="2008886"/>
              </a:xfrm>
              <a:custGeom>
                <a:avLst/>
                <a:gdLst/>
                <a:ahLst/>
                <a:cxnLst/>
                <a:rect l="l" t="t" r="r" b="b"/>
                <a:pathLst>
                  <a:path w="1903095" h="2008886">
                    <a:moveTo>
                      <a:pt x="0" y="2008886"/>
                    </a:moveTo>
                    <a:lnTo>
                      <a:pt x="0" y="152247"/>
                    </a:lnTo>
                    <a:cubicBezTo>
                      <a:pt x="0" y="68163"/>
                      <a:pt x="68164" y="0"/>
                      <a:pt x="152248" y="0"/>
                    </a:cubicBezTo>
                    <a:lnTo>
                      <a:pt x="1750847" y="0"/>
                    </a:lnTo>
                    <a:cubicBezTo>
                      <a:pt x="1834931" y="0"/>
                      <a:pt x="1903095" y="68163"/>
                      <a:pt x="1903095" y="152247"/>
                    </a:cubicBezTo>
                    <a:lnTo>
                      <a:pt x="1903095" y="2008886"/>
                    </a:lnTo>
                    <a:close/>
                  </a:path>
                </a:pathLst>
              </a:custGeom>
              <a:solidFill>
                <a:srgbClr val="F8E64A"/>
              </a:solidFill>
            </p:spPr>
          </p:sp>
          <p:sp>
            <p:nvSpPr>
              <p:cNvPr id="21" name="Freeform 21"/>
              <p:cNvSpPr/>
              <p:nvPr/>
            </p:nvSpPr>
            <p:spPr>
              <a:xfrm>
                <a:off x="2095976" y="7976362"/>
                <a:ext cx="1903095" cy="2310638"/>
              </a:xfrm>
              <a:custGeom>
                <a:avLst/>
                <a:gdLst/>
                <a:ahLst/>
                <a:cxnLst/>
                <a:rect l="l" t="t" r="r" b="b"/>
                <a:pathLst>
                  <a:path w="1903095" h="2310638">
                    <a:moveTo>
                      <a:pt x="0" y="2310638"/>
                    </a:moveTo>
                    <a:lnTo>
                      <a:pt x="0" y="152247"/>
                    </a:lnTo>
                    <a:cubicBezTo>
                      <a:pt x="1" y="68163"/>
                      <a:pt x="68164" y="0"/>
                      <a:pt x="152248" y="0"/>
                    </a:cubicBezTo>
                    <a:lnTo>
                      <a:pt x="1750848" y="0"/>
                    </a:lnTo>
                    <a:cubicBezTo>
                      <a:pt x="1834932" y="0"/>
                      <a:pt x="1903095" y="68163"/>
                      <a:pt x="1903095" y="152247"/>
                    </a:cubicBezTo>
                    <a:lnTo>
                      <a:pt x="1903095" y="2310638"/>
                    </a:lnTo>
                    <a:close/>
                  </a:path>
                </a:pathLst>
              </a:custGeom>
              <a:solidFill>
                <a:srgbClr val="F8E64A"/>
              </a:solidFill>
            </p:spPr>
          </p:sp>
          <p:sp>
            <p:nvSpPr>
              <p:cNvPr id="22" name="Freeform 22"/>
              <p:cNvSpPr/>
              <p:nvPr/>
            </p:nvSpPr>
            <p:spPr>
              <a:xfrm>
                <a:off x="4191953" y="912622"/>
                <a:ext cx="1903095" cy="9374378"/>
              </a:xfrm>
              <a:custGeom>
                <a:avLst/>
                <a:gdLst/>
                <a:ahLst/>
                <a:cxnLst/>
                <a:rect l="l" t="t" r="r" b="b"/>
                <a:pathLst>
                  <a:path w="1903095" h="9374378">
                    <a:moveTo>
                      <a:pt x="0" y="9374378"/>
                    </a:moveTo>
                    <a:lnTo>
                      <a:pt x="0" y="152248"/>
                    </a:lnTo>
                    <a:cubicBezTo>
                      <a:pt x="0" y="68164"/>
                      <a:pt x="68163" y="0"/>
                      <a:pt x="152247" y="0"/>
                    </a:cubicBezTo>
                    <a:lnTo>
                      <a:pt x="1750847" y="0"/>
                    </a:lnTo>
                    <a:cubicBezTo>
                      <a:pt x="1834931" y="0"/>
                      <a:pt x="1903094" y="68164"/>
                      <a:pt x="1903094" y="152248"/>
                    </a:cubicBezTo>
                    <a:lnTo>
                      <a:pt x="1903094" y="9374378"/>
                    </a:lnTo>
                    <a:close/>
                  </a:path>
                </a:pathLst>
              </a:custGeom>
              <a:solidFill>
                <a:srgbClr val="F8E64A"/>
              </a:solidFill>
            </p:spPr>
          </p:sp>
          <p:sp>
            <p:nvSpPr>
              <p:cNvPr id="23" name="Freeform 23"/>
              <p:cNvSpPr/>
              <p:nvPr/>
            </p:nvSpPr>
            <p:spPr>
              <a:xfrm>
                <a:off x="6287929" y="5137150"/>
                <a:ext cx="1903095" cy="5149850"/>
              </a:xfrm>
              <a:custGeom>
                <a:avLst/>
                <a:gdLst/>
                <a:ahLst/>
                <a:cxnLst/>
                <a:rect l="l" t="t" r="r" b="b"/>
                <a:pathLst>
                  <a:path w="1903095" h="5149850">
                    <a:moveTo>
                      <a:pt x="0" y="5149850"/>
                    </a:moveTo>
                    <a:lnTo>
                      <a:pt x="0" y="152248"/>
                    </a:lnTo>
                    <a:cubicBezTo>
                      <a:pt x="0" y="111869"/>
                      <a:pt x="16040" y="73144"/>
                      <a:pt x="44592" y="44592"/>
                    </a:cubicBezTo>
                    <a:cubicBezTo>
                      <a:pt x="73144" y="16040"/>
                      <a:pt x="111869" y="0"/>
                      <a:pt x="152247" y="0"/>
                    </a:cubicBezTo>
                    <a:lnTo>
                      <a:pt x="1750847" y="0"/>
                    </a:lnTo>
                    <a:cubicBezTo>
                      <a:pt x="1791226" y="0"/>
                      <a:pt x="1829951" y="16040"/>
                      <a:pt x="1858502" y="44592"/>
                    </a:cubicBezTo>
                    <a:cubicBezTo>
                      <a:pt x="1887055" y="73144"/>
                      <a:pt x="1903095" y="111869"/>
                      <a:pt x="1903095" y="152248"/>
                    </a:cubicBezTo>
                    <a:lnTo>
                      <a:pt x="1903095" y="5149850"/>
                    </a:lnTo>
                    <a:close/>
                  </a:path>
                </a:pathLst>
              </a:custGeom>
              <a:solidFill>
                <a:srgbClr val="F8E64A"/>
              </a:solidFill>
            </p:spPr>
          </p:sp>
          <p:sp>
            <p:nvSpPr>
              <p:cNvPr id="24" name="Freeform 24"/>
              <p:cNvSpPr/>
              <p:nvPr/>
            </p:nvSpPr>
            <p:spPr>
              <a:xfrm>
                <a:off x="8383905" y="7866634"/>
                <a:ext cx="1903095" cy="2420366"/>
              </a:xfrm>
              <a:custGeom>
                <a:avLst/>
                <a:gdLst/>
                <a:ahLst/>
                <a:cxnLst/>
                <a:rect l="l" t="t" r="r" b="b"/>
                <a:pathLst>
                  <a:path w="1903095" h="2420366">
                    <a:moveTo>
                      <a:pt x="0" y="2420366"/>
                    </a:moveTo>
                    <a:lnTo>
                      <a:pt x="0" y="152248"/>
                    </a:lnTo>
                    <a:cubicBezTo>
                      <a:pt x="0" y="111869"/>
                      <a:pt x="16040" y="73144"/>
                      <a:pt x="44592" y="44592"/>
                    </a:cubicBezTo>
                    <a:cubicBezTo>
                      <a:pt x="73144" y="16041"/>
                      <a:pt x="111869" y="0"/>
                      <a:pt x="152248" y="0"/>
                    </a:cubicBezTo>
                    <a:lnTo>
                      <a:pt x="1750848" y="0"/>
                    </a:lnTo>
                    <a:cubicBezTo>
                      <a:pt x="1791227" y="0"/>
                      <a:pt x="1829951" y="16041"/>
                      <a:pt x="1858503" y="44592"/>
                    </a:cubicBezTo>
                    <a:cubicBezTo>
                      <a:pt x="1887055" y="73144"/>
                      <a:pt x="1903095" y="111869"/>
                      <a:pt x="1903095" y="152248"/>
                    </a:cubicBezTo>
                    <a:lnTo>
                      <a:pt x="1903095" y="2420366"/>
                    </a:lnTo>
                    <a:close/>
                  </a:path>
                </a:pathLst>
              </a:custGeom>
              <a:solidFill>
                <a:srgbClr val="F8E64A"/>
              </a:solidFill>
            </p:spPr>
          </p:sp>
        </p:grpSp>
      </p:grpSp>
      <p:grpSp>
        <p:nvGrpSpPr>
          <p:cNvPr id="25" name="Group 25"/>
          <p:cNvGrpSpPr/>
          <p:nvPr/>
        </p:nvGrpSpPr>
        <p:grpSpPr>
          <a:xfrm>
            <a:off x="10304170" y="1926621"/>
            <a:ext cx="5693688" cy="359886"/>
            <a:chOff x="0" y="0"/>
            <a:chExt cx="11353865" cy="717653"/>
          </a:xfrm>
        </p:grpSpPr>
        <p:sp>
          <p:nvSpPr>
            <p:cNvPr id="26" name="Freeform 26"/>
            <p:cNvSpPr/>
            <p:nvPr/>
          </p:nvSpPr>
          <p:spPr>
            <a:xfrm>
              <a:off x="0" y="0"/>
              <a:ext cx="11353865" cy="717653"/>
            </a:xfrm>
            <a:custGeom>
              <a:avLst/>
              <a:gdLst/>
              <a:ahLst/>
              <a:cxnLst/>
              <a:rect l="l" t="t" r="r" b="b"/>
              <a:pathLst>
                <a:path w="11353865" h="717653">
                  <a:moveTo>
                    <a:pt x="11229404" y="717653"/>
                  </a:moveTo>
                  <a:lnTo>
                    <a:pt x="124460" y="717653"/>
                  </a:lnTo>
                  <a:cubicBezTo>
                    <a:pt x="55880" y="717653"/>
                    <a:pt x="0" y="661773"/>
                    <a:pt x="0" y="593193"/>
                  </a:cubicBezTo>
                  <a:lnTo>
                    <a:pt x="0" y="124460"/>
                  </a:lnTo>
                  <a:cubicBezTo>
                    <a:pt x="0" y="55880"/>
                    <a:pt x="55880" y="0"/>
                    <a:pt x="124460" y="0"/>
                  </a:cubicBezTo>
                  <a:lnTo>
                    <a:pt x="11229404" y="0"/>
                  </a:lnTo>
                  <a:cubicBezTo>
                    <a:pt x="11297985" y="0"/>
                    <a:pt x="11353865" y="55880"/>
                    <a:pt x="11353865" y="124460"/>
                  </a:cubicBezTo>
                  <a:lnTo>
                    <a:pt x="11353865" y="593193"/>
                  </a:lnTo>
                  <a:cubicBezTo>
                    <a:pt x="11353865" y="661773"/>
                    <a:pt x="11297985" y="717653"/>
                    <a:pt x="11229404" y="717653"/>
                  </a:cubicBezTo>
                  <a:close/>
                </a:path>
              </a:pathLst>
            </a:custGeom>
            <a:solidFill>
              <a:srgbClr val="FFE500"/>
            </a:solidFill>
          </p:spPr>
        </p:sp>
      </p:grpSp>
      <p:sp>
        <p:nvSpPr>
          <p:cNvPr id="27" name="TextBox 27"/>
          <p:cNvSpPr txBox="1"/>
          <p:nvPr/>
        </p:nvSpPr>
        <p:spPr>
          <a:xfrm>
            <a:off x="10238086" y="1902393"/>
            <a:ext cx="5840713" cy="384114"/>
          </a:xfrm>
          <a:prstGeom prst="rect">
            <a:avLst/>
          </a:prstGeom>
        </p:spPr>
        <p:txBody>
          <a:bodyPr lIns="0" tIns="0" rIns="0" bIns="0" rtlCol="0" anchor="t">
            <a:spAutoFit/>
          </a:bodyPr>
          <a:lstStyle/>
          <a:p>
            <a:pPr marL="0" lvl="0" indent="0" algn="ctr">
              <a:lnSpc>
                <a:spcPts val="3149"/>
              </a:lnSpc>
            </a:pPr>
            <a:r>
              <a:rPr lang="ru-RU" sz="2249" spc="22" dirty="0">
                <a:solidFill>
                  <a:srgbClr val="000000"/>
                </a:solidFill>
                <a:latin typeface="DM Sans"/>
              </a:rPr>
              <a:t>Расходы на душу населения в </a:t>
            </a:r>
            <a:r>
              <a:rPr lang="en-US" sz="2249" spc="22" dirty="0">
                <a:solidFill>
                  <a:srgbClr val="000000"/>
                </a:solidFill>
                <a:latin typeface="DM Sans"/>
              </a:rPr>
              <a:t>2018 (USD)</a:t>
            </a:r>
          </a:p>
        </p:txBody>
      </p:sp>
      <p:sp>
        <p:nvSpPr>
          <p:cNvPr id="28" name="TextBox 28"/>
          <p:cNvSpPr txBox="1"/>
          <p:nvPr/>
        </p:nvSpPr>
        <p:spPr>
          <a:xfrm>
            <a:off x="1295401" y="2874328"/>
            <a:ext cx="7024214" cy="2962349"/>
          </a:xfrm>
          <a:prstGeom prst="rect">
            <a:avLst/>
          </a:prstGeom>
        </p:spPr>
        <p:txBody>
          <a:bodyPr wrap="square" lIns="0" tIns="0" rIns="0" bIns="0" rtlCol="0" anchor="t">
            <a:spAutoFit/>
          </a:bodyPr>
          <a:lstStyle/>
          <a:p>
            <a:pPr marL="0" lvl="0" indent="0" algn="r">
              <a:lnSpc>
                <a:spcPts val="7700"/>
              </a:lnSpc>
            </a:pPr>
            <a:r>
              <a:rPr lang="ru-RU" sz="7000" dirty="0">
                <a:solidFill>
                  <a:srgbClr val="000000"/>
                </a:solidFill>
                <a:latin typeface="DM Sans Bold"/>
              </a:rPr>
              <a:t>Государственные расходы на здравоохранение</a:t>
            </a:r>
            <a:endParaRPr lang="en-US" sz="7000" dirty="0">
              <a:solidFill>
                <a:srgbClr val="000000"/>
              </a:solidFill>
              <a:latin typeface="DM Sans Bo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089571" y="4411281"/>
            <a:ext cx="12108859" cy="1569214"/>
          </a:xfrm>
          <a:prstGeom prst="rect">
            <a:avLst/>
          </a:prstGeom>
        </p:spPr>
        <p:txBody>
          <a:bodyPr lIns="0" tIns="0" rIns="0" bIns="0" rtlCol="0" anchor="t">
            <a:spAutoFit/>
          </a:bodyPr>
          <a:lstStyle/>
          <a:p>
            <a:pPr marL="0" lvl="0" indent="0" algn="ctr">
              <a:lnSpc>
                <a:spcPts val="12100"/>
              </a:lnSpc>
            </a:pPr>
            <a:r>
              <a:rPr lang="ru-RU" sz="10999" dirty="0">
                <a:solidFill>
                  <a:srgbClr val="000000"/>
                </a:solidFill>
                <a:latin typeface="DM Sans Bold"/>
              </a:rPr>
              <a:t>Перерыв</a:t>
            </a:r>
            <a:endParaRPr lang="en-US" sz="10999" dirty="0">
              <a:solidFill>
                <a:srgbClr val="000000"/>
              </a:solidFill>
              <a:latin typeface="DM Sans Bold"/>
            </a:endParaRPr>
          </a:p>
        </p:txBody>
      </p:sp>
      <p:grpSp>
        <p:nvGrpSpPr>
          <p:cNvPr id="5" name="Group 5"/>
          <p:cNvGrpSpPr/>
          <p:nvPr/>
        </p:nvGrpSpPr>
        <p:grpSpPr>
          <a:xfrm>
            <a:off x="5673927" y="5980494"/>
            <a:ext cx="6940146" cy="192588"/>
            <a:chOff x="0" y="0"/>
            <a:chExt cx="23798270" cy="660400"/>
          </a:xfrm>
        </p:grpSpPr>
        <p:sp>
          <p:nvSpPr>
            <p:cNvPr id="6" name="Freeform 6"/>
            <p:cNvSpPr/>
            <p:nvPr/>
          </p:nvSpPr>
          <p:spPr>
            <a:xfrm>
              <a:off x="0" y="0"/>
              <a:ext cx="23798270" cy="660400"/>
            </a:xfrm>
            <a:custGeom>
              <a:avLst/>
              <a:gdLst/>
              <a:ahLst/>
              <a:cxnLst/>
              <a:rect l="l" t="t" r="r" b="b"/>
              <a:pathLst>
                <a:path w="23798270" h="660400">
                  <a:moveTo>
                    <a:pt x="23673809" y="660400"/>
                  </a:moveTo>
                  <a:lnTo>
                    <a:pt x="124460" y="660400"/>
                  </a:lnTo>
                  <a:cubicBezTo>
                    <a:pt x="55880" y="660400"/>
                    <a:pt x="0" y="604520"/>
                    <a:pt x="0" y="535940"/>
                  </a:cubicBezTo>
                  <a:lnTo>
                    <a:pt x="0" y="124460"/>
                  </a:lnTo>
                  <a:cubicBezTo>
                    <a:pt x="0" y="55880"/>
                    <a:pt x="55880" y="0"/>
                    <a:pt x="124460" y="0"/>
                  </a:cubicBezTo>
                  <a:lnTo>
                    <a:pt x="23673809" y="0"/>
                  </a:lnTo>
                  <a:cubicBezTo>
                    <a:pt x="23742390" y="0"/>
                    <a:pt x="23798270" y="55880"/>
                    <a:pt x="23798270" y="124460"/>
                  </a:cubicBezTo>
                  <a:lnTo>
                    <a:pt x="23798270" y="535940"/>
                  </a:lnTo>
                  <a:cubicBezTo>
                    <a:pt x="23798270" y="604520"/>
                    <a:pt x="23742390" y="660400"/>
                    <a:pt x="23673809" y="660400"/>
                  </a:cubicBezTo>
                  <a:close/>
                </a:path>
              </a:pathLst>
            </a:custGeom>
            <a:solidFill>
              <a:srgbClr val="FFE500"/>
            </a:solidFill>
          </p:spPr>
        </p:sp>
      </p:grpSp>
      <p:pic>
        <p:nvPicPr>
          <p:cNvPr id="8" name="Graphic 7" descr="Coffee outline">
            <a:extLst>
              <a:ext uri="{FF2B5EF4-FFF2-40B4-BE49-F238E27FC236}">
                <a16:creationId xmlns:a16="http://schemas.microsoft.com/office/drawing/2014/main" id="{94649471-ED26-4BBB-9E35-53FEDB48E30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00" y="1885464"/>
            <a:ext cx="2019624" cy="201962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048000" y="4264264"/>
            <a:ext cx="12056081" cy="2708035"/>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46C3BD"/>
            </a:solidFill>
          </p:spPr>
        </p:sp>
      </p:grpSp>
      <p:sp>
        <p:nvSpPr>
          <p:cNvPr id="6" name="TextBox 6"/>
          <p:cNvSpPr txBox="1"/>
          <p:nvPr/>
        </p:nvSpPr>
        <p:spPr>
          <a:xfrm>
            <a:off x="3183920" y="4565938"/>
            <a:ext cx="11920161" cy="993200"/>
          </a:xfrm>
          <a:prstGeom prst="rect">
            <a:avLst/>
          </a:prstGeom>
        </p:spPr>
        <p:txBody>
          <a:bodyPr lIns="0" tIns="0" rIns="0" bIns="0" rtlCol="0" anchor="t">
            <a:spAutoFit/>
          </a:bodyPr>
          <a:lstStyle/>
          <a:p>
            <a:pPr marL="0" lvl="0" indent="0" algn="ctr">
              <a:lnSpc>
                <a:spcPts val="7699"/>
              </a:lnSpc>
            </a:pPr>
            <a:r>
              <a:rPr lang="ru-RU" sz="6999" dirty="0">
                <a:solidFill>
                  <a:srgbClr val="000000"/>
                </a:solidFill>
                <a:latin typeface="DM Sans Bold"/>
              </a:rPr>
              <a:t>Национальная политика в области здравоохранения</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43100" y="2453507"/>
            <a:ext cx="4353241" cy="3131062"/>
            <a:chOff x="0" y="0"/>
            <a:chExt cx="23006398" cy="16547318"/>
          </a:xfrm>
        </p:grpSpPr>
        <p:sp>
          <p:nvSpPr>
            <p:cNvPr id="3" name="Freeform 3"/>
            <p:cNvSpPr/>
            <p:nvPr/>
          </p:nvSpPr>
          <p:spPr>
            <a:xfrm>
              <a:off x="0" y="0"/>
              <a:ext cx="23006397" cy="16547317"/>
            </a:xfrm>
            <a:custGeom>
              <a:avLst/>
              <a:gdLst/>
              <a:ahLst/>
              <a:cxnLst/>
              <a:rect l="l" t="t" r="r" b="b"/>
              <a:pathLst>
                <a:path w="23006397" h="16547317">
                  <a:moveTo>
                    <a:pt x="0" y="0"/>
                  </a:moveTo>
                  <a:lnTo>
                    <a:pt x="0" y="16547317"/>
                  </a:lnTo>
                  <a:lnTo>
                    <a:pt x="23006397" y="16547317"/>
                  </a:lnTo>
                  <a:lnTo>
                    <a:pt x="23006397" y="0"/>
                  </a:lnTo>
                  <a:lnTo>
                    <a:pt x="0" y="0"/>
                  </a:lnTo>
                  <a:close/>
                  <a:moveTo>
                    <a:pt x="22945438" y="16486358"/>
                  </a:moveTo>
                  <a:lnTo>
                    <a:pt x="59690" y="16486358"/>
                  </a:lnTo>
                  <a:lnTo>
                    <a:pt x="59690" y="59690"/>
                  </a:lnTo>
                  <a:lnTo>
                    <a:pt x="22945438" y="59690"/>
                  </a:lnTo>
                  <a:lnTo>
                    <a:pt x="22945438" y="16486358"/>
                  </a:lnTo>
                  <a:close/>
                </a:path>
              </a:pathLst>
            </a:custGeom>
            <a:solidFill>
              <a:srgbClr val="FF6B57"/>
            </a:solidFill>
          </p:spPr>
        </p:sp>
      </p:grpSp>
      <p:sp>
        <p:nvSpPr>
          <p:cNvPr id="4" name="AutoShape 4"/>
          <p:cNvSpPr/>
          <p:nvPr/>
        </p:nvSpPr>
        <p:spPr>
          <a:xfrm>
            <a:off x="1948421" y="2465826"/>
            <a:ext cx="331227" cy="275034"/>
          </a:xfrm>
          <a:prstGeom prst="rect">
            <a:avLst/>
          </a:prstGeom>
          <a:solidFill>
            <a:srgbClr val="FF6B57"/>
          </a:solidFill>
        </p:spPr>
      </p:sp>
      <p:sp>
        <p:nvSpPr>
          <p:cNvPr id="5" name="TextBox 5"/>
          <p:cNvSpPr txBox="1"/>
          <p:nvPr/>
        </p:nvSpPr>
        <p:spPr>
          <a:xfrm>
            <a:off x="2031228" y="2444297"/>
            <a:ext cx="165614" cy="279991"/>
          </a:xfrm>
          <a:prstGeom prst="rect">
            <a:avLst/>
          </a:prstGeom>
        </p:spPr>
        <p:txBody>
          <a:bodyPr lIns="0" tIns="0" rIns="0" bIns="0" rtlCol="0" anchor="t">
            <a:spAutoFit/>
          </a:bodyPr>
          <a:lstStyle/>
          <a:p>
            <a:pPr algn="ctr">
              <a:lnSpc>
                <a:spcPts val="2228"/>
              </a:lnSpc>
            </a:pPr>
            <a:r>
              <a:rPr lang="ru-RU" sz="1591">
                <a:solidFill>
                  <a:srgbClr val="FFFFFF"/>
                </a:solidFill>
                <a:latin typeface="DM Sans Bold"/>
              </a:rPr>
              <a:t>1</a:t>
            </a:r>
          </a:p>
        </p:txBody>
      </p:sp>
      <p:sp>
        <p:nvSpPr>
          <p:cNvPr id="6" name="TextBox 6"/>
          <p:cNvSpPr txBox="1"/>
          <p:nvPr/>
        </p:nvSpPr>
        <p:spPr>
          <a:xfrm>
            <a:off x="2296737" y="2952543"/>
            <a:ext cx="3645967" cy="1727868"/>
          </a:xfrm>
          <a:prstGeom prst="rect">
            <a:avLst/>
          </a:prstGeom>
        </p:spPr>
        <p:txBody>
          <a:bodyPr lIns="0" tIns="0" rIns="0" bIns="0" rtlCol="0" anchor="t">
            <a:spAutoFit/>
          </a:bodyPr>
          <a:lstStyle/>
          <a:p>
            <a:pPr marL="0" lvl="0" indent="0" algn="ctr">
              <a:lnSpc>
                <a:spcPts val="3448"/>
              </a:lnSpc>
              <a:spcBef>
                <a:spcPct val="0"/>
              </a:spcBef>
            </a:pPr>
            <a:r>
              <a:rPr lang="ru-RU" sz="2463" u="none">
                <a:solidFill>
                  <a:srgbClr val="000000"/>
                </a:solidFill>
                <a:latin typeface="DM Sans"/>
              </a:rPr>
              <a:t>Страховая система, в которой население страхуют от расходов на услуги здравоохранения</a:t>
            </a:r>
          </a:p>
        </p:txBody>
      </p:sp>
      <p:grpSp>
        <p:nvGrpSpPr>
          <p:cNvPr id="7" name="Group 7"/>
          <p:cNvGrpSpPr/>
          <p:nvPr/>
        </p:nvGrpSpPr>
        <p:grpSpPr>
          <a:xfrm>
            <a:off x="11735296" y="2453507"/>
            <a:ext cx="4353241" cy="3131062"/>
            <a:chOff x="0" y="0"/>
            <a:chExt cx="23006398" cy="16547318"/>
          </a:xfrm>
        </p:grpSpPr>
        <p:sp>
          <p:nvSpPr>
            <p:cNvPr id="8" name="Freeform 8"/>
            <p:cNvSpPr/>
            <p:nvPr/>
          </p:nvSpPr>
          <p:spPr>
            <a:xfrm>
              <a:off x="0" y="0"/>
              <a:ext cx="23006397" cy="16547317"/>
            </a:xfrm>
            <a:custGeom>
              <a:avLst/>
              <a:gdLst/>
              <a:ahLst/>
              <a:cxnLst/>
              <a:rect l="l" t="t" r="r" b="b"/>
              <a:pathLst>
                <a:path w="23006397" h="16547317">
                  <a:moveTo>
                    <a:pt x="0" y="0"/>
                  </a:moveTo>
                  <a:lnTo>
                    <a:pt x="0" y="16547317"/>
                  </a:lnTo>
                  <a:lnTo>
                    <a:pt x="23006397" y="16547317"/>
                  </a:lnTo>
                  <a:lnTo>
                    <a:pt x="23006397" y="0"/>
                  </a:lnTo>
                  <a:lnTo>
                    <a:pt x="0" y="0"/>
                  </a:lnTo>
                  <a:close/>
                  <a:moveTo>
                    <a:pt x="22945438" y="16486358"/>
                  </a:moveTo>
                  <a:lnTo>
                    <a:pt x="59690" y="16486358"/>
                  </a:lnTo>
                  <a:lnTo>
                    <a:pt x="59690" y="59690"/>
                  </a:lnTo>
                  <a:lnTo>
                    <a:pt x="22945438" y="59690"/>
                  </a:lnTo>
                  <a:lnTo>
                    <a:pt x="22945438" y="16486358"/>
                  </a:lnTo>
                  <a:close/>
                </a:path>
              </a:pathLst>
            </a:custGeom>
            <a:solidFill>
              <a:srgbClr val="FF6B57"/>
            </a:solidFill>
          </p:spPr>
        </p:sp>
      </p:grpSp>
      <p:grpSp>
        <p:nvGrpSpPr>
          <p:cNvPr id="9" name="Group 9"/>
          <p:cNvGrpSpPr/>
          <p:nvPr/>
        </p:nvGrpSpPr>
        <p:grpSpPr>
          <a:xfrm>
            <a:off x="6839227" y="2453507"/>
            <a:ext cx="4353241" cy="3131062"/>
            <a:chOff x="0" y="0"/>
            <a:chExt cx="23006398" cy="16547318"/>
          </a:xfrm>
        </p:grpSpPr>
        <p:sp>
          <p:nvSpPr>
            <p:cNvPr id="10" name="Freeform 10"/>
            <p:cNvSpPr/>
            <p:nvPr/>
          </p:nvSpPr>
          <p:spPr>
            <a:xfrm>
              <a:off x="0" y="0"/>
              <a:ext cx="23006397" cy="16547317"/>
            </a:xfrm>
            <a:custGeom>
              <a:avLst/>
              <a:gdLst/>
              <a:ahLst/>
              <a:cxnLst/>
              <a:rect l="l" t="t" r="r" b="b"/>
              <a:pathLst>
                <a:path w="23006397" h="16547317">
                  <a:moveTo>
                    <a:pt x="0" y="0"/>
                  </a:moveTo>
                  <a:lnTo>
                    <a:pt x="0" y="16547317"/>
                  </a:lnTo>
                  <a:lnTo>
                    <a:pt x="23006397" y="16547317"/>
                  </a:lnTo>
                  <a:lnTo>
                    <a:pt x="23006397" y="0"/>
                  </a:lnTo>
                  <a:lnTo>
                    <a:pt x="0" y="0"/>
                  </a:lnTo>
                  <a:close/>
                  <a:moveTo>
                    <a:pt x="22945438" y="16486358"/>
                  </a:moveTo>
                  <a:lnTo>
                    <a:pt x="59690" y="16486358"/>
                  </a:lnTo>
                  <a:lnTo>
                    <a:pt x="59690" y="59690"/>
                  </a:lnTo>
                  <a:lnTo>
                    <a:pt x="22945438" y="59690"/>
                  </a:lnTo>
                  <a:lnTo>
                    <a:pt x="22945438" y="16486358"/>
                  </a:lnTo>
                  <a:close/>
                </a:path>
              </a:pathLst>
            </a:custGeom>
            <a:solidFill>
              <a:srgbClr val="FF6B57"/>
            </a:solidFill>
          </p:spPr>
        </p:sp>
      </p:grpSp>
      <p:sp>
        <p:nvSpPr>
          <p:cNvPr id="11" name="AutoShape 11"/>
          <p:cNvSpPr/>
          <p:nvPr/>
        </p:nvSpPr>
        <p:spPr>
          <a:xfrm>
            <a:off x="6833717" y="2465826"/>
            <a:ext cx="331227" cy="275034"/>
          </a:xfrm>
          <a:prstGeom prst="rect">
            <a:avLst/>
          </a:prstGeom>
          <a:solidFill>
            <a:srgbClr val="FF6B57"/>
          </a:solidFill>
        </p:spPr>
      </p:sp>
      <p:sp>
        <p:nvSpPr>
          <p:cNvPr id="12" name="TextBox 12"/>
          <p:cNvSpPr txBox="1"/>
          <p:nvPr/>
        </p:nvSpPr>
        <p:spPr>
          <a:xfrm>
            <a:off x="6916524" y="2444297"/>
            <a:ext cx="165614" cy="279991"/>
          </a:xfrm>
          <a:prstGeom prst="rect">
            <a:avLst/>
          </a:prstGeom>
        </p:spPr>
        <p:txBody>
          <a:bodyPr lIns="0" tIns="0" rIns="0" bIns="0" rtlCol="0" anchor="t">
            <a:spAutoFit/>
          </a:bodyPr>
          <a:lstStyle/>
          <a:p>
            <a:pPr algn="ctr">
              <a:lnSpc>
                <a:spcPts val="2228"/>
              </a:lnSpc>
            </a:pPr>
            <a:r>
              <a:rPr lang="ru-RU" sz="1591">
                <a:solidFill>
                  <a:srgbClr val="FFFFFF"/>
                </a:solidFill>
                <a:latin typeface="DM Sans Bold"/>
              </a:rPr>
              <a:t>2</a:t>
            </a:r>
          </a:p>
        </p:txBody>
      </p:sp>
      <p:grpSp>
        <p:nvGrpSpPr>
          <p:cNvPr id="13" name="Group 13"/>
          <p:cNvGrpSpPr/>
          <p:nvPr/>
        </p:nvGrpSpPr>
        <p:grpSpPr>
          <a:xfrm>
            <a:off x="1943100" y="6116440"/>
            <a:ext cx="4353241" cy="3141860"/>
            <a:chOff x="0" y="0"/>
            <a:chExt cx="23006398" cy="16604381"/>
          </a:xfrm>
        </p:grpSpPr>
        <p:sp>
          <p:nvSpPr>
            <p:cNvPr id="14" name="Freeform 14"/>
            <p:cNvSpPr/>
            <p:nvPr/>
          </p:nvSpPr>
          <p:spPr>
            <a:xfrm>
              <a:off x="0" y="0"/>
              <a:ext cx="23006397" cy="16604380"/>
            </a:xfrm>
            <a:custGeom>
              <a:avLst/>
              <a:gdLst/>
              <a:ahLst/>
              <a:cxnLst/>
              <a:rect l="l" t="t" r="r" b="b"/>
              <a:pathLst>
                <a:path w="23006397" h="16604380">
                  <a:moveTo>
                    <a:pt x="0" y="0"/>
                  </a:moveTo>
                  <a:lnTo>
                    <a:pt x="0" y="16604380"/>
                  </a:lnTo>
                  <a:lnTo>
                    <a:pt x="23006397" y="16604380"/>
                  </a:lnTo>
                  <a:lnTo>
                    <a:pt x="23006397" y="0"/>
                  </a:lnTo>
                  <a:lnTo>
                    <a:pt x="0" y="0"/>
                  </a:lnTo>
                  <a:close/>
                  <a:moveTo>
                    <a:pt x="22945438" y="16543421"/>
                  </a:moveTo>
                  <a:lnTo>
                    <a:pt x="59690" y="16543421"/>
                  </a:lnTo>
                  <a:lnTo>
                    <a:pt x="59690" y="59690"/>
                  </a:lnTo>
                  <a:lnTo>
                    <a:pt x="22945438" y="59690"/>
                  </a:lnTo>
                  <a:lnTo>
                    <a:pt x="22945438" y="16543421"/>
                  </a:lnTo>
                  <a:close/>
                </a:path>
              </a:pathLst>
            </a:custGeom>
            <a:solidFill>
              <a:srgbClr val="FF6B57"/>
            </a:solidFill>
          </p:spPr>
        </p:sp>
      </p:grpSp>
      <p:sp>
        <p:nvSpPr>
          <p:cNvPr id="15" name="AutoShape 15"/>
          <p:cNvSpPr/>
          <p:nvPr/>
        </p:nvSpPr>
        <p:spPr>
          <a:xfrm>
            <a:off x="11740617" y="2465826"/>
            <a:ext cx="331227" cy="275034"/>
          </a:xfrm>
          <a:prstGeom prst="rect">
            <a:avLst/>
          </a:prstGeom>
          <a:solidFill>
            <a:srgbClr val="FF6B57"/>
          </a:solidFill>
        </p:spPr>
      </p:sp>
      <p:sp>
        <p:nvSpPr>
          <p:cNvPr id="16" name="TextBox 16"/>
          <p:cNvSpPr txBox="1"/>
          <p:nvPr/>
        </p:nvSpPr>
        <p:spPr>
          <a:xfrm>
            <a:off x="11823424" y="2444297"/>
            <a:ext cx="165614" cy="279991"/>
          </a:xfrm>
          <a:prstGeom prst="rect">
            <a:avLst/>
          </a:prstGeom>
        </p:spPr>
        <p:txBody>
          <a:bodyPr lIns="0" tIns="0" rIns="0" bIns="0" rtlCol="0" anchor="t">
            <a:spAutoFit/>
          </a:bodyPr>
          <a:lstStyle/>
          <a:p>
            <a:pPr algn="ctr">
              <a:lnSpc>
                <a:spcPts val="2228"/>
              </a:lnSpc>
            </a:pPr>
            <a:r>
              <a:rPr lang="ru-RU" sz="1591">
                <a:solidFill>
                  <a:srgbClr val="FFFFFF"/>
                </a:solidFill>
                <a:latin typeface="DM Sans Bold"/>
              </a:rPr>
              <a:t>3</a:t>
            </a:r>
          </a:p>
        </p:txBody>
      </p:sp>
      <p:grpSp>
        <p:nvGrpSpPr>
          <p:cNvPr id="17" name="Group 17"/>
          <p:cNvGrpSpPr/>
          <p:nvPr/>
        </p:nvGrpSpPr>
        <p:grpSpPr>
          <a:xfrm>
            <a:off x="6844490" y="6116440"/>
            <a:ext cx="4353241" cy="3141860"/>
            <a:chOff x="0" y="0"/>
            <a:chExt cx="23006398" cy="16604381"/>
          </a:xfrm>
        </p:grpSpPr>
        <p:sp>
          <p:nvSpPr>
            <p:cNvPr id="18" name="Freeform 18"/>
            <p:cNvSpPr/>
            <p:nvPr/>
          </p:nvSpPr>
          <p:spPr>
            <a:xfrm>
              <a:off x="0" y="0"/>
              <a:ext cx="23006397" cy="16604380"/>
            </a:xfrm>
            <a:custGeom>
              <a:avLst/>
              <a:gdLst/>
              <a:ahLst/>
              <a:cxnLst/>
              <a:rect l="l" t="t" r="r" b="b"/>
              <a:pathLst>
                <a:path w="23006397" h="16604380">
                  <a:moveTo>
                    <a:pt x="0" y="0"/>
                  </a:moveTo>
                  <a:lnTo>
                    <a:pt x="0" y="16604380"/>
                  </a:lnTo>
                  <a:lnTo>
                    <a:pt x="23006397" y="16604380"/>
                  </a:lnTo>
                  <a:lnTo>
                    <a:pt x="23006397" y="0"/>
                  </a:lnTo>
                  <a:lnTo>
                    <a:pt x="0" y="0"/>
                  </a:lnTo>
                  <a:close/>
                  <a:moveTo>
                    <a:pt x="22945438" y="16543421"/>
                  </a:moveTo>
                  <a:lnTo>
                    <a:pt x="59690" y="16543421"/>
                  </a:lnTo>
                  <a:lnTo>
                    <a:pt x="59690" y="59690"/>
                  </a:lnTo>
                  <a:lnTo>
                    <a:pt x="22945438" y="59690"/>
                  </a:lnTo>
                  <a:lnTo>
                    <a:pt x="22945438" y="16543421"/>
                  </a:lnTo>
                  <a:close/>
                </a:path>
              </a:pathLst>
            </a:custGeom>
            <a:solidFill>
              <a:srgbClr val="FF6B57"/>
            </a:solidFill>
          </p:spPr>
        </p:sp>
      </p:grpSp>
      <p:sp>
        <p:nvSpPr>
          <p:cNvPr id="19" name="AutoShape 19"/>
          <p:cNvSpPr/>
          <p:nvPr/>
        </p:nvSpPr>
        <p:spPr>
          <a:xfrm>
            <a:off x="6849811" y="6128759"/>
            <a:ext cx="331227" cy="275034"/>
          </a:xfrm>
          <a:prstGeom prst="rect">
            <a:avLst/>
          </a:prstGeom>
          <a:solidFill>
            <a:srgbClr val="FF6B57"/>
          </a:solidFill>
        </p:spPr>
      </p:sp>
      <p:sp>
        <p:nvSpPr>
          <p:cNvPr id="20" name="TextBox 20"/>
          <p:cNvSpPr txBox="1"/>
          <p:nvPr/>
        </p:nvSpPr>
        <p:spPr>
          <a:xfrm>
            <a:off x="6932618" y="6107230"/>
            <a:ext cx="165614" cy="279991"/>
          </a:xfrm>
          <a:prstGeom prst="rect">
            <a:avLst/>
          </a:prstGeom>
        </p:spPr>
        <p:txBody>
          <a:bodyPr lIns="0" tIns="0" rIns="0" bIns="0" rtlCol="0" anchor="t">
            <a:spAutoFit/>
          </a:bodyPr>
          <a:lstStyle/>
          <a:p>
            <a:pPr algn="ctr">
              <a:lnSpc>
                <a:spcPts val="2228"/>
              </a:lnSpc>
            </a:pPr>
            <a:r>
              <a:rPr lang="ru-RU" sz="1591">
                <a:solidFill>
                  <a:srgbClr val="FFFFFF"/>
                </a:solidFill>
                <a:latin typeface="DM Sans Bold"/>
              </a:rPr>
              <a:t>5</a:t>
            </a:r>
          </a:p>
        </p:txBody>
      </p:sp>
      <p:grpSp>
        <p:nvGrpSpPr>
          <p:cNvPr id="21" name="Group 21"/>
          <p:cNvGrpSpPr/>
          <p:nvPr/>
        </p:nvGrpSpPr>
        <p:grpSpPr>
          <a:xfrm>
            <a:off x="11733577" y="6136268"/>
            <a:ext cx="4353241" cy="3122032"/>
            <a:chOff x="0" y="0"/>
            <a:chExt cx="23006398" cy="16499595"/>
          </a:xfrm>
        </p:grpSpPr>
        <p:sp>
          <p:nvSpPr>
            <p:cNvPr id="22" name="Freeform 22"/>
            <p:cNvSpPr/>
            <p:nvPr/>
          </p:nvSpPr>
          <p:spPr>
            <a:xfrm>
              <a:off x="0" y="0"/>
              <a:ext cx="23006397" cy="16499594"/>
            </a:xfrm>
            <a:custGeom>
              <a:avLst/>
              <a:gdLst/>
              <a:ahLst/>
              <a:cxnLst/>
              <a:rect l="l" t="t" r="r" b="b"/>
              <a:pathLst>
                <a:path w="23006397" h="16499594">
                  <a:moveTo>
                    <a:pt x="0" y="0"/>
                  </a:moveTo>
                  <a:lnTo>
                    <a:pt x="0" y="16499594"/>
                  </a:lnTo>
                  <a:lnTo>
                    <a:pt x="23006397" y="16499594"/>
                  </a:lnTo>
                  <a:lnTo>
                    <a:pt x="23006397" y="0"/>
                  </a:lnTo>
                  <a:lnTo>
                    <a:pt x="0" y="0"/>
                  </a:lnTo>
                  <a:close/>
                  <a:moveTo>
                    <a:pt x="22945438" y="16438635"/>
                  </a:moveTo>
                  <a:lnTo>
                    <a:pt x="59690" y="16438635"/>
                  </a:lnTo>
                  <a:lnTo>
                    <a:pt x="59690" y="59690"/>
                  </a:lnTo>
                  <a:lnTo>
                    <a:pt x="22945438" y="59690"/>
                  </a:lnTo>
                  <a:lnTo>
                    <a:pt x="22945438" y="16438635"/>
                  </a:lnTo>
                  <a:close/>
                </a:path>
              </a:pathLst>
            </a:custGeom>
            <a:solidFill>
              <a:srgbClr val="FF6B57"/>
            </a:solidFill>
          </p:spPr>
        </p:sp>
      </p:grpSp>
      <p:sp>
        <p:nvSpPr>
          <p:cNvPr id="23" name="AutoShape 23"/>
          <p:cNvSpPr/>
          <p:nvPr/>
        </p:nvSpPr>
        <p:spPr>
          <a:xfrm>
            <a:off x="11728067" y="6148586"/>
            <a:ext cx="331227" cy="275034"/>
          </a:xfrm>
          <a:prstGeom prst="rect">
            <a:avLst/>
          </a:prstGeom>
          <a:solidFill>
            <a:srgbClr val="FF6B57"/>
          </a:solidFill>
        </p:spPr>
      </p:sp>
      <p:sp>
        <p:nvSpPr>
          <p:cNvPr id="24" name="TextBox 24"/>
          <p:cNvSpPr txBox="1"/>
          <p:nvPr/>
        </p:nvSpPr>
        <p:spPr>
          <a:xfrm>
            <a:off x="11810873" y="6127058"/>
            <a:ext cx="165614" cy="279991"/>
          </a:xfrm>
          <a:prstGeom prst="rect">
            <a:avLst/>
          </a:prstGeom>
        </p:spPr>
        <p:txBody>
          <a:bodyPr lIns="0" tIns="0" rIns="0" bIns="0" rtlCol="0" anchor="t">
            <a:spAutoFit/>
          </a:bodyPr>
          <a:lstStyle/>
          <a:p>
            <a:pPr algn="ctr">
              <a:lnSpc>
                <a:spcPts val="2228"/>
              </a:lnSpc>
            </a:pPr>
            <a:r>
              <a:rPr lang="ru-RU" sz="1591">
                <a:solidFill>
                  <a:srgbClr val="FFFFFF"/>
                </a:solidFill>
                <a:latin typeface="DM Sans Bold"/>
              </a:rPr>
              <a:t>6</a:t>
            </a:r>
          </a:p>
        </p:txBody>
      </p:sp>
      <p:sp>
        <p:nvSpPr>
          <p:cNvPr id="25" name="AutoShape 25"/>
          <p:cNvSpPr/>
          <p:nvPr/>
        </p:nvSpPr>
        <p:spPr>
          <a:xfrm>
            <a:off x="1948421" y="6128759"/>
            <a:ext cx="331227" cy="275034"/>
          </a:xfrm>
          <a:prstGeom prst="rect">
            <a:avLst/>
          </a:prstGeom>
          <a:solidFill>
            <a:srgbClr val="FF6B57"/>
          </a:solidFill>
        </p:spPr>
      </p:sp>
      <p:sp>
        <p:nvSpPr>
          <p:cNvPr id="26" name="TextBox 26"/>
          <p:cNvSpPr txBox="1"/>
          <p:nvPr/>
        </p:nvSpPr>
        <p:spPr>
          <a:xfrm>
            <a:off x="2031228" y="6107230"/>
            <a:ext cx="165614" cy="279991"/>
          </a:xfrm>
          <a:prstGeom prst="rect">
            <a:avLst/>
          </a:prstGeom>
        </p:spPr>
        <p:txBody>
          <a:bodyPr lIns="0" tIns="0" rIns="0" bIns="0" rtlCol="0" anchor="t">
            <a:spAutoFit/>
          </a:bodyPr>
          <a:lstStyle/>
          <a:p>
            <a:pPr algn="ctr">
              <a:lnSpc>
                <a:spcPts val="2228"/>
              </a:lnSpc>
            </a:pPr>
            <a:r>
              <a:rPr lang="ru-RU" sz="1591">
                <a:solidFill>
                  <a:srgbClr val="FFFFFF"/>
                </a:solidFill>
                <a:latin typeface="DM Sans Bold"/>
              </a:rPr>
              <a:t>4</a:t>
            </a:r>
          </a:p>
        </p:txBody>
      </p:sp>
      <p:sp>
        <p:nvSpPr>
          <p:cNvPr id="27" name="TextBox 27"/>
          <p:cNvSpPr txBox="1"/>
          <p:nvPr/>
        </p:nvSpPr>
        <p:spPr>
          <a:xfrm>
            <a:off x="3167307" y="374948"/>
            <a:ext cx="11697080" cy="1003300"/>
          </a:xfrm>
          <a:prstGeom prst="rect">
            <a:avLst/>
          </a:prstGeom>
        </p:spPr>
        <p:txBody>
          <a:bodyPr lIns="0" tIns="0" rIns="0" bIns="0" rtlCol="0" anchor="t">
            <a:spAutoFit/>
          </a:bodyPr>
          <a:lstStyle/>
          <a:p>
            <a:pPr marL="0" lvl="0" indent="0">
              <a:lnSpc>
                <a:spcPts val="7700"/>
              </a:lnSpc>
              <a:spcBef>
                <a:spcPct val="0"/>
              </a:spcBef>
            </a:pPr>
            <a:r>
              <a:rPr lang="ru-RU" sz="7000" u="none" dirty="0">
                <a:solidFill>
                  <a:srgbClr val="000000"/>
                </a:solidFill>
                <a:latin typeface="DM Sans Bold"/>
              </a:rPr>
              <a:t>Национальная политика медицинского страхования</a:t>
            </a:r>
          </a:p>
        </p:txBody>
      </p:sp>
      <p:sp>
        <p:nvSpPr>
          <p:cNvPr id="28" name="TextBox 28"/>
          <p:cNvSpPr txBox="1"/>
          <p:nvPr/>
        </p:nvSpPr>
        <p:spPr>
          <a:xfrm>
            <a:off x="7198127" y="2952543"/>
            <a:ext cx="3645967" cy="1727868"/>
          </a:xfrm>
          <a:prstGeom prst="rect">
            <a:avLst/>
          </a:prstGeom>
        </p:spPr>
        <p:txBody>
          <a:bodyPr lIns="0" tIns="0" rIns="0" bIns="0" rtlCol="0" anchor="t">
            <a:spAutoFit/>
          </a:bodyPr>
          <a:lstStyle/>
          <a:p>
            <a:pPr marL="0" lvl="0" indent="0" algn="ctr">
              <a:lnSpc>
                <a:spcPts val="3448"/>
              </a:lnSpc>
              <a:spcBef>
                <a:spcPct val="0"/>
              </a:spcBef>
            </a:pPr>
            <a:r>
              <a:rPr lang="ru-RU" sz="2463" u="none">
                <a:solidFill>
                  <a:srgbClr val="000000"/>
                </a:solidFill>
                <a:latin typeface="DM Sans"/>
              </a:rPr>
              <a:t>Управлять этой системой может государство, частный сектор или их сочетание</a:t>
            </a:r>
          </a:p>
        </p:txBody>
      </p:sp>
      <p:sp>
        <p:nvSpPr>
          <p:cNvPr id="29" name="TextBox 29"/>
          <p:cNvSpPr txBox="1"/>
          <p:nvPr/>
        </p:nvSpPr>
        <p:spPr>
          <a:xfrm>
            <a:off x="12155964" y="3170393"/>
            <a:ext cx="3511905" cy="1292166"/>
          </a:xfrm>
          <a:prstGeom prst="rect">
            <a:avLst/>
          </a:prstGeom>
        </p:spPr>
        <p:txBody>
          <a:bodyPr lIns="0" tIns="0" rIns="0" bIns="0" rtlCol="0" anchor="t">
            <a:spAutoFit/>
          </a:bodyPr>
          <a:lstStyle/>
          <a:p>
            <a:pPr marL="0" lvl="0" indent="0" algn="ctr">
              <a:lnSpc>
                <a:spcPts val="3448"/>
              </a:lnSpc>
              <a:spcBef>
                <a:spcPct val="0"/>
              </a:spcBef>
            </a:pPr>
            <a:r>
              <a:rPr lang="ru-RU" sz="2463" u="none">
                <a:solidFill>
                  <a:srgbClr val="000000"/>
                </a:solidFill>
                <a:latin typeface="DM Sans"/>
              </a:rPr>
              <a:t>Механизмы финасирования зависят от особенностей страны и программы</a:t>
            </a:r>
          </a:p>
        </p:txBody>
      </p:sp>
      <p:sp>
        <p:nvSpPr>
          <p:cNvPr id="30" name="TextBox 30"/>
          <p:cNvSpPr txBox="1"/>
          <p:nvPr/>
        </p:nvSpPr>
        <p:spPr>
          <a:xfrm>
            <a:off x="2296737" y="7245239"/>
            <a:ext cx="3645967" cy="856465"/>
          </a:xfrm>
          <a:prstGeom prst="rect">
            <a:avLst/>
          </a:prstGeom>
        </p:spPr>
        <p:txBody>
          <a:bodyPr lIns="0" tIns="0" rIns="0" bIns="0" rtlCol="0" anchor="t">
            <a:spAutoFit/>
          </a:bodyPr>
          <a:lstStyle/>
          <a:p>
            <a:pPr algn="ctr">
              <a:lnSpc>
                <a:spcPts val="3448"/>
              </a:lnSpc>
            </a:pPr>
            <a:r>
              <a:rPr lang="ru-RU" sz="2463">
                <a:solidFill>
                  <a:srgbClr val="000000"/>
                </a:solidFill>
                <a:latin typeface="DM Sans"/>
              </a:rPr>
              <a:t>Обычно вводится на законодательном уровне</a:t>
            </a:r>
          </a:p>
        </p:txBody>
      </p:sp>
      <p:sp>
        <p:nvSpPr>
          <p:cNvPr id="31" name="TextBox 31"/>
          <p:cNvSpPr txBox="1"/>
          <p:nvPr/>
        </p:nvSpPr>
        <p:spPr>
          <a:xfrm>
            <a:off x="7023940" y="6375996"/>
            <a:ext cx="3994341" cy="2599270"/>
          </a:xfrm>
          <a:prstGeom prst="rect">
            <a:avLst/>
          </a:prstGeom>
        </p:spPr>
        <p:txBody>
          <a:bodyPr lIns="0" tIns="0" rIns="0" bIns="0" rtlCol="0" anchor="t">
            <a:spAutoFit/>
          </a:bodyPr>
          <a:lstStyle/>
          <a:p>
            <a:pPr marL="0" lvl="0" indent="0" algn="ctr">
              <a:lnSpc>
                <a:spcPts val="3448"/>
              </a:lnSpc>
              <a:spcBef>
                <a:spcPct val="0"/>
              </a:spcBef>
            </a:pPr>
            <a:r>
              <a:rPr lang="ru-RU" sz="2463" u="none">
                <a:solidFill>
                  <a:srgbClr val="000000"/>
                </a:solidFill>
                <a:latin typeface="DM Sans"/>
              </a:rPr>
              <a:t>Иногда средства поступают из налогообложения, например в Австралии, в Великобритании, в Южной Корее </a:t>
            </a:r>
          </a:p>
        </p:txBody>
      </p:sp>
      <p:sp>
        <p:nvSpPr>
          <p:cNvPr id="32" name="TextBox 32"/>
          <p:cNvSpPr txBox="1"/>
          <p:nvPr/>
        </p:nvSpPr>
        <p:spPr>
          <a:xfrm>
            <a:off x="12155964" y="7017474"/>
            <a:ext cx="3511905" cy="1721112"/>
          </a:xfrm>
          <a:prstGeom prst="rect">
            <a:avLst/>
          </a:prstGeom>
        </p:spPr>
        <p:txBody>
          <a:bodyPr lIns="0" tIns="0" rIns="0" bIns="0" rtlCol="0" anchor="t">
            <a:spAutoFit/>
          </a:bodyPr>
          <a:lstStyle/>
          <a:p>
            <a:pPr algn="ctr">
              <a:lnSpc>
                <a:spcPts val="3448"/>
              </a:lnSpc>
            </a:pPr>
            <a:r>
              <a:rPr lang="ru-RU" sz="2463" dirty="0">
                <a:solidFill>
                  <a:srgbClr val="000000"/>
                </a:solidFill>
                <a:latin typeface="DM Sans"/>
              </a:rPr>
              <a:t>Иногда называется «обязательное медицинское страхование»</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828800" y="3942637"/>
            <a:ext cx="6428871" cy="1052917"/>
          </a:xfrm>
          <a:prstGeom prst="rect">
            <a:avLst/>
          </a:prstGeom>
        </p:spPr>
        <p:txBody>
          <a:bodyPr wrap="square" lIns="0" tIns="0" rIns="0" bIns="0" rtlCol="0" anchor="t">
            <a:spAutoFit/>
          </a:bodyPr>
          <a:lstStyle/>
          <a:p>
            <a:pPr marL="0" lvl="0" indent="0">
              <a:lnSpc>
                <a:spcPts val="7919"/>
              </a:lnSpc>
            </a:pPr>
            <a:r>
              <a:rPr lang="ru-RU" sz="8000" dirty="0">
                <a:solidFill>
                  <a:srgbClr val="000000"/>
                </a:solidFill>
                <a:latin typeface="DM Sans Bold"/>
              </a:rPr>
              <a:t>Обсуждение</a:t>
            </a:r>
            <a:endParaRPr lang="ru-RU" sz="7199" dirty="0">
              <a:solidFill>
                <a:srgbClr val="000000"/>
              </a:solidFill>
              <a:latin typeface="DM Sans Bold"/>
            </a:endParaRPr>
          </a:p>
        </p:txBody>
      </p:sp>
      <p:grpSp>
        <p:nvGrpSpPr>
          <p:cNvPr id="5" name="Group 5"/>
          <p:cNvGrpSpPr/>
          <p:nvPr/>
        </p:nvGrpSpPr>
        <p:grpSpPr>
          <a:xfrm rot="561958">
            <a:off x="10992121" y="1747555"/>
            <a:ext cx="3332224" cy="3273809"/>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705454">
            <a:off x="11202443" y="2396287"/>
            <a:ext cx="2809804" cy="2248336"/>
            <a:chOff x="0" y="0"/>
            <a:chExt cx="2004725" cy="1604132"/>
          </a:xfrm>
        </p:grpSpPr>
        <p:sp>
          <p:nvSpPr>
            <p:cNvPr id="10" name="Freeform 10"/>
            <p:cNvSpPr/>
            <p:nvPr/>
          </p:nvSpPr>
          <p:spPr>
            <a:xfrm>
              <a:off x="0" y="0"/>
              <a:ext cx="2004725" cy="1604132"/>
            </a:xfrm>
            <a:custGeom>
              <a:avLst/>
              <a:gdLst/>
              <a:ahLst/>
              <a:cxnLst/>
              <a:rect l="l" t="t" r="r" b="b"/>
              <a:pathLst>
                <a:path w="2004725" h="1604132">
                  <a:moveTo>
                    <a:pt x="1880265" y="1604132"/>
                  </a:moveTo>
                  <a:lnTo>
                    <a:pt x="124460" y="1604132"/>
                  </a:lnTo>
                  <a:cubicBezTo>
                    <a:pt x="55880" y="1604132"/>
                    <a:pt x="0" y="1548252"/>
                    <a:pt x="0" y="1479672"/>
                  </a:cubicBezTo>
                  <a:lnTo>
                    <a:pt x="0" y="124460"/>
                  </a:lnTo>
                  <a:cubicBezTo>
                    <a:pt x="0" y="55880"/>
                    <a:pt x="55880" y="0"/>
                    <a:pt x="124460" y="0"/>
                  </a:cubicBezTo>
                  <a:lnTo>
                    <a:pt x="1880265" y="0"/>
                  </a:lnTo>
                  <a:cubicBezTo>
                    <a:pt x="1948845" y="0"/>
                    <a:pt x="2004725" y="55880"/>
                    <a:pt x="2004725" y="124460"/>
                  </a:cubicBezTo>
                  <a:lnTo>
                    <a:pt x="2004725" y="1479672"/>
                  </a:lnTo>
                  <a:cubicBezTo>
                    <a:pt x="2004725" y="1548252"/>
                    <a:pt x="1948845" y="1604132"/>
                    <a:pt x="1880265" y="1604132"/>
                  </a:cubicBezTo>
                  <a:close/>
                </a:path>
              </a:pathLst>
            </a:custGeom>
            <a:solidFill>
              <a:srgbClr val="FFE500"/>
            </a:solidFill>
          </p:spPr>
        </p:sp>
      </p:grpSp>
      <p:sp>
        <p:nvSpPr>
          <p:cNvPr id="11" name="TextBox 11"/>
          <p:cNvSpPr txBox="1"/>
          <p:nvPr/>
        </p:nvSpPr>
        <p:spPr>
          <a:xfrm rot="561958">
            <a:off x="11411979" y="2289972"/>
            <a:ext cx="2499959" cy="2413931"/>
          </a:xfrm>
          <a:prstGeom prst="rect">
            <a:avLst/>
          </a:prstGeom>
        </p:spPr>
        <p:txBody>
          <a:bodyPr lIns="0" tIns="0" rIns="0" bIns="0" rtlCol="0" anchor="t">
            <a:spAutoFit/>
          </a:bodyPr>
          <a:lstStyle/>
          <a:p>
            <a:pPr marL="0" lvl="0" indent="0" algn="ctr">
              <a:lnSpc>
                <a:spcPts val="3791"/>
              </a:lnSpc>
            </a:pPr>
            <a:r>
              <a:rPr lang="ru-RU" sz="2708" spc="27" dirty="0">
                <a:solidFill>
                  <a:srgbClr val="000000"/>
                </a:solidFill>
                <a:latin typeface="DM Sans"/>
              </a:rPr>
              <a:t>Есть ли в вашей стране национальное медицинское страхование?</a:t>
            </a:r>
          </a:p>
        </p:txBody>
      </p:sp>
      <p:grpSp>
        <p:nvGrpSpPr>
          <p:cNvPr id="12" name="Group 12"/>
          <p:cNvGrpSpPr/>
          <p:nvPr/>
        </p:nvGrpSpPr>
        <p:grpSpPr>
          <a:xfrm rot="-426806">
            <a:off x="9561406" y="5205646"/>
            <a:ext cx="3443303" cy="3382941"/>
            <a:chOff x="0" y="0"/>
            <a:chExt cx="3216910" cy="3160517"/>
          </a:xfrm>
        </p:grpSpPr>
        <p:sp>
          <p:nvSpPr>
            <p:cNvPr id="13" name="Freeform 13"/>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14" name="Freeform 14"/>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15" name="Freeform 1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16" name="Group 16"/>
          <p:cNvGrpSpPr/>
          <p:nvPr/>
        </p:nvGrpSpPr>
        <p:grpSpPr>
          <a:xfrm rot="-369125">
            <a:off x="9920603" y="5939752"/>
            <a:ext cx="2809804" cy="2248336"/>
            <a:chOff x="0" y="0"/>
            <a:chExt cx="2004725" cy="1604132"/>
          </a:xfrm>
        </p:grpSpPr>
        <p:sp>
          <p:nvSpPr>
            <p:cNvPr id="17" name="Freeform 17"/>
            <p:cNvSpPr/>
            <p:nvPr/>
          </p:nvSpPr>
          <p:spPr>
            <a:xfrm>
              <a:off x="0" y="0"/>
              <a:ext cx="2004725" cy="1604132"/>
            </a:xfrm>
            <a:custGeom>
              <a:avLst/>
              <a:gdLst/>
              <a:ahLst/>
              <a:cxnLst/>
              <a:rect l="l" t="t" r="r" b="b"/>
              <a:pathLst>
                <a:path w="2004725" h="1604132">
                  <a:moveTo>
                    <a:pt x="1880265" y="1604132"/>
                  </a:moveTo>
                  <a:lnTo>
                    <a:pt x="124460" y="1604132"/>
                  </a:lnTo>
                  <a:cubicBezTo>
                    <a:pt x="55880" y="1604132"/>
                    <a:pt x="0" y="1548252"/>
                    <a:pt x="0" y="1479672"/>
                  </a:cubicBezTo>
                  <a:lnTo>
                    <a:pt x="0" y="124460"/>
                  </a:lnTo>
                  <a:cubicBezTo>
                    <a:pt x="0" y="55880"/>
                    <a:pt x="55880" y="0"/>
                    <a:pt x="124460" y="0"/>
                  </a:cubicBezTo>
                  <a:lnTo>
                    <a:pt x="1880265" y="0"/>
                  </a:lnTo>
                  <a:cubicBezTo>
                    <a:pt x="1948845" y="0"/>
                    <a:pt x="2004725" y="55880"/>
                    <a:pt x="2004725" y="124460"/>
                  </a:cubicBezTo>
                  <a:lnTo>
                    <a:pt x="2004725" y="1479672"/>
                  </a:lnTo>
                  <a:cubicBezTo>
                    <a:pt x="2004725" y="1548252"/>
                    <a:pt x="1948845" y="1604132"/>
                    <a:pt x="1880265" y="1604132"/>
                  </a:cubicBezTo>
                  <a:close/>
                </a:path>
              </a:pathLst>
            </a:custGeom>
            <a:solidFill>
              <a:srgbClr val="FFE500"/>
            </a:solidFill>
          </p:spPr>
        </p:sp>
      </p:grpSp>
      <p:sp>
        <p:nvSpPr>
          <p:cNvPr id="18" name="TextBox 18"/>
          <p:cNvSpPr txBox="1"/>
          <p:nvPr/>
        </p:nvSpPr>
        <p:spPr>
          <a:xfrm rot="-426806">
            <a:off x="10060138" y="6130374"/>
            <a:ext cx="2440034" cy="1926618"/>
          </a:xfrm>
          <a:prstGeom prst="rect">
            <a:avLst/>
          </a:prstGeom>
        </p:spPr>
        <p:txBody>
          <a:bodyPr lIns="0" tIns="0" rIns="0" bIns="0" rtlCol="0" anchor="t">
            <a:spAutoFit/>
          </a:bodyPr>
          <a:lstStyle/>
          <a:p>
            <a:pPr marL="0" lvl="0" indent="0" algn="ctr">
              <a:lnSpc>
                <a:spcPts val="3791"/>
              </a:lnSpc>
            </a:pPr>
            <a:r>
              <a:rPr lang="ru-RU" sz="2708" spc="27" dirty="0">
                <a:solidFill>
                  <a:srgbClr val="000000"/>
                </a:solidFill>
                <a:latin typeface="DM Sans"/>
              </a:rPr>
              <a:t>Есть ли общинные схемы страхования здоровья?</a:t>
            </a:r>
          </a:p>
        </p:txBody>
      </p:sp>
    </p:spTree>
    <p:extLst>
      <p:ext uri="{BB962C8B-B14F-4D97-AF65-F5344CB8AC3E}">
        <p14:creationId xmlns:p14="http://schemas.microsoft.com/office/powerpoint/2010/main" val="6289214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pic>
        <p:nvPicPr>
          <p:cNvPr id="4" name="Picture 4"/>
          <p:cNvPicPr>
            <a:picLocks noChangeAspect="1"/>
          </p:cNvPicPr>
          <p:nvPr/>
        </p:nvPicPr>
        <p:blipFill>
          <a:blip r:embed="rId3"/>
          <a:srcRect b="9120"/>
          <a:stretch>
            <a:fillRect/>
          </a:stretch>
        </p:blipFill>
        <p:spPr>
          <a:xfrm>
            <a:off x="7620000" y="2000470"/>
            <a:ext cx="9742665" cy="7105430"/>
          </a:xfrm>
          <a:prstGeom prst="rect">
            <a:avLst/>
          </a:prstGeom>
        </p:spPr>
      </p:pic>
      <p:sp>
        <p:nvSpPr>
          <p:cNvPr id="8" name="TextBox 8"/>
          <p:cNvSpPr txBox="1"/>
          <p:nvPr/>
        </p:nvSpPr>
        <p:spPr>
          <a:xfrm>
            <a:off x="15731853" y="2881147"/>
            <a:ext cx="840263" cy="504936"/>
          </a:xfrm>
          <a:prstGeom prst="rect">
            <a:avLst/>
          </a:prstGeom>
        </p:spPr>
        <p:txBody>
          <a:bodyPr lIns="0" tIns="0" rIns="0" bIns="0" rtlCol="0" anchor="t">
            <a:spAutoFit/>
          </a:bodyPr>
          <a:lstStyle/>
          <a:p>
            <a:pPr marL="0" lvl="0" indent="0">
              <a:lnSpc>
                <a:spcPts val="2093"/>
              </a:lnSpc>
            </a:pPr>
            <a:r>
              <a:rPr lang="ru-RU" sz="1495" spc="14" dirty="0">
                <a:solidFill>
                  <a:srgbClr val="272626"/>
                </a:solidFill>
                <a:latin typeface="DM Sans"/>
              </a:rPr>
              <a:t>Имеющиеся средства</a:t>
            </a:r>
          </a:p>
        </p:txBody>
      </p:sp>
      <p:sp>
        <p:nvSpPr>
          <p:cNvPr id="9" name="TextBox 9"/>
          <p:cNvSpPr txBox="1"/>
          <p:nvPr/>
        </p:nvSpPr>
        <p:spPr>
          <a:xfrm>
            <a:off x="2334428" y="3214577"/>
            <a:ext cx="5127223" cy="2935150"/>
          </a:xfrm>
          <a:prstGeom prst="rect">
            <a:avLst/>
          </a:prstGeom>
        </p:spPr>
        <p:txBody>
          <a:bodyPr lIns="0" tIns="0" rIns="0" bIns="0" rtlCol="0" anchor="t">
            <a:spAutoFit/>
          </a:bodyPr>
          <a:lstStyle/>
          <a:p>
            <a:pPr marL="0" lvl="0" indent="0">
              <a:lnSpc>
                <a:spcPts val="7699"/>
              </a:lnSpc>
            </a:pPr>
            <a:r>
              <a:rPr lang="ru-RU" sz="6999">
                <a:solidFill>
                  <a:srgbClr val="000000"/>
                </a:solidFill>
                <a:latin typeface="DM Sans Bold"/>
              </a:rPr>
              <a:t>Три измерения ВОУЗ</a:t>
            </a:r>
          </a:p>
        </p:txBody>
      </p:sp>
      <p:grpSp>
        <p:nvGrpSpPr>
          <p:cNvPr id="10" name="Group 10"/>
          <p:cNvGrpSpPr/>
          <p:nvPr/>
        </p:nvGrpSpPr>
        <p:grpSpPr>
          <a:xfrm>
            <a:off x="2334428" y="6519244"/>
            <a:ext cx="5127223" cy="221846"/>
            <a:chOff x="0" y="0"/>
            <a:chExt cx="15262939" cy="660400"/>
          </a:xfrm>
        </p:grpSpPr>
        <p:sp>
          <p:nvSpPr>
            <p:cNvPr id="11" name="Freeform 11"/>
            <p:cNvSpPr/>
            <p:nvPr/>
          </p:nvSpPr>
          <p:spPr>
            <a:xfrm>
              <a:off x="0" y="0"/>
              <a:ext cx="15262940" cy="660400"/>
            </a:xfrm>
            <a:custGeom>
              <a:avLst/>
              <a:gdLst/>
              <a:ahLst/>
              <a:cxnLst/>
              <a:rect l="l" t="t" r="r" b="b"/>
              <a:pathLst>
                <a:path w="15262940" h="660400">
                  <a:moveTo>
                    <a:pt x="15138479" y="660400"/>
                  </a:moveTo>
                  <a:lnTo>
                    <a:pt x="124460" y="660400"/>
                  </a:lnTo>
                  <a:cubicBezTo>
                    <a:pt x="55880" y="660400"/>
                    <a:pt x="0" y="604520"/>
                    <a:pt x="0" y="535940"/>
                  </a:cubicBezTo>
                  <a:lnTo>
                    <a:pt x="0" y="124460"/>
                  </a:lnTo>
                  <a:cubicBezTo>
                    <a:pt x="0" y="55880"/>
                    <a:pt x="55880" y="0"/>
                    <a:pt x="124460" y="0"/>
                  </a:cubicBezTo>
                  <a:lnTo>
                    <a:pt x="15138479" y="0"/>
                  </a:lnTo>
                  <a:cubicBezTo>
                    <a:pt x="15207059" y="0"/>
                    <a:pt x="15262940" y="55880"/>
                    <a:pt x="15262940" y="124460"/>
                  </a:cubicBezTo>
                  <a:lnTo>
                    <a:pt x="15262940" y="535940"/>
                  </a:lnTo>
                  <a:cubicBezTo>
                    <a:pt x="15262940" y="604520"/>
                    <a:pt x="15207059" y="660400"/>
                    <a:pt x="15138479" y="660400"/>
                  </a:cubicBezTo>
                  <a:close/>
                </a:path>
              </a:pathLst>
            </a:custGeom>
            <a:solidFill>
              <a:srgbClr val="00C2FF"/>
            </a:solidFill>
          </p:spPr>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717147" y="4360112"/>
            <a:ext cx="7467599" cy="1566776"/>
          </a:xfrm>
          <a:prstGeom prst="rect">
            <a:avLst/>
          </a:prstGeom>
        </p:spPr>
        <p:txBody>
          <a:bodyPr wrap="square" lIns="0" tIns="0" rIns="0" bIns="0" rtlCol="0" anchor="t">
            <a:spAutoFit/>
          </a:bodyPr>
          <a:lstStyle/>
          <a:p>
            <a:pPr marL="0" lvl="0" indent="0" algn="ctr">
              <a:lnSpc>
                <a:spcPts val="12100"/>
              </a:lnSpc>
            </a:pPr>
            <a:r>
              <a:rPr lang="ru-RU" sz="10999" dirty="0">
                <a:solidFill>
                  <a:srgbClr val="000000"/>
                </a:solidFill>
                <a:latin typeface="DM Sans Bold"/>
              </a:rPr>
              <a:t>Викторина</a:t>
            </a:r>
            <a:endParaRPr lang="en-US" sz="10999" dirty="0">
              <a:solidFill>
                <a:srgbClr val="000000"/>
              </a:solidFill>
              <a:latin typeface="DM Sans Bold"/>
            </a:endParaRPr>
          </a:p>
        </p:txBody>
      </p:sp>
      <p:grpSp>
        <p:nvGrpSpPr>
          <p:cNvPr id="42" name="Group 41">
            <a:extLst>
              <a:ext uri="{FF2B5EF4-FFF2-40B4-BE49-F238E27FC236}">
                <a16:creationId xmlns:a16="http://schemas.microsoft.com/office/drawing/2014/main" id="{64760DA0-24B4-C84F-8D32-D3A1CAE322BE}"/>
              </a:ext>
            </a:extLst>
          </p:cNvPr>
          <p:cNvGrpSpPr/>
          <p:nvPr/>
        </p:nvGrpSpPr>
        <p:grpSpPr>
          <a:xfrm>
            <a:off x="9829800" y="3071330"/>
            <a:ext cx="5160207" cy="4144340"/>
            <a:chOff x="13195249" y="4190445"/>
            <a:chExt cx="2861558" cy="2811395"/>
          </a:xfrm>
        </p:grpSpPr>
        <p:grpSp>
          <p:nvGrpSpPr>
            <p:cNvPr id="5" name="Group 5"/>
            <p:cNvGrpSpPr/>
            <p:nvPr/>
          </p:nvGrpSpPr>
          <p:grpSpPr>
            <a:xfrm rot="-426806">
              <a:off x="13195249" y="4190445"/>
              <a:ext cx="2861558" cy="2811395"/>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369125">
              <a:off x="13397223" y="4790958"/>
              <a:ext cx="2441772" cy="1718147"/>
              <a:chOff x="-8116" y="-45330"/>
              <a:chExt cx="1742144" cy="1225856"/>
            </a:xfrm>
          </p:grpSpPr>
          <p:sp>
            <p:nvSpPr>
              <p:cNvPr id="10" name="Freeform 10"/>
              <p:cNvSpPr/>
              <p:nvPr/>
            </p:nvSpPr>
            <p:spPr>
              <a:xfrm>
                <a:off x="-8116" y="-45330"/>
                <a:ext cx="1742144" cy="1225856"/>
              </a:xfrm>
              <a:custGeom>
                <a:avLst/>
                <a:gdLst/>
                <a:ahLst/>
                <a:cxnLst/>
                <a:rect l="l" t="t" r="r" b="b"/>
                <a:pathLst>
                  <a:path w="1742144" h="1225856">
                    <a:moveTo>
                      <a:pt x="1617684" y="1225856"/>
                    </a:moveTo>
                    <a:lnTo>
                      <a:pt x="124460" y="1225856"/>
                    </a:lnTo>
                    <a:cubicBezTo>
                      <a:pt x="55880" y="1225856"/>
                      <a:pt x="0" y="1169976"/>
                      <a:pt x="0" y="1101396"/>
                    </a:cubicBezTo>
                    <a:lnTo>
                      <a:pt x="0" y="124460"/>
                    </a:lnTo>
                    <a:cubicBezTo>
                      <a:pt x="0" y="55880"/>
                      <a:pt x="55880" y="0"/>
                      <a:pt x="124460" y="0"/>
                    </a:cubicBezTo>
                    <a:lnTo>
                      <a:pt x="1617684" y="0"/>
                    </a:lnTo>
                    <a:cubicBezTo>
                      <a:pt x="1686264" y="0"/>
                      <a:pt x="1742144" y="55880"/>
                      <a:pt x="1742144" y="124460"/>
                    </a:cubicBezTo>
                    <a:lnTo>
                      <a:pt x="1742144" y="1101396"/>
                    </a:lnTo>
                    <a:cubicBezTo>
                      <a:pt x="1742144" y="1169976"/>
                      <a:pt x="1686264" y="1225856"/>
                      <a:pt x="1617684" y="1225856"/>
                    </a:cubicBezTo>
                    <a:close/>
                  </a:path>
                </a:pathLst>
              </a:custGeom>
              <a:solidFill>
                <a:srgbClr val="FFE500"/>
              </a:solidFill>
            </p:spPr>
          </p:sp>
        </p:grpSp>
        <p:sp>
          <p:nvSpPr>
            <p:cNvPr id="11" name="TextBox 11"/>
            <p:cNvSpPr txBox="1"/>
            <p:nvPr/>
          </p:nvSpPr>
          <p:spPr>
            <a:xfrm rot="21173194">
              <a:off x="13570415" y="4842260"/>
              <a:ext cx="2095388" cy="1788255"/>
            </a:xfrm>
            <a:prstGeom prst="rect">
              <a:avLst/>
            </a:prstGeom>
          </p:spPr>
          <p:txBody>
            <a:bodyPr wrap="square" lIns="0" tIns="0" rIns="0" bIns="0" rtlCol="0" anchor="t">
              <a:spAutoFit/>
            </a:bodyPr>
            <a:lstStyle/>
            <a:p>
              <a:pPr marL="0" lvl="0" indent="0" algn="ctr">
                <a:lnSpc>
                  <a:spcPts val="2940"/>
                </a:lnSpc>
              </a:pPr>
              <a:r>
                <a:rPr lang="ru-RU" sz="3600" spc="300" dirty="0">
                  <a:solidFill>
                    <a:srgbClr val="000000"/>
                  </a:solidFill>
                  <a:latin typeface="DM Sans"/>
                </a:rPr>
                <a:t>Как называется ваша национальная политика охраны здоровья</a:t>
              </a:r>
              <a:r>
                <a:rPr lang="en-US" sz="3600" spc="300" dirty="0">
                  <a:solidFill>
                    <a:srgbClr val="000000"/>
                  </a:solidFill>
                  <a:latin typeface="DM Sans"/>
                </a:rPr>
                <a:t>?</a:t>
              </a:r>
            </a:p>
          </p:txBody>
        </p:sp>
      </p:grpSp>
    </p:spTree>
    <p:extLst>
      <p:ext uri="{BB962C8B-B14F-4D97-AF65-F5344CB8AC3E}">
        <p14:creationId xmlns:p14="http://schemas.microsoft.com/office/powerpoint/2010/main" val="36214584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844139"/>
            <a:ext cx="16230600" cy="7023761"/>
            <a:chOff x="0" y="0"/>
            <a:chExt cx="12456187" cy="4922553"/>
          </a:xfrm>
        </p:grpSpPr>
        <p:sp>
          <p:nvSpPr>
            <p:cNvPr id="3" name="Freeform 3"/>
            <p:cNvSpPr/>
            <p:nvPr/>
          </p:nvSpPr>
          <p:spPr>
            <a:xfrm>
              <a:off x="0" y="0"/>
              <a:ext cx="12456187" cy="4922553"/>
            </a:xfrm>
            <a:custGeom>
              <a:avLst/>
              <a:gdLst/>
              <a:ahLst/>
              <a:cxnLst/>
              <a:rect l="l" t="t" r="r" b="b"/>
              <a:pathLst>
                <a:path w="12456187" h="4922553">
                  <a:moveTo>
                    <a:pt x="12331726" y="4922553"/>
                  </a:moveTo>
                  <a:lnTo>
                    <a:pt x="124460" y="4922553"/>
                  </a:lnTo>
                  <a:cubicBezTo>
                    <a:pt x="55880" y="4922553"/>
                    <a:pt x="0" y="4866673"/>
                    <a:pt x="0" y="4798093"/>
                  </a:cubicBezTo>
                  <a:lnTo>
                    <a:pt x="0" y="124460"/>
                  </a:lnTo>
                  <a:cubicBezTo>
                    <a:pt x="0" y="55880"/>
                    <a:pt x="55880" y="0"/>
                    <a:pt x="124460" y="0"/>
                  </a:cubicBezTo>
                  <a:lnTo>
                    <a:pt x="12331727" y="0"/>
                  </a:lnTo>
                  <a:cubicBezTo>
                    <a:pt x="12400307" y="0"/>
                    <a:pt x="12456187" y="55880"/>
                    <a:pt x="12456187" y="124460"/>
                  </a:cubicBezTo>
                  <a:lnTo>
                    <a:pt x="12456187" y="4798093"/>
                  </a:lnTo>
                  <a:cubicBezTo>
                    <a:pt x="12456187" y="4866673"/>
                    <a:pt x="12400307" y="4922553"/>
                    <a:pt x="12331727" y="4922553"/>
                  </a:cubicBezTo>
                  <a:close/>
                </a:path>
              </a:pathLst>
            </a:custGeom>
            <a:solidFill>
              <a:srgbClr val="EDF0F2"/>
            </a:solidFill>
          </p:spPr>
        </p:sp>
      </p:grpSp>
      <p:grpSp>
        <p:nvGrpSpPr>
          <p:cNvPr id="4" name="Group 4"/>
          <p:cNvGrpSpPr/>
          <p:nvPr/>
        </p:nvGrpSpPr>
        <p:grpSpPr>
          <a:xfrm>
            <a:off x="3445087" y="3444217"/>
            <a:ext cx="897809" cy="897809"/>
            <a:chOff x="0" y="0"/>
            <a:chExt cx="1197078" cy="1197078"/>
          </a:xfrm>
        </p:grpSpPr>
        <p:grpSp>
          <p:nvGrpSpPr>
            <p:cNvPr id="5" name="Group 5"/>
            <p:cNvGrpSpPr/>
            <p:nvPr/>
          </p:nvGrpSpPr>
          <p:grpSpPr>
            <a:xfrm>
              <a:off x="0" y="0"/>
              <a:ext cx="1197078" cy="1197078"/>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7" name="TextBox 7"/>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ru-RU" sz="3618">
                  <a:solidFill>
                    <a:srgbClr val="000000"/>
                  </a:solidFill>
                  <a:latin typeface="DM Sans Bold"/>
                </a:rPr>
                <a:t>1</a:t>
              </a:r>
            </a:p>
          </p:txBody>
        </p:sp>
      </p:grpSp>
      <p:grpSp>
        <p:nvGrpSpPr>
          <p:cNvPr id="8" name="Group 8"/>
          <p:cNvGrpSpPr/>
          <p:nvPr/>
        </p:nvGrpSpPr>
        <p:grpSpPr>
          <a:xfrm>
            <a:off x="3445087" y="7760413"/>
            <a:ext cx="897809" cy="897809"/>
            <a:chOff x="0" y="0"/>
            <a:chExt cx="1197078" cy="1197078"/>
          </a:xfrm>
        </p:grpSpPr>
        <p:grpSp>
          <p:nvGrpSpPr>
            <p:cNvPr id="9" name="Group 9"/>
            <p:cNvGrpSpPr/>
            <p:nvPr/>
          </p:nvGrpSpPr>
          <p:grpSpPr>
            <a:xfrm>
              <a:off x="0" y="0"/>
              <a:ext cx="1197078" cy="1197078"/>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11" name="TextBox 11"/>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ru-RU" sz="3618">
                  <a:solidFill>
                    <a:srgbClr val="000000"/>
                  </a:solidFill>
                  <a:latin typeface="DM Sans Bold"/>
                </a:rPr>
                <a:t>3</a:t>
              </a:r>
            </a:p>
          </p:txBody>
        </p:sp>
      </p:grpSp>
      <p:grpSp>
        <p:nvGrpSpPr>
          <p:cNvPr id="12" name="Group 12"/>
          <p:cNvGrpSpPr/>
          <p:nvPr/>
        </p:nvGrpSpPr>
        <p:grpSpPr>
          <a:xfrm>
            <a:off x="1028700" y="0"/>
            <a:ext cx="16249161" cy="2511821"/>
            <a:chOff x="0" y="0"/>
            <a:chExt cx="12456187" cy="886810"/>
          </a:xfrm>
        </p:grpSpPr>
        <p:sp>
          <p:nvSpPr>
            <p:cNvPr id="13" name="Freeform 13"/>
            <p:cNvSpPr/>
            <p:nvPr/>
          </p:nvSpPr>
          <p:spPr>
            <a:xfrm>
              <a:off x="0" y="0"/>
              <a:ext cx="12456187" cy="886810"/>
            </a:xfrm>
            <a:custGeom>
              <a:avLst/>
              <a:gdLst/>
              <a:ahLst/>
              <a:cxnLst/>
              <a:rect l="l" t="t" r="r" b="b"/>
              <a:pathLst>
                <a:path w="12456187" h="886810">
                  <a:moveTo>
                    <a:pt x="12331726" y="886810"/>
                  </a:moveTo>
                  <a:lnTo>
                    <a:pt x="124460" y="886810"/>
                  </a:lnTo>
                  <a:cubicBezTo>
                    <a:pt x="55880" y="886810"/>
                    <a:pt x="0" y="830930"/>
                    <a:pt x="0" y="762350"/>
                  </a:cubicBezTo>
                  <a:lnTo>
                    <a:pt x="0" y="124460"/>
                  </a:lnTo>
                  <a:cubicBezTo>
                    <a:pt x="0" y="55880"/>
                    <a:pt x="55880" y="0"/>
                    <a:pt x="124460" y="0"/>
                  </a:cubicBezTo>
                  <a:lnTo>
                    <a:pt x="12331727" y="0"/>
                  </a:lnTo>
                  <a:cubicBezTo>
                    <a:pt x="12400307" y="0"/>
                    <a:pt x="12456187" y="55880"/>
                    <a:pt x="12456187" y="124460"/>
                  </a:cubicBezTo>
                  <a:lnTo>
                    <a:pt x="12456187" y="762350"/>
                  </a:lnTo>
                  <a:cubicBezTo>
                    <a:pt x="12456187" y="830930"/>
                    <a:pt x="12400307" y="886810"/>
                    <a:pt x="12331727" y="886810"/>
                  </a:cubicBezTo>
                  <a:close/>
                </a:path>
              </a:pathLst>
            </a:custGeom>
            <a:solidFill>
              <a:srgbClr val="FF6B57"/>
            </a:solidFill>
          </p:spPr>
        </p:sp>
      </p:grpSp>
      <p:sp>
        <p:nvSpPr>
          <p:cNvPr id="14" name="TextBox 14"/>
          <p:cNvSpPr txBox="1"/>
          <p:nvPr/>
        </p:nvSpPr>
        <p:spPr>
          <a:xfrm>
            <a:off x="3717314" y="556171"/>
            <a:ext cx="10890493" cy="743289"/>
          </a:xfrm>
          <a:prstGeom prst="rect">
            <a:avLst/>
          </a:prstGeom>
        </p:spPr>
        <p:txBody>
          <a:bodyPr lIns="0" tIns="0" rIns="0" bIns="0" rtlCol="0" anchor="t">
            <a:spAutoFit/>
          </a:bodyPr>
          <a:lstStyle/>
          <a:p>
            <a:pPr marL="0" lvl="0" indent="0" algn="ctr">
              <a:lnSpc>
                <a:spcPts val="5643"/>
              </a:lnSpc>
              <a:spcBef>
                <a:spcPct val="0"/>
              </a:spcBef>
            </a:pPr>
            <a:r>
              <a:rPr lang="ru-RU" sz="5130" dirty="0">
                <a:solidFill>
                  <a:srgbClr val="000000"/>
                </a:solidFill>
                <a:latin typeface="DM Sans Bold"/>
              </a:rPr>
              <a:t>Наборы жизненно важных услуг здравоохранения</a:t>
            </a:r>
          </a:p>
        </p:txBody>
      </p:sp>
      <p:sp>
        <p:nvSpPr>
          <p:cNvPr id="15" name="TextBox 15"/>
          <p:cNvSpPr txBox="1"/>
          <p:nvPr/>
        </p:nvSpPr>
        <p:spPr>
          <a:xfrm>
            <a:off x="4775852" y="3377542"/>
            <a:ext cx="11759548" cy="1353384"/>
          </a:xfrm>
          <a:prstGeom prst="rect">
            <a:avLst/>
          </a:prstGeom>
        </p:spPr>
        <p:txBody>
          <a:bodyPr wrap="square" lIns="0" tIns="0" rIns="0" bIns="0" rtlCol="0" anchor="t">
            <a:spAutoFit/>
          </a:bodyPr>
          <a:lstStyle/>
          <a:p>
            <a:pPr marL="0" lvl="0" indent="0">
              <a:lnSpc>
                <a:spcPts val="3599"/>
              </a:lnSpc>
            </a:pPr>
            <a:r>
              <a:rPr lang="ru-RU" sz="2399" spc="23" dirty="0">
                <a:solidFill>
                  <a:srgbClr val="000000"/>
                </a:solidFill>
                <a:latin typeface="DM Sans"/>
              </a:rPr>
              <a:t>Правительство должно принять решение, какие услуги нужны, чтобы удовлетворить базовые потребности населения в услугах здравоохранения, и за какие услуги будут платить</a:t>
            </a:r>
          </a:p>
        </p:txBody>
      </p:sp>
      <p:sp>
        <p:nvSpPr>
          <p:cNvPr id="16" name="TextBox 16"/>
          <p:cNvSpPr txBox="1"/>
          <p:nvPr/>
        </p:nvSpPr>
        <p:spPr>
          <a:xfrm>
            <a:off x="4640043" y="7973097"/>
            <a:ext cx="10202870" cy="441960"/>
          </a:xfrm>
          <a:prstGeom prst="rect">
            <a:avLst/>
          </a:prstGeom>
        </p:spPr>
        <p:txBody>
          <a:bodyPr lIns="0" tIns="0" rIns="0" bIns="0" rtlCol="0" anchor="t">
            <a:spAutoFit/>
          </a:bodyPr>
          <a:lstStyle/>
          <a:p>
            <a:pPr marL="0" lvl="0" indent="0">
              <a:lnSpc>
                <a:spcPts val="3600"/>
              </a:lnSpc>
            </a:pPr>
            <a:r>
              <a:rPr lang="ru-RU" sz="2400" spc="24">
                <a:solidFill>
                  <a:srgbClr val="000000"/>
                </a:solidFill>
                <a:latin typeface="DM Sans"/>
              </a:rPr>
              <a:t>Иногда называется минимальным набором услуг здравоохранения </a:t>
            </a:r>
          </a:p>
        </p:txBody>
      </p:sp>
      <p:grpSp>
        <p:nvGrpSpPr>
          <p:cNvPr id="17" name="Group 17"/>
          <p:cNvGrpSpPr/>
          <p:nvPr/>
        </p:nvGrpSpPr>
        <p:grpSpPr>
          <a:xfrm>
            <a:off x="3445087" y="5602315"/>
            <a:ext cx="897809" cy="897809"/>
            <a:chOff x="0" y="0"/>
            <a:chExt cx="1197078" cy="1197078"/>
          </a:xfrm>
        </p:grpSpPr>
        <p:grpSp>
          <p:nvGrpSpPr>
            <p:cNvPr id="18" name="Group 18"/>
            <p:cNvGrpSpPr/>
            <p:nvPr/>
          </p:nvGrpSpPr>
          <p:grpSpPr>
            <a:xfrm>
              <a:off x="0" y="0"/>
              <a:ext cx="1197078" cy="1197078"/>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0" name="TextBox 20"/>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ru-RU" sz="3618">
                  <a:solidFill>
                    <a:srgbClr val="000000"/>
                  </a:solidFill>
                  <a:latin typeface="DM Sans Bold"/>
                </a:rPr>
                <a:t>2</a:t>
              </a:r>
            </a:p>
          </p:txBody>
        </p:sp>
      </p:grpSp>
      <p:sp>
        <p:nvSpPr>
          <p:cNvPr id="21" name="TextBox 21"/>
          <p:cNvSpPr txBox="1"/>
          <p:nvPr/>
        </p:nvSpPr>
        <p:spPr>
          <a:xfrm>
            <a:off x="4775852" y="5067300"/>
            <a:ext cx="12140548" cy="2738378"/>
          </a:xfrm>
          <a:prstGeom prst="rect">
            <a:avLst/>
          </a:prstGeom>
        </p:spPr>
        <p:txBody>
          <a:bodyPr wrap="square" lIns="0" tIns="0" rIns="0" bIns="0" rtlCol="0" anchor="t">
            <a:spAutoFit/>
          </a:bodyPr>
          <a:lstStyle/>
          <a:p>
            <a:pPr>
              <a:lnSpc>
                <a:spcPts val="3600"/>
              </a:lnSpc>
            </a:pPr>
            <a:r>
              <a:rPr lang="ru-RU" sz="2399" spc="23" dirty="0">
                <a:solidFill>
                  <a:srgbClr val="000000"/>
                </a:solidFill>
                <a:latin typeface="DM Sans"/>
              </a:rPr>
              <a:t>Принимая эти решения нужно учитывать:</a:t>
            </a:r>
          </a:p>
          <a:p>
            <a:pPr marL="518161" lvl="1" indent="-259080">
              <a:lnSpc>
                <a:spcPts val="3600"/>
              </a:lnSpc>
              <a:buFont typeface="Arial"/>
              <a:buChar char="•"/>
            </a:pPr>
            <a:r>
              <a:rPr lang="ru-RU" sz="2400" spc="24" dirty="0">
                <a:solidFill>
                  <a:srgbClr val="000000"/>
                </a:solidFill>
                <a:latin typeface="DM Sans"/>
              </a:rPr>
              <a:t>равенство -- как обеспечить равный и справедливый доступ к услугам</a:t>
            </a:r>
          </a:p>
          <a:p>
            <a:pPr marL="518161" lvl="1" indent="-259080">
              <a:lnSpc>
                <a:spcPts val="3600"/>
              </a:lnSpc>
              <a:buFont typeface="Arial"/>
              <a:buChar char="•"/>
            </a:pPr>
            <a:r>
              <a:rPr lang="ru-RU" sz="2400" spc="24" dirty="0">
                <a:solidFill>
                  <a:srgbClr val="000000"/>
                </a:solidFill>
                <a:latin typeface="DM Sans"/>
              </a:rPr>
              <a:t>бремя болезней -- в чем больше всего нуждается население при охране здоровья</a:t>
            </a:r>
          </a:p>
          <a:p>
            <a:pPr marL="518160" lvl="1" indent="-259080">
              <a:lnSpc>
                <a:spcPts val="3599"/>
              </a:lnSpc>
              <a:buFont typeface="Arial"/>
              <a:buChar char="•"/>
            </a:pPr>
            <a:r>
              <a:rPr lang="ru-RU" sz="2400" spc="24" dirty="0">
                <a:solidFill>
                  <a:srgbClr val="000000"/>
                </a:solidFill>
                <a:latin typeface="DM Sans"/>
              </a:rPr>
              <a:t>эффективность затрат -- достижение наибольшего эффекта с имеющимися ресурсами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12726747" y="5822713"/>
            <a:ext cx="3969371" cy="315562"/>
            <a:chOff x="0" y="0"/>
            <a:chExt cx="8307000" cy="660400"/>
          </a:xfrm>
        </p:grpSpPr>
        <p:sp>
          <p:nvSpPr>
            <p:cNvPr id="5" name="Freeform 5"/>
            <p:cNvSpPr/>
            <p:nvPr/>
          </p:nvSpPr>
          <p:spPr>
            <a:xfrm>
              <a:off x="0" y="0"/>
              <a:ext cx="8307001" cy="660400"/>
            </a:xfrm>
            <a:custGeom>
              <a:avLst/>
              <a:gdLst/>
              <a:ahLst/>
              <a:cxnLst/>
              <a:rect l="l" t="t" r="r" b="b"/>
              <a:pathLst>
                <a:path w="8307001" h="660400">
                  <a:moveTo>
                    <a:pt x="8182540" y="660400"/>
                  </a:moveTo>
                  <a:lnTo>
                    <a:pt x="124460" y="660400"/>
                  </a:lnTo>
                  <a:cubicBezTo>
                    <a:pt x="55880" y="660400"/>
                    <a:pt x="0" y="604520"/>
                    <a:pt x="0" y="535940"/>
                  </a:cubicBezTo>
                  <a:lnTo>
                    <a:pt x="0" y="124460"/>
                  </a:lnTo>
                  <a:cubicBezTo>
                    <a:pt x="0" y="55880"/>
                    <a:pt x="55880" y="0"/>
                    <a:pt x="124460" y="0"/>
                  </a:cubicBezTo>
                  <a:lnTo>
                    <a:pt x="8182541" y="0"/>
                  </a:lnTo>
                  <a:cubicBezTo>
                    <a:pt x="8251120" y="0"/>
                    <a:pt x="8307001" y="55880"/>
                    <a:pt x="8307001" y="124460"/>
                  </a:cubicBezTo>
                  <a:lnTo>
                    <a:pt x="8307001" y="535940"/>
                  </a:lnTo>
                  <a:cubicBezTo>
                    <a:pt x="8307001" y="604520"/>
                    <a:pt x="8251120" y="660400"/>
                    <a:pt x="8182541" y="660400"/>
                  </a:cubicBezTo>
                  <a:close/>
                </a:path>
              </a:pathLst>
            </a:custGeom>
            <a:solidFill>
              <a:srgbClr val="00C2FF"/>
            </a:solidFill>
          </p:spPr>
        </p:sp>
      </p:grpSp>
      <p:sp>
        <p:nvSpPr>
          <p:cNvPr id="7" name="TextBox 7"/>
          <p:cNvSpPr txBox="1"/>
          <p:nvPr/>
        </p:nvSpPr>
        <p:spPr>
          <a:xfrm>
            <a:off x="12726747" y="4253500"/>
            <a:ext cx="3969371" cy="1569214"/>
          </a:xfrm>
          <a:prstGeom prst="rect">
            <a:avLst/>
          </a:prstGeom>
        </p:spPr>
        <p:txBody>
          <a:bodyPr lIns="0" tIns="0" rIns="0" bIns="0" rtlCol="0" anchor="t">
            <a:spAutoFit/>
          </a:bodyPr>
          <a:lstStyle/>
          <a:p>
            <a:pPr marL="0" lvl="0" indent="0" algn="ctr">
              <a:lnSpc>
                <a:spcPts val="12100"/>
              </a:lnSpc>
            </a:pPr>
            <a:r>
              <a:rPr lang="ru-RU" sz="10999" dirty="0">
                <a:solidFill>
                  <a:srgbClr val="000000"/>
                </a:solidFill>
                <a:latin typeface="DM Sans Bold"/>
              </a:rPr>
              <a:t>Видео</a:t>
            </a:r>
            <a:endParaRPr lang="en-US" sz="10999" dirty="0">
              <a:solidFill>
                <a:srgbClr val="000000"/>
              </a:solidFill>
              <a:latin typeface="DM Sans Bold"/>
            </a:endParaRPr>
          </a:p>
        </p:txBody>
      </p:sp>
      <p:pic>
        <p:nvPicPr>
          <p:cNvPr id="8" name="Online Media 7" title="Universal health coverage (UHC): New WHO tool to help countries reach health for all">
            <a:hlinkClick r:id="" action="ppaction://media"/>
            <a:extLst>
              <a:ext uri="{FF2B5EF4-FFF2-40B4-BE49-F238E27FC236}">
                <a16:creationId xmlns:a16="http://schemas.microsoft.com/office/drawing/2014/main" id="{45B45576-F9FA-4BC3-8A24-D13F31FC5F41}"/>
              </a:ext>
            </a:extLst>
          </p:cNvPr>
          <p:cNvPicPr>
            <a:picLocks noRot="1" noChangeAspect="1"/>
          </p:cNvPicPr>
          <p:nvPr>
            <a:videoFile r:link="rId1"/>
          </p:nvPr>
        </p:nvPicPr>
        <p:blipFill>
          <a:blip r:embed="rId4"/>
          <a:stretch>
            <a:fillRect/>
          </a:stretch>
        </p:blipFill>
        <p:spPr>
          <a:xfrm>
            <a:off x="2057400" y="2171700"/>
            <a:ext cx="9992540" cy="5645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2130114" y="4664393"/>
            <a:ext cx="7360271" cy="1024890"/>
          </a:xfrm>
          <a:prstGeom prst="rect">
            <a:avLst/>
          </a:prstGeom>
        </p:spPr>
        <p:txBody>
          <a:bodyPr lIns="0" tIns="0" rIns="0" bIns="0" rtlCol="0" anchor="t">
            <a:spAutoFit/>
          </a:bodyPr>
          <a:lstStyle/>
          <a:p>
            <a:pPr marL="0" lvl="0" indent="0">
              <a:lnSpc>
                <a:spcPts val="7919"/>
              </a:lnSpc>
            </a:pPr>
            <a:r>
              <a:rPr lang="ru-RU" sz="7199">
                <a:solidFill>
                  <a:srgbClr val="000000"/>
                </a:solidFill>
                <a:latin typeface="DM Sans Bold"/>
              </a:rPr>
              <a:t>Вопрос для обсуждения</a:t>
            </a:r>
          </a:p>
        </p:txBody>
      </p:sp>
      <p:grpSp>
        <p:nvGrpSpPr>
          <p:cNvPr id="5" name="Group 5"/>
          <p:cNvGrpSpPr/>
          <p:nvPr/>
        </p:nvGrpSpPr>
        <p:grpSpPr>
          <a:xfrm rot="561958">
            <a:off x="11067654" y="3399614"/>
            <a:ext cx="4005131" cy="5156430"/>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705454">
            <a:off x="11408268" y="4183519"/>
            <a:ext cx="3377835" cy="3759043"/>
            <a:chOff x="0" y="0"/>
            <a:chExt cx="2410002" cy="2001100"/>
          </a:xfrm>
        </p:grpSpPr>
        <p:sp>
          <p:nvSpPr>
            <p:cNvPr id="10" name="Freeform 10"/>
            <p:cNvSpPr/>
            <p:nvPr/>
          </p:nvSpPr>
          <p:spPr>
            <a:xfrm>
              <a:off x="0" y="0"/>
              <a:ext cx="2410002" cy="2001100"/>
            </a:xfrm>
            <a:custGeom>
              <a:avLst/>
              <a:gdLst/>
              <a:ahLst/>
              <a:cxnLst/>
              <a:rect l="l" t="t" r="r" b="b"/>
              <a:pathLst>
                <a:path w="2410002" h="2001100">
                  <a:moveTo>
                    <a:pt x="2285542" y="2001100"/>
                  </a:moveTo>
                  <a:lnTo>
                    <a:pt x="124460" y="2001100"/>
                  </a:lnTo>
                  <a:cubicBezTo>
                    <a:pt x="55880" y="2001100"/>
                    <a:pt x="0" y="1945220"/>
                    <a:pt x="0" y="1876640"/>
                  </a:cubicBezTo>
                  <a:lnTo>
                    <a:pt x="0" y="124460"/>
                  </a:lnTo>
                  <a:cubicBezTo>
                    <a:pt x="0" y="55880"/>
                    <a:pt x="55880" y="0"/>
                    <a:pt x="124460" y="0"/>
                  </a:cubicBezTo>
                  <a:lnTo>
                    <a:pt x="2285542" y="0"/>
                  </a:lnTo>
                  <a:cubicBezTo>
                    <a:pt x="2354122" y="0"/>
                    <a:pt x="2410002" y="55880"/>
                    <a:pt x="2410002" y="124460"/>
                  </a:cubicBezTo>
                  <a:lnTo>
                    <a:pt x="2410002" y="1876640"/>
                  </a:lnTo>
                  <a:cubicBezTo>
                    <a:pt x="2410002" y="1945220"/>
                    <a:pt x="2354122" y="2001100"/>
                    <a:pt x="2285542" y="2001100"/>
                  </a:cubicBezTo>
                  <a:close/>
                </a:path>
              </a:pathLst>
            </a:custGeom>
            <a:solidFill>
              <a:srgbClr val="00C2FF"/>
            </a:solidFill>
          </p:spPr>
        </p:sp>
      </p:grpSp>
      <p:sp>
        <p:nvSpPr>
          <p:cNvPr id="11" name="TextBox 11"/>
          <p:cNvSpPr txBox="1"/>
          <p:nvPr/>
        </p:nvSpPr>
        <p:spPr>
          <a:xfrm rot="561958">
            <a:off x="11672429" y="4176938"/>
            <a:ext cx="3004799" cy="2657617"/>
          </a:xfrm>
          <a:prstGeom prst="rect">
            <a:avLst/>
          </a:prstGeom>
        </p:spPr>
        <p:txBody>
          <a:bodyPr lIns="0" tIns="0" rIns="0" bIns="0" rtlCol="0" anchor="t">
            <a:spAutoFit/>
          </a:bodyPr>
          <a:lstStyle/>
          <a:p>
            <a:pPr marL="0" lvl="0" indent="0" algn="ctr">
              <a:lnSpc>
                <a:spcPts val="4209"/>
              </a:lnSpc>
            </a:pPr>
            <a:r>
              <a:rPr lang="ru-RU" sz="3006" spc="30" dirty="0">
                <a:solidFill>
                  <a:srgbClr val="000000"/>
                </a:solidFill>
                <a:latin typeface="DM Sans"/>
              </a:rPr>
              <a:t>Какие услуги, с вашей точки зрения, должны входить в минимальный набор услуг в стране?</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089571" y="4411281"/>
            <a:ext cx="12108859" cy="1569214"/>
          </a:xfrm>
          <a:prstGeom prst="rect">
            <a:avLst/>
          </a:prstGeom>
        </p:spPr>
        <p:txBody>
          <a:bodyPr lIns="0" tIns="0" rIns="0" bIns="0" rtlCol="0" anchor="t">
            <a:spAutoFit/>
          </a:bodyPr>
          <a:lstStyle/>
          <a:p>
            <a:pPr marL="0" lvl="0" indent="0" algn="ctr">
              <a:lnSpc>
                <a:spcPts val="12100"/>
              </a:lnSpc>
            </a:pPr>
            <a:r>
              <a:rPr lang="ru-RU" sz="10999" dirty="0">
                <a:solidFill>
                  <a:srgbClr val="000000"/>
                </a:solidFill>
                <a:latin typeface="DM Sans Bold"/>
              </a:rPr>
              <a:t>Обед</a:t>
            </a:r>
            <a:endParaRPr lang="en-US" sz="10999" dirty="0">
              <a:solidFill>
                <a:srgbClr val="000000"/>
              </a:solidFill>
              <a:latin typeface="DM Sans Bold"/>
            </a:endParaRPr>
          </a:p>
        </p:txBody>
      </p:sp>
      <p:grpSp>
        <p:nvGrpSpPr>
          <p:cNvPr id="5" name="Group 5"/>
          <p:cNvGrpSpPr/>
          <p:nvPr/>
        </p:nvGrpSpPr>
        <p:grpSpPr>
          <a:xfrm>
            <a:off x="5673927" y="5980494"/>
            <a:ext cx="6940146" cy="192588"/>
            <a:chOff x="0" y="0"/>
            <a:chExt cx="23798270" cy="660400"/>
          </a:xfrm>
        </p:grpSpPr>
        <p:sp>
          <p:nvSpPr>
            <p:cNvPr id="6" name="Freeform 6"/>
            <p:cNvSpPr/>
            <p:nvPr/>
          </p:nvSpPr>
          <p:spPr>
            <a:xfrm>
              <a:off x="0" y="0"/>
              <a:ext cx="23798270" cy="660400"/>
            </a:xfrm>
            <a:custGeom>
              <a:avLst/>
              <a:gdLst/>
              <a:ahLst/>
              <a:cxnLst/>
              <a:rect l="l" t="t" r="r" b="b"/>
              <a:pathLst>
                <a:path w="23798270" h="660400">
                  <a:moveTo>
                    <a:pt x="23673809" y="660400"/>
                  </a:moveTo>
                  <a:lnTo>
                    <a:pt x="124460" y="660400"/>
                  </a:lnTo>
                  <a:cubicBezTo>
                    <a:pt x="55880" y="660400"/>
                    <a:pt x="0" y="604520"/>
                    <a:pt x="0" y="535940"/>
                  </a:cubicBezTo>
                  <a:lnTo>
                    <a:pt x="0" y="124460"/>
                  </a:lnTo>
                  <a:cubicBezTo>
                    <a:pt x="0" y="55880"/>
                    <a:pt x="55880" y="0"/>
                    <a:pt x="124460" y="0"/>
                  </a:cubicBezTo>
                  <a:lnTo>
                    <a:pt x="23673809" y="0"/>
                  </a:lnTo>
                  <a:cubicBezTo>
                    <a:pt x="23742390" y="0"/>
                    <a:pt x="23798270" y="55880"/>
                    <a:pt x="23798270" y="124460"/>
                  </a:cubicBezTo>
                  <a:lnTo>
                    <a:pt x="23798270" y="535940"/>
                  </a:lnTo>
                  <a:cubicBezTo>
                    <a:pt x="23798270" y="604520"/>
                    <a:pt x="23742390" y="660400"/>
                    <a:pt x="23673809" y="660400"/>
                  </a:cubicBezTo>
                  <a:close/>
                </a:path>
              </a:pathLst>
            </a:custGeom>
            <a:solidFill>
              <a:srgbClr val="FFE500"/>
            </a:solidFill>
          </p:spPr>
        </p:sp>
      </p:grpSp>
      <p:pic>
        <p:nvPicPr>
          <p:cNvPr id="9" name="Graphic 8" descr="Noodles outline">
            <a:extLst>
              <a:ext uri="{FF2B5EF4-FFF2-40B4-BE49-F238E27FC236}">
                <a16:creationId xmlns:a16="http://schemas.microsoft.com/office/drawing/2014/main" id="{EC708B14-1E58-4334-99AA-E6E26904F4A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01000" y="1932694"/>
            <a:ext cx="2286000" cy="2286000"/>
          </a:xfrm>
          <a:prstGeom prst="rect">
            <a:avLst/>
          </a:prstGeom>
        </p:spPr>
      </p:pic>
    </p:spTree>
    <p:extLst>
      <p:ext uri="{BB962C8B-B14F-4D97-AF65-F5344CB8AC3E}">
        <p14:creationId xmlns:p14="http://schemas.microsoft.com/office/powerpoint/2010/main" val="11617617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524000" y="4440341"/>
            <a:ext cx="6487851" cy="3039294"/>
          </a:xfrm>
          <a:prstGeom prst="rect">
            <a:avLst/>
          </a:prstGeom>
        </p:spPr>
        <p:txBody>
          <a:bodyPr wrap="square" lIns="0" tIns="0" rIns="0" bIns="0" rtlCol="0" anchor="t">
            <a:spAutoFit/>
          </a:bodyPr>
          <a:lstStyle/>
          <a:p>
            <a:pPr marL="0" lvl="0" indent="0">
              <a:lnSpc>
                <a:spcPts val="7919"/>
              </a:lnSpc>
            </a:pPr>
            <a:r>
              <a:rPr lang="ru-RU" sz="7199" dirty="0">
                <a:solidFill>
                  <a:srgbClr val="000000"/>
                </a:solidFill>
                <a:latin typeface="DM Sans Bold"/>
              </a:rPr>
              <a:t>Опрос: что сделали бы вы?</a:t>
            </a:r>
          </a:p>
        </p:txBody>
      </p:sp>
      <p:grpSp>
        <p:nvGrpSpPr>
          <p:cNvPr id="5" name="Group 5"/>
          <p:cNvGrpSpPr/>
          <p:nvPr/>
        </p:nvGrpSpPr>
        <p:grpSpPr>
          <a:xfrm>
            <a:off x="9144000" y="2109806"/>
            <a:ext cx="897809" cy="897809"/>
            <a:chOff x="0" y="0"/>
            <a:chExt cx="1197078" cy="1197078"/>
          </a:xfrm>
        </p:grpSpPr>
        <p:grpSp>
          <p:nvGrpSpPr>
            <p:cNvPr id="6" name="Group 6"/>
            <p:cNvGrpSpPr/>
            <p:nvPr/>
          </p:nvGrpSpPr>
          <p:grpSpPr>
            <a:xfrm>
              <a:off x="0" y="0"/>
              <a:ext cx="1197078" cy="1197078"/>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8" name="TextBox 8"/>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ru-RU" sz="3618">
                  <a:solidFill>
                    <a:srgbClr val="000000"/>
                  </a:solidFill>
                  <a:latin typeface="DM Sans Bold"/>
                </a:rPr>
                <a:t>1</a:t>
              </a:r>
            </a:p>
          </p:txBody>
        </p:sp>
      </p:grpSp>
      <p:grpSp>
        <p:nvGrpSpPr>
          <p:cNvPr id="9" name="Group 9"/>
          <p:cNvGrpSpPr/>
          <p:nvPr/>
        </p:nvGrpSpPr>
        <p:grpSpPr>
          <a:xfrm>
            <a:off x="10392974" y="2109806"/>
            <a:ext cx="6675826" cy="1917459"/>
            <a:chOff x="0" y="0"/>
            <a:chExt cx="34382239" cy="11885602"/>
          </a:xfrm>
        </p:grpSpPr>
        <p:sp>
          <p:nvSpPr>
            <p:cNvPr id="10" name="Freeform 10"/>
            <p:cNvSpPr/>
            <p:nvPr/>
          </p:nvSpPr>
          <p:spPr>
            <a:xfrm>
              <a:off x="0" y="0"/>
              <a:ext cx="34382239" cy="11885602"/>
            </a:xfrm>
            <a:custGeom>
              <a:avLst/>
              <a:gdLst/>
              <a:ahLst/>
              <a:cxnLst/>
              <a:rect l="l" t="t" r="r" b="b"/>
              <a:pathLst>
                <a:path w="34382239" h="11885602">
                  <a:moveTo>
                    <a:pt x="0" y="0"/>
                  </a:moveTo>
                  <a:lnTo>
                    <a:pt x="0" y="11885602"/>
                  </a:lnTo>
                  <a:lnTo>
                    <a:pt x="34382239" y="11885602"/>
                  </a:lnTo>
                  <a:lnTo>
                    <a:pt x="34382239" y="0"/>
                  </a:lnTo>
                  <a:lnTo>
                    <a:pt x="0" y="0"/>
                  </a:lnTo>
                  <a:close/>
                  <a:moveTo>
                    <a:pt x="34321279" y="11824642"/>
                  </a:moveTo>
                  <a:lnTo>
                    <a:pt x="59690" y="11824642"/>
                  </a:lnTo>
                  <a:lnTo>
                    <a:pt x="59690" y="59690"/>
                  </a:lnTo>
                  <a:lnTo>
                    <a:pt x="34321279" y="59690"/>
                  </a:lnTo>
                  <a:lnTo>
                    <a:pt x="34321279" y="11824642"/>
                  </a:lnTo>
                  <a:close/>
                </a:path>
              </a:pathLst>
            </a:custGeom>
            <a:solidFill>
              <a:srgbClr val="000000"/>
            </a:solidFill>
          </p:spPr>
        </p:sp>
      </p:grpSp>
      <p:sp>
        <p:nvSpPr>
          <p:cNvPr id="11" name="TextBox 11"/>
          <p:cNvSpPr txBox="1"/>
          <p:nvPr/>
        </p:nvSpPr>
        <p:spPr>
          <a:xfrm>
            <a:off x="10843691" y="2069739"/>
            <a:ext cx="6225109" cy="1775486"/>
          </a:xfrm>
          <a:prstGeom prst="rect">
            <a:avLst/>
          </a:prstGeom>
        </p:spPr>
        <p:txBody>
          <a:bodyPr wrap="square" lIns="0" tIns="0" rIns="0" bIns="0" rtlCol="0" anchor="t">
            <a:spAutoFit/>
          </a:bodyPr>
          <a:lstStyle/>
          <a:p>
            <a:pPr marL="0" lvl="0" indent="0">
              <a:lnSpc>
                <a:spcPts val="2800"/>
              </a:lnSpc>
            </a:pPr>
            <a:r>
              <a:rPr lang="ru-RU" sz="2000" spc="20" dirty="0">
                <a:solidFill>
                  <a:srgbClr val="000000"/>
                </a:solidFill>
                <a:latin typeface="DM Sans"/>
              </a:rPr>
              <a:t>Дал(а) бы многим по чуть-чуть, то у 100% жителей страны будет возможность получить одну или две базовых услуги (например консультацию врача, прививку), тогда как за все остальное придется платить</a:t>
            </a:r>
          </a:p>
        </p:txBody>
      </p:sp>
      <p:grpSp>
        <p:nvGrpSpPr>
          <p:cNvPr id="12" name="Group 12"/>
          <p:cNvGrpSpPr/>
          <p:nvPr/>
        </p:nvGrpSpPr>
        <p:grpSpPr>
          <a:xfrm>
            <a:off x="9148331" y="4620412"/>
            <a:ext cx="897809" cy="897809"/>
            <a:chOff x="0" y="0"/>
            <a:chExt cx="1197078" cy="1197078"/>
          </a:xfrm>
        </p:grpSpPr>
        <p:grpSp>
          <p:nvGrpSpPr>
            <p:cNvPr id="13" name="Group 13"/>
            <p:cNvGrpSpPr/>
            <p:nvPr/>
          </p:nvGrpSpPr>
          <p:grpSpPr>
            <a:xfrm>
              <a:off x="0" y="0"/>
              <a:ext cx="1197078" cy="1197078"/>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15" name="TextBox 15"/>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ru-RU" sz="3618">
                  <a:solidFill>
                    <a:srgbClr val="000000"/>
                  </a:solidFill>
                  <a:latin typeface="DM Sans Bold"/>
                </a:rPr>
                <a:t>2</a:t>
              </a:r>
            </a:p>
          </p:txBody>
        </p:sp>
      </p:grpSp>
      <p:grpSp>
        <p:nvGrpSpPr>
          <p:cNvPr id="16" name="Group 16"/>
          <p:cNvGrpSpPr/>
          <p:nvPr/>
        </p:nvGrpSpPr>
        <p:grpSpPr>
          <a:xfrm>
            <a:off x="10397306" y="4620412"/>
            <a:ext cx="6671494" cy="1583423"/>
            <a:chOff x="0" y="0"/>
            <a:chExt cx="34382239" cy="9815040"/>
          </a:xfrm>
        </p:grpSpPr>
        <p:sp>
          <p:nvSpPr>
            <p:cNvPr id="17" name="Freeform 17"/>
            <p:cNvSpPr/>
            <p:nvPr/>
          </p:nvSpPr>
          <p:spPr>
            <a:xfrm>
              <a:off x="0" y="0"/>
              <a:ext cx="34382239" cy="9815040"/>
            </a:xfrm>
            <a:custGeom>
              <a:avLst/>
              <a:gdLst/>
              <a:ahLst/>
              <a:cxnLst/>
              <a:rect l="l" t="t" r="r" b="b"/>
              <a:pathLst>
                <a:path w="34382239" h="9815040">
                  <a:moveTo>
                    <a:pt x="0" y="0"/>
                  </a:moveTo>
                  <a:lnTo>
                    <a:pt x="0" y="9815040"/>
                  </a:lnTo>
                  <a:lnTo>
                    <a:pt x="34382239" y="9815040"/>
                  </a:lnTo>
                  <a:lnTo>
                    <a:pt x="34382239" y="0"/>
                  </a:lnTo>
                  <a:lnTo>
                    <a:pt x="0" y="0"/>
                  </a:lnTo>
                  <a:close/>
                  <a:moveTo>
                    <a:pt x="34321279" y="9754080"/>
                  </a:moveTo>
                  <a:lnTo>
                    <a:pt x="59690" y="9754080"/>
                  </a:lnTo>
                  <a:lnTo>
                    <a:pt x="59690" y="59690"/>
                  </a:lnTo>
                  <a:lnTo>
                    <a:pt x="34321279" y="59690"/>
                  </a:lnTo>
                  <a:lnTo>
                    <a:pt x="34321279" y="9754080"/>
                  </a:lnTo>
                  <a:close/>
                </a:path>
              </a:pathLst>
            </a:custGeom>
            <a:solidFill>
              <a:srgbClr val="000000"/>
            </a:solidFill>
          </p:spPr>
        </p:sp>
      </p:grpSp>
      <p:sp>
        <p:nvSpPr>
          <p:cNvPr id="18" name="TextBox 18"/>
          <p:cNvSpPr txBox="1"/>
          <p:nvPr/>
        </p:nvSpPr>
        <p:spPr>
          <a:xfrm>
            <a:off x="10543222" y="4705421"/>
            <a:ext cx="6525577" cy="1416413"/>
          </a:xfrm>
          <a:prstGeom prst="rect">
            <a:avLst/>
          </a:prstGeom>
        </p:spPr>
        <p:txBody>
          <a:bodyPr wrap="square" lIns="0" tIns="0" rIns="0" bIns="0" rtlCol="0" anchor="t">
            <a:spAutoFit/>
          </a:bodyPr>
          <a:lstStyle/>
          <a:p>
            <a:pPr marL="0" lvl="0" indent="0">
              <a:lnSpc>
                <a:spcPts val="2800"/>
              </a:lnSpc>
            </a:pPr>
            <a:r>
              <a:rPr lang="ru-RU" sz="2000" spc="20" dirty="0">
                <a:solidFill>
                  <a:srgbClr val="000000"/>
                </a:solidFill>
                <a:latin typeface="DM Sans"/>
              </a:rPr>
              <a:t>Дал(а) бы много только некоторым –дал(а) бы некоторым группам населения (например детям, людям старше 80) все бесплатно и обязал(а) бы всех остальных платить</a:t>
            </a:r>
          </a:p>
        </p:txBody>
      </p:sp>
      <p:grpSp>
        <p:nvGrpSpPr>
          <p:cNvPr id="19" name="Group 19"/>
          <p:cNvGrpSpPr/>
          <p:nvPr/>
        </p:nvGrpSpPr>
        <p:grpSpPr>
          <a:xfrm>
            <a:off x="9148331" y="6784271"/>
            <a:ext cx="897809" cy="897809"/>
            <a:chOff x="0" y="0"/>
            <a:chExt cx="1197078" cy="1197078"/>
          </a:xfrm>
        </p:grpSpPr>
        <p:grpSp>
          <p:nvGrpSpPr>
            <p:cNvPr id="20" name="Group 20"/>
            <p:cNvGrpSpPr/>
            <p:nvPr/>
          </p:nvGrpSpPr>
          <p:grpSpPr>
            <a:xfrm>
              <a:off x="0" y="0"/>
              <a:ext cx="1197078" cy="1197078"/>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2" name="TextBox 22"/>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ru-RU" sz="3618">
                  <a:solidFill>
                    <a:srgbClr val="000000"/>
                  </a:solidFill>
                  <a:latin typeface="DM Sans Bold"/>
                </a:rPr>
                <a:t>3</a:t>
              </a:r>
            </a:p>
          </p:txBody>
        </p:sp>
      </p:grpSp>
      <p:grpSp>
        <p:nvGrpSpPr>
          <p:cNvPr id="23" name="Group 23"/>
          <p:cNvGrpSpPr/>
          <p:nvPr/>
        </p:nvGrpSpPr>
        <p:grpSpPr>
          <a:xfrm>
            <a:off x="10397306" y="6784271"/>
            <a:ext cx="6671493" cy="1392923"/>
            <a:chOff x="0" y="0"/>
            <a:chExt cx="34355390" cy="8634203"/>
          </a:xfrm>
        </p:grpSpPr>
        <p:sp>
          <p:nvSpPr>
            <p:cNvPr id="24" name="Freeform 24"/>
            <p:cNvSpPr/>
            <p:nvPr/>
          </p:nvSpPr>
          <p:spPr>
            <a:xfrm>
              <a:off x="0" y="0"/>
              <a:ext cx="34355388" cy="8634202"/>
            </a:xfrm>
            <a:custGeom>
              <a:avLst/>
              <a:gdLst/>
              <a:ahLst/>
              <a:cxnLst/>
              <a:rect l="l" t="t" r="r" b="b"/>
              <a:pathLst>
                <a:path w="34355388" h="8634202">
                  <a:moveTo>
                    <a:pt x="0" y="0"/>
                  </a:moveTo>
                  <a:lnTo>
                    <a:pt x="0" y="8634202"/>
                  </a:lnTo>
                  <a:lnTo>
                    <a:pt x="34355388" y="8634202"/>
                  </a:lnTo>
                  <a:lnTo>
                    <a:pt x="34355388" y="0"/>
                  </a:lnTo>
                  <a:lnTo>
                    <a:pt x="0" y="0"/>
                  </a:lnTo>
                  <a:close/>
                  <a:moveTo>
                    <a:pt x="34294431" y="8573243"/>
                  </a:moveTo>
                  <a:lnTo>
                    <a:pt x="59690" y="8573243"/>
                  </a:lnTo>
                  <a:lnTo>
                    <a:pt x="59690" y="59690"/>
                  </a:lnTo>
                  <a:lnTo>
                    <a:pt x="34294431" y="59690"/>
                  </a:lnTo>
                  <a:lnTo>
                    <a:pt x="34294431" y="8573243"/>
                  </a:lnTo>
                  <a:close/>
                </a:path>
              </a:pathLst>
            </a:custGeom>
            <a:solidFill>
              <a:srgbClr val="000000"/>
            </a:solidFill>
          </p:spPr>
        </p:sp>
      </p:grpSp>
      <p:sp>
        <p:nvSpPr>
          <p:cNvPr id="25" name="TextBox 25"/>
          <p:cNvSpPr txBox="1"/>
          <p:nvPr/>
        </p:nvSpPr>
        <p:spPr>
          <a:xfrm>
            <a:off x="10533697" y="6929870"/>
            <a:ext cx="6535102" cy="1057341"/>
          </a:xfrm>
          <a:prstGeom prst="rect">
            <a:avLst/>
          </a:prstGeom>
        </p:spPr>
        <p:txBody>
          <a:bodyPr wrap="square" lIns="0" tIns="0" rIns="0" bIns="0" rtlCol="0" anchor="t">
            <a:spAutoFit/>
          </a:bodyPr>
          <a:lstStyle/>
          <a:p>
            <a:pPr marL="0" lvl="0" indent="0">
              <a:lnSpc>
                <a:spcPts val="2800"/>
              </a:lnSpc>
            </a:pPr>
            <a:r>
              <a:rPr lang="ru-RU" sz="2000" spc="20" dirty="0">
                <a:solidFill>
                  <a:srgbClr val="000000"/>
                </a:solidFill>
                <a:latin typeface="DM Sans"/>
              </a:rPr>
              <a:t>Обязал(а) бы каждого платить определенный процент дохода (например 10%) ежегодно, независимо от потребностей в охране здоровья</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06410" y="849957"/>
            <a:ext cx="14879035" cy="1002725"/>
          </a:xfrm>
          <a:prstGeom prst="rect">
            <a:avLst/>
          </a:prstGeom>
        </p:spPr>
        <p:txBody>
          <a:bodyPr wrap="square" lIns="0" tIns="0" rIns="0" bIns="0" rtlCol="0" anchor="t">
            <a:spAutoFit/>
          </a:bodyPr>
          <a:lstStyle/>
          <a:p>
            <a:pPr marL="0" lvl="0" indent="0">
              <a:lnSpc>
                <a:spcPts val="7700"/>
              </a:lnSpc>
            </a:pPr>
            <a:r>
              <a:rPr lang="ru-RU" sz="7000" dirty="0">
                <a:solidFill>
                  <a:srgbClr val="000000"/>
                </a:solidFill>
                <a:latin typeface="DM Sans Bold"/>
              </a:rPr>
              <a:t>Роль гражданского общества в ВОУЗ</a:t>
            </a:r>
          </a:p>
        </p:txBody>
      </p:sp>
      <p:grpSp>
        <p:nvGrpSpPr>
          <p:cNvPr id="3" name="Group 3"/>
          <p:cNvGrpSpPr/>
          <p:nvPr/>
        </p:nvGrpSpPr>
        <p:grpSpPr>
          <a:xfrm>
            <a:off x="1795820" y="3148342"/>
            <a:ext cx="897809" cy="897809"/>
            <a:chOff x="0" y="0"/>
            <a:chExt cx="1197078" cy="1197078"/>
          </a:xfrm>
        </p:grpSpPr>
        <p:grpSp>
          <p:nvGrpSpPr>
            <p:cNvPr id="4" name="Group 4"/>
            <p:cNvGrpSpPr/>
            <p:nvPr/>
          </p:nvGrpSpPr>
          <p:grpSpPr>
            <a:xfrm>
              <a:off x="0" y="0"/>
              <a:ext cx="1197078" cy="1197078"/>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500"/>
              </a:solidFill>
            </p:spPr>
          </p:sp>
        </p:grpSp>
        <p:sp>
          <p:nvSpPr>
            <p:cNvPr id="6" name="TextBox 6"/>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ru-RU" sz="3618" dirty="0">
                  <a:solidFill>
                    <a:srgbClr val="000000"/>
                  </a:solidFill>
                  <a:latin typeface="DM Sans Bold"/>
                </a:rPr>
                <a:t>1</a:t>
              </a:r>
            </a:p>
          </p:txBody>
        </p:sp>
      </p:grpSp>
      <p:grpSp>
        <p:nvGrpSpPr>
          <p:cNvPr id="7" name="Group 7"/>
          <p:cNvGrpSpPr/>
          <p:nvPr/>
        </p:nvGrpSpPr>
        <p:grpSpPr>
          <a:xfrm>
            <a:off x="3044794" y="2268420"/>
            <a:ext cx="5414918" cy="3346664"/>
            <a:chOff x="0" y="0"/>
            <a:chExt cx="33565028" cy="15290394"/>
          </a:xfrm>
        </p:grpSpPr>
        <p:sp>
          <p:nvSpPr>
            <p:cNvPr id="8" name="Freeform 8"/>
            <p:cNvSpPr/>
            <p:nvPr/>
          </p:nvSpPr>
          <p:spPr>
            <a:xfrm>
              <a:off x="0" y="0"/>
              <a:ext cx="33565027" cy="15290394"/>
            </a:xfrm>
            <a:custGeom>
              <a:avLst/>
              <a:gdLst/>
              <a:ahLst/>
              <a:cxnLst/>
              <a:rect l="l" t="t" r="r" b="b"/>
              <a:pathLst>
                <a:path w="33565027" h="15290394">
                  <a:moveTo>
                    <a:pt x="0" y="0"/>
                  </a:moveTo>
                  <a:lnTo>
                    <a:pt x="0" y="15290394"/>
                  </a:lnTo>
                  <a:lnTo>
                    <a:pt x="33565027" y="15290394"/>
                  </a:lnTo>
                  <a:lnTo>
                    <a:pt x="33565027" y="0"/>
                  </a:lnTo>
                  <a:lnTo>
                    <a:pt x="0" y="0"/>
                  </a:lnTo>
                  <a:close/>
                  <a:moveTo>
                    <a:pt x="33504067" y="15229433"/>
                  </a:moveTo>
                  <a:lnTo>
                    <a:pt x="59690" y="15229433"/>
                  </a:lnTo>
                  <a:lnTo>
                    <a:pt x="59690" y="59690"/>
                  </a:lnTo>
                  <a:lnTo>
                    <a:pt x="33504067" y="59690"/>
                  </a:lnTo>
                  <a:lnTo>
                    <a:pt x="33504067" y="15229433"/>
                  </a:lnTo>
                  <a:close/>
                </a:path>
              </a:pathLst>
            </a:custGeom>
            <a:solidFill>
              <a:srgbClr val="000000"/>
            </a:solidFill>
          </p:spPr>
        </p:sp>
      </p:grpSp>
      <p:sp>
        <p:nvSpPr>
          <p:cNvPr id="9" name="TextBox 9"/>
          <p:cNvSpPr txBox="1"/>
          <p:nvPr/>
        </p:nvSpPr>
        <p:spPr>
          <a:xfrm>
            <a:off x="3194240" y="2535149"/>
            <a:ext cx="5251687" cy="2668231"/>
          </a:xfrm>
          <a:prstGeom prst="rect">
            <a:avLst/>
          </a:prstGeom>
        </p:spPr>
        <p:txBody>
          <a:bodyPr wrap="square" lIns="0" tIns="0" rIns="0" bIns="0" rtlCol="0" anchor="t">
            <a:spAutoFit/>
          </a:bodyPr>
          <a:lstStyle/>
          <a:p>
            <a:pPr marL="0" lvl="0" indent="0">
              <a:lnSpc>
                <a:spcPts val="3500"/>
              </a:lnSpc>
            </a:pPr>
            <a:r>
              <a:rPr lang="ru-RU" sz="2500" spc="25" dirty="0">
                <a:solidFill>
                  <a:srgbClr val="000000"/>
                </a:solidFill>
                <a:latin typeface="DM Sans"/>
              </a:rPr>
              <a:t>Все страны</a:t>
            </a:r>
            <a:r>
              <a:rPr lang="ru-RU" sz="2500" b="1" spc="25" dirty="0">
                <a:solidFill>
                  <a:srgbClr val="000000"/>
                </a:solidFill>
                <a:latin typeface="DM Sans"/>
              </a:rPr>
              <a:t> взяли на себя обязательства сотрудничать с гражданским обществом</a:t>
            </a:r>
            <a:r>
              <a:rPr lang="ru-RU" sz="2500" spc="25" dirty="0">
                <a:solidFill>
                  <a:srgbClr val="000000"/>
                </a:solidFill>
                <a:latin typeface="DM Sans"/>
              </a:rPr>
              <a:t> в подготовке, реализации и оценке политики здравоохранения (Декларация 2019, параграф 54).</a:t>
            </a:r>
          </a:p>
        </p:txBody>
      </p:sp>
      <p:grpSp>
        <p:nvGrpSpPr>
          <p:cNvPr id="10" name="Group 10"/>
          <p:cNvGrpSpPr/>
          <p:nvPr/>
        </p:nvGrpSpPr>
        <p:grpSpPr>
          <a:xfrm>
            <a:off x="9428586" y="3148342"/>
            <a:ext cx="897809" cy="897809"/>
            <a:chOff x="0" y="0"/>
            <a:chExt cx="1197078" cy="1197078"/>
          </a:xfrm>
        </p:grpSpPr>
        <p:grpSp>
          <p:nvGrpSpPr>
            <p:cNvPr id="11" name="Group 11"/>
            <p:cNvGrpSpPr/>
            <p:nvPr/>
          </p:nvGrpSpPr>
          <p:grpSpPr>
            <a:xfrm>
              <a:off x="0" y="0"/>
              <a:ext cx="1197078" cy="1197078"/>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500"/>
              </a:solidFill>
            </p:spPr>
          </p:sp>
        </p:grpSp>
        <p:sp>
          <p:nvSpPr>
            <p:cNvPr id="13" name="TextBox 13"/>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ru-RU" sz="3618" dirty="0">
                  <a:solidFill>
                    <a:srgbClr val="000000"/>
                  </a:solidFill>
                  <a:latin typeface="DM Sans Bold"/>
                </a:rPr>
                <a:t>2</a:t>
              </a:r>
            </a:p>
          </p:txBody>
        </p:sp>
      </p:grpSp>
      <p:grpSp>
        <p:nvGrpSpPr>
          <p:cNvPr id="14" name="Group 14"/>
          <p:cNvGrpSpPr/>
          <p:nvPr/>
        </p:nvGrpSpPr>
        <p:grpSpPr>
          <a:xfrm>
            <a:off x="10591296" y="1971874"/>
            <a:ext cx="5414918" cy="4523132"/>
            <a:chOff x="0" y="0"/>
            <a:chExt cx="33565028" cy="20744703"/>
          </a:xfrm>
        </p:grpSpPr>
        <p:sp>
          <p:nvSpPr>
            <p:cNvPr id="15" name="Freeform 15"/>
            <p:cNvSpPr/>
            <p:nvPr/>
          </p:nvSpPr>
          <p:spPr>
            <a:xfrm>
              <a:off x="0" y="0"/>
              <a:ext cx="33565027" cy="20744703"/>
            </a:xfrm>
            <a:custGeom>
              <a:avLst/>
              <a:gdLst/>
              <a:ahLst/>
              <a:cxnLst/>
              <a:rect l="l" t="t" r="r" b="b"/>
              <a:pathLst>
                <a:path w="33565027" h="20744703">
                  <a:moveTo>
                    <a:pt x="0" y="0"/>
                  </a:moveTo>
                  <a:lnTo>
                    <a:pt x="0" y="20744703"/>
                  </a:lnTo>
                  <a:lnTo>
                    <a:pt x="33565027" y="20744703"/>
                  </a:lnTo>
                  <a:lnTo>
                    <a:pt x="33565027" y="0"/>
                  </a:lnTo>
                  <a:lnTo>
                    <a:pt x="0" y="0"/>
                  </a:lnTo>
                  <a:close/>
                  <a:moveTo>
                    <a:pt x="33504067" y="20683744"/>
                  </a:moveTo>
                  <a:lnTo>
                    <a:pt x="59690" y="20683744"/>
                  </a:lnTo>
                  <a:lnTo>
                    <a:pt x="59690" y="59690"/>
                  </a:lnTo>
                  <a:lnTo>
                    <a:pt x="33504067" y="59690"/>
                  </a:lnTo>
                  <a:lnTo>
                    <a:pt x="33504067" y="20683744"/>
                  </a:lnTo>
                  <a:close/>
                </a:path>
              </a:pathLst>
            </a:custGeom>
            <a:solidFill>
              <a:srgbClr val="000000"/>
            </a:solidFill>
          </p:spPr>
        </p:sp>
      </p:grpSp>
      <p:sp>
        <p:nvSpPr>
          <p:cNvPr id="16" name="TextBox 16"/>
          <p:cNvSpPr txBox="1"/>
          <p:nvPr/>
        </p:nvSpPr>
        <p:spPr>
          <a:xfrm>
            <a:off x="10787351" y="2105110"/>
            <a:ext cx="5130918" cy="3102873"/>
          </a:xfrm>
          <a:prstGeom prst="rect">
            <a:avLst/>
          </a:prstGeom>
        </p:spPr>
        <p:txBody>
          <a:bodyPr lIns="0" tIns="0" rIns="0" bIns="0" rtlCol="0" anchor="t">
            <a:spAutoFit/>
          </a:bodyPr>
          <a:lstStyle/>
          <a:p>
            <a:pPr marL="0" lvl="0" indent="0">
              <a:lnSpc>
                <a:spcPts val="3500"/>
              </a:lnSpc>
            </a:pPr>
            <a:r>
              <a:rPr lang="ru-RU" sz="2500" spc="25" dirty="0">
                <a:solidFill>
                  <a:srgbClr val="000000"/>
                </a:solidFill>
                <a:latin typeface="DM Sans"/>
              </a:rPr>
              <a:t>ВОЗ рекомендует в начале цикла планирования политики в области охраны здоровья провести </a:t>
            </a:r>
            <a:r>
              <a:rPr lang="ru-RU" sz="2500" b="1" spc="25" dirty="0">
                <a:solidFill>
                  <a:srgbClr val="000000"/>
                </a:solidFill>
                <a:latin typeface="DM Sans"/>
              </a:rPr>
              <a:t>совещание с населением/гражданами страны</a:t>
            </a:r>
            <a:r>
              <a:rPr lang="ru-RU" sz="2500" spc="25" dirty="0">
                <a:solidFill>
                  <a:srgbClr val="000000"/>
                </a:solidFill>
                <a:latin typeface="DM Sans"/>
              </a:rPr>
              <a:t>, чтобы результаты учитывались при планировании новой национальной политики или стратегии.</a:t>
            </a:r>
          </a:p>
        </p:txBody>
      </p:sp>
      <p:grpSp>
        <p:nvGrpSpPr>
          <p:cNvPr id="17" name="Group 17"/>
          <p:cNvGrpSpPr/>
          <p:nvPr/>
        </p:nvGrpSpPr>
        <p:grpSpPr>
          <a:xfrm>
            <a:off x="9428586" y="7242345"/>
            <a:ext cx="897809" cy="897809"/>
            <a:chOff x="0" y="0"/>
            <a:chExt cx="1197078" cy="1197078"/>
          </a:xfrm>
        </p:grpSpPr>
        <p:grpSp>
          <p:nvGrpSpPr>
            <p:cNvPr id="18" name="Group 18"/>
            <p:cNvGrpSpPr/>
            <p:nvPr/>
          </p:nvGrpSpPr>
          <p:grpSpPr>
            <a:xfrm>
              <a:off x="0" y="0"/>
              <a:ext cx="1197078" cy="1197078"/>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500"/>
              </a:solidFill>
            </p:spPr>
          </p:sp>
        </p:grpSp>
        <p:sp>
          <p:nvSpPr>
            <p:cNvPr id="20" name="TextBox 20"/>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ru-RU" sz="3618" dirty="0">
                  <a:solidFill>
                    <a:srgbClr val="000000"/>
                  </a:solidFill>
                  <a:latin typeface="DM Sans Bold"/>
                </a:rPr>
                <a:t>4</a:t>
              </a:r>
            </a:p>
          </p:txBody>
        </p:sp>
      </p:grpSp>
      <p:grpSp>
        <p:nvGrpSpPr>
          <p:cNvPr id="21" name="Group 21"/>
          <p:cNvGrpSpPr/>
          <p:nvPr/>
        </p:nvGrpSpPr>
        <p:grpSpPr>
          <a:xfrm>
            <a:off x="10620543" y="7242345"/>
            <a:ext cx="5414918" cy="2320755"/>
            <a:chOff x="0" y="0"/>
            <a:chExt cx="33565028" cy="9826310"/>
          </a:xfrm>
        </p:grpSpPr>
        <p:sp>
          <p:nvSpPr>
            <p:cNvPr id="22" name="Freeform 22"/>
            <p:cNvSpPr/>
            <p:nvPr/>
          </p:nvSpPr>
          <p:spPr>
            <a:xfrm>
              <a:off x="0" y="0"/>
              <a:ext cx="33565027" cy="9826310"/>
            </a:xfrm>
            <a:custGeom>
              <a:avLst/>
              <a:gdLst/>
              <a:ahLst/>
              <a:cxnLst/>
              <a:rect l="l" t="t" r="r" b="b"/>
              <a:pathLst>
                <a:path w="33565027" h="9826310">
                  <a:moveTo>
                    <a:pt x="0" y="0"/>
                  </a:moveTo>
                  <a:lnTo>
                    <a:pt x="0" y="9826310"/>
                  </a:lnTo>
                  <a:lnTo>
                    <a:pt x="33565027" y="9826310"/>
                  </a:lnTo>
                  <a:lnTo>
                    <a:pt x="33565027" y="0"/>
                  </a:lnTo>
                  <a:lnTo>
                    <a:pt x="0" y="0"/>
                  </a:lnTo>
                  <a:close/>
                  <a:moveTo>
                    <a:pt x="33504067" y="9765350"/>
                  </a:moveTo>
                  <a:lnTo>
                    <a:pt x="59690" y="9765350"/>
                  </a:lnTo>
                  <a:lnTo>
                    <a:pt x="59690" y="59690"/>
                  </a:lnTo>
                  <a:lnTo>
                    <a:pt x="33504067" y="59690"/>
                  </a:lnTo>
                  <a:lnTo>
                    <a:pt x="33504067" y="9765350"/>
                  </a:lnTo>
                  <a:close/>
                </a:path>
              </a:pathLst>
            </a:custGeom>
            <a:solidFill>
              <a:srgbClr val="000000"/>
            </a:solidFill>
          </p:spPr>
        </p:sp>
      </p:grpSp>
      <p:sp>
        <p:nvSpPr>
          <p:cNvPr id="23" name="TextBox 23"/>
          <p:cNvSpPr txBox="1"/>
          <p:nvPr/>
        </p:nvSpPr>
        <p:spPr>
          <a:xfrm>
            <a:off x="11041664" y="7477067"/>
            <a:ext cx="5006740" cy="1321708"/>
          </a:xfrm>
          <a:prstGeom prst="rect">
            <a:avLst/>
          </a:prstGeom>
        </p:spPr>
        <p:txBody>
          <a:bodyPr lIns="0" tIns="0" rIns="0" bIns="0" rtlCol="0" anchor="t">
            <a:spAutoFit/>
          </a:bodyPr>
          <a:lstStyle/>
          <a:p>
            <a:pPr marL="0" lvl="0" indent="0">
              <a:lnSpc>
                <a:spcPts val="3500"/>
              </a:lnSpc>
            </a:pPr>
            <a:r>
              <a:rPr lang="ru-RU" sz="2500" spc="25" dirty="0">
                <a:solidFill>
                  <a:srgbClr val="000000"/>
                </a:solidFill>
                <a:latin typeface="DM Sans"/>
              </a:rPr>
              <a:t>У гражданского общества должна быть </a:t>
            </a:r>
            <a:r>
              <a:rPr lang="ru-RU" sz="2500" b="1" spc="25" dirty="0">
                <a:solidFill>
                  <a:srgbClr val="000000"/>
                </a:solidFill>
                <a:latin typeface="DM Sans"/>
              </a:rPr>
              <a:t>участвовать в принятии решений </a:t>
            </a:r>
            <a:r>
              <a:rPr lang="ru-RU" sz="2500" spc="25" dirty="0">
                <a:solidFill>
                  <a:srgbClr val="000000"/>
                </a:solidFill>
                <a:latin typeface="DM Sans"/>
              </a:rPr>
              <a:t>(как в СКК)</a:t>
            </a:r>
          </a:p>
        </p:txBody>
      </p:sp>
      <p:grpSp>
        <p:nvGrpSpPr>
          <p:cNvPr id="24" name="Group 24"/>
          <p:cNvGrpSpPr/>
          <p:nvPr/>
        </p:nvGrpSpPr>
        <p:grpSpPr>
          <a:xfrm>
            <a:off x="1814870" y="6344536"/>
            <a:ext cx="897809" cy="897809"/>
            <a:chOff x="0" y="0"/>
            <a:chExt cx="1197078" cy="1197078"/>
          </a:xfrm>
        </p:grpSpPr>
        <p:grpSp>
          <p:nvGrpSpPr>
            <p:cNvPr id="25" name="Group 25"/>
            <p:cNvGrpSpPr/>
            <p:nvPr/>
          </p:nvGrpSpPr>
          <p:grpSpPr>
            <a:xfrm>
              <a:off x="0" y="0"/>
              <a:ext cx="1197078" cy="1197078"/>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500"/>
              </a:solidFill>
            </p:spPr>
          </p:sp>
        </p:grpSp>
        <p:sp>
          <p:nvSpPr>
            <p:cNvPr id="27" name="TextBox 27"/>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ru-RU" sz="3618" dirty="0">
                  <a:solidFill>
                    <a:srgbClr val="000000"/>
                  </a:solidFill>
                  <a:latin typeface="DM Sans Bold"/>
                </a:rPr>
                <a:t>3</a:t>
              </a:r>
            </a:p>
          </p:txBody>
        </p:sp>
      </p:grpSp>
      <p:grpSp>
        <p:nvGrpSpPr>
          <p:cNvPr id="28" name="Group 28"/>
          <p:cNvGrpSpPr/>
          <p:nvPr/>
        </p:nvGrpSpPr>
        <p:grpSpPr>
          <a:xfrm>
            <a:off x="3044794" y="6344536"/>
            <a:ext cx="5946806" cy="3218564"/>
            <a:chOff x="0" y="0"/>
            <a:chExt cx="33565028" cy="18061319"/>
          </a:xfrm>
        </p:grpSpPr>
        <p:sp>
          <p:nvSpPr>
            <p:cNvPr id="29" name="Freeform 29"/>
            <p:cNvSpPr/>
            <p:nvPr/>
          </p:nvSpPr>
          <p:spPr>
            <a:xfrm>
              <a:off x="0" y="0"/>
              <a:ext cx="33565027" cy="18061319"/>
            </a:xfrm>
            <a:custGeom>
              <a:avLst/>
              <a:gdLst/>
              <a:ahLst/>
              <a:cxnLst/>
              <a:rect l="l" t="t" r="r" b="b"/>
              <a:pathLst>
                <a:path w="33565027" h="18061319">
                  <a:moveTo>
                    <a:pt x="0" y="0"/>
                  </a:moveTo>
                  <a:lnTo>
                    <a:pt x="0" y="18061319"/>
                  </a:lnTo>
                  <a:lnTo>
                    <a:pt x="33565027" y="18061319"/>
                  </a:lnTo>
                  <a:lnTo>
                    <a:pt x="33565027" y="0"/>
                  </a:lnTo>
                  <a:lnTo>
                    <a:pt x="0" y="0"/>
                  </a:lnTo>
                  <a:close/>
                  <a:moveTo>
                    <a:pt x="33504067" y="18000359"/>
                  </a:moveTo>
                  <a:lnTo>
                    <a:pt x="59690" y="18000359"/>
                  </a:lnTo>
                  <a:lnTo>
                    <a:pt x="59690" y="59690"/>
                  </a:lnTo>
                  <a:lnTo>
                    <a:pt x="33504067" y="59690"/>
                  </a:lnTo>
                  <a:lnTo>
                    <a:pt x="33504067" y="18000359"/>
                  </a:lnTo>
                  <a:close/>
                </a:path>
              </a:pathLst>
            </a:custGeom>
            <a:solidFill>
              <a:srgbClr val="000000"/>
            </a:solidFill>
          </p:spPr>
        </p:sp>
      </p:grpSp>
      <p:sp>
        <p:nvSpPr>
          <p:cNvPr id="30" name="TextBox 30"/>
          <p:cNvSpPr txBox="1"/>
          <p:nvPr/>
        </p:nvSpPr>
        <p:spPr>
          <a:xfrm>
            <a:off x="3514827" y="6437361"/>
            <a:ext cx="5006740" cy="2658698"/>
          </a:xfrm>
          <a:prstGeom prst="rect">
            <a:avLst/>
          </a:prstGeom>
        </p:spPr>
        <p:txBody>
          <a:bodyPr lIns="0" tIns="0" rIns="0" bIns="0" rtlCol="0" anchor="t">
            <a:spAutoFit/>
          </a:bodyPr>
          <a:lstStyle/>
          <a:p>
            <a:pPr marL="0" lvl="0" indent="0">
              <a:lnSpc>
                <a:spcPts val="3500"/>
              </a:lnSpc>
            </a:pPr>
            <a:r>
              <a:rPr lang="ru-RU" sz="2500" spc="25" dirty="0">
                <a:solidFill>
                  <a:srgbClr val="000000"/>
                </a:solidFill>
                <a:latin typeface="DM Sans"/>
              </a:rPr>
              <a:t>Правительства часто проводят </a:t>
            </a:r>
            <a:r>
              <a:rPr lang="ru-RU" sz="2500" b="1" spc="25" dirty="0">
                <a:solidFill>
                  <a:srgbClr val="000000"/>
                </a:solidFill>
                <a:latin typeface="DM Sans"/>
              </a:rPr>
              <a:t>анализ положения в здравоохранении</a:t>
            </a:r>
            <a:r>
              <a:rPr lang="ru-RU" sz="2500" spc="25" dirty="0">
                <a:solidFill>
                  <a:srgbClr val="000000"/>
                </a:solidFill>
                <a:latin typeface="DM Sans"/>
              </a:rPr>
              <a:t> до начала новой политики или стратегии. ВОЗ рекомендует обеспечить участие и инклюзивность в этом процессе.</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47261" y="1356294"/>
            <a:ext cx="16230600" cy="984077"/>
            <a:chOff x="0" y="0"/>
            <a:chExt cx="12456187" cy="755231"/>
          </a:xfrm>
        </p:grpSpPr>
        <p:sp>
          <p:nvSpPr>
            <p:cNvPr id="3" name="Freeform 3"/>
            <p:cNvSpPr/>
            <p:nvPr/>
          </p:nvSpPr>
          <p:spPr>
            <a:xfrm>
              <a:off x="0" y="0"/>
              <a:ext cx="12456187" cy="755231"/>
            </a:xfrm>
            <a:custGeom>
              <a:avLst/>
              <a:gdLst/>
              <a:ahLst/>
              <a:cxnLst/>
              <a:rect l="l" t="t" r="r" b="b"/>
              <a:pathLst>
                <a:path w="12456187" h="755231">
                  <a:moveTo>
                    <a:pt x="12331726" y="755231"/>
                  </a:moveTo>
                  <a:lnTo>
                    <a:pt x="124460" y="755231"/>
                  </a:lnTo>
                  <a:cubicBezTo>
                    <a:pt x="55880" y="755231"/>
                    <a:pt x="0" y="699351"/>
                    <a:pt x="0" y="630771"/>
                  </a:cubicBezTo>
                  <a:lnTo>
                    <a:pt x="0" y="124460"/>
                  </a:lnTo>
                  <a:cubicBezTo>
                    <a:pt x="0" y="55880"/>
                    <a:pt x="55880" y="0"/>
                    <a:pt x="124460" y="0"/>
                  </a:cubicBezTo>
                  <a:lnTo>
                    <a:pt x="12331727" y="0"/>
                  </a:lnTo>
                  <a:cubicBezTo>
                    <a:pt x="12400307" y="0"/>
                    <a:pt x="12456187" y="55880"/>
                    <a:pt x="12456187" y="124460"/>
                  </a:cubicBezTo>
                  <a:lnTo>
                    <a:pt x="12456187" y="630771"/>
                  </a:lnTo>
                  <a:cubicBezTo>
                    <a:pt x="12456187" y="699351"/>
                    <a:pt x="12400307" y="755231"/>
                    <a:pt x="12331727" y="755231"/>
                  </a:cubicBezTo>
                  <a:close/>
                </a:path>
              </a:pathLst>
            </a:custGeom>
            <a:solidFill>
              <a:srgbClr val="46C3BD"/>
            </a:solidFill>
          </p:spPr>
        </p:sp>
      </p:grpSp>
      <p:sp>
        <p:nvSpPr>
          <p:cNvPr id="4" name="TextBox 4"/>
          <p:cNvSpPr txBox="1"/>
          <p:nvPr/>
        </p:nvSpPr>
        <p:spPr>
          <a:xfrm>
            <a:off x="1238544" y="1565123"/>
            <a:ext cx="15868082" cy="594995"/>
          </a:xfrm>
          <a:prstGeom prst="rect">
            <a:avLst/>
          </a:prstGeom>
        </p:spPr>
        <p:txBody>
          <a:bodyPr lIns="0" tIns="0" rIns="0" bIns="0" rtlCol="0" anchor="t">
            <a:spAutoFit/>
          </a:bodyPr>
          <a:lstStyle/>
          <a:p>
            <a:pPr marL="0" marR="0" lvl="0" indent="0" algn="ctr" defTabSz="914400" rtl="0" eaLnBrk="1" fontAlgn="auto" latinLnBrk="0" hangingPunct="1">
              <a:lnSpc>
                <a:spcPts val="4510"/>
              </a:lnSpc>
              <a:spcBef>
                <a:spcPts val="0"/>
              </a:spcBef>
              <a:spcAft>
                <a:spcPts val="0"/>
              </a:spcAft>
              <a:buClrTx/>
              <a:buSzTx/>
              <a:buFontTx/>
              <a:buNone/>
              <a:tabLst/>
              <a:defRPr/>
            </a:pPr>
            <a:r>
              <a:rPr kumimoji="0" lang="ru-RU" sz="4100" b="0" i="0" u="none" strike="noStrike" kern="1200" cap="none" spc="0" normalizeH="0" baseline="0" noProof="0" dirty="0">
                <a:ln>
                  <a:noFill/>
                </a:ln>
                <a:solidFill>
                  <a:srgbClr val="000000"/>
                </a:solidFill>
                <a:effectLst/>
                <a:uLnTx/>
                <a:uFillTx/>
                <a:latin typeface="DM Sans Bold"/>
                <a:ea typeface="+mn-ea"/>
                <a:cs typeface="+mn-cs"/>
              </a:rPr>
              <a:t>Механизм участия гражданского общества в ВОУЗ </a:t>
            </a:r>
            <a:r>
              <a:rPr kumimoji="0" lang="en-US" sz="4100" b="0" i="0" u="none" strike="noStrike" kern="1200" cap="none" spc="0" normalizeH="0" baseline="0" noProof="0" dirty="0">
                <a:ln>
                  <a:noFill/>
                </a:ln>
                <a:solidFill>
                  <a:srgbClr val="000000"/>
                </a:solidFill>
                <a:effectLst/>
                <a:uLnTx/>
                <a:uFillTx/>
                <a:latin typeface="DM Sans Bold"/>
                <a:ea typeface="+mn-ea"/>
                <a:cs typeface="+mn-cs"/>
              </a:rPr>
              <a:t>2030</a:t>
            </a:r>
          </a:p>
        </p:txBody>
      </p:sp>
      <p:sp>
        <p:nvSpPr>
          <p:cNvPr id="6" name="Freeform 6"/>
          <p:cNvSpPr/>
          <p:nvPr/>
        </p:nvSpPr>
        <p:spPr>
          <a:xfrm>
            <a:off x="1047261" y="2672689"/>
            <a:ext cx="16230600" cy="6966611"/>
          </a:xfrm>
          <a:custGeom>
            <a:avLst/>
            <a:gdLst/>
            <a:ahLst/>
            <a:cxnLst/>
            <a:rect l="l" t="t" r="r" b="b"/>
            <a:pathLst>
              <a:path w="12456187" h="4922553">
                <a:moveTo>
                  <a:pt x="12331726" y="4922553"/>
                </a:moveTo>
                <a:lnTo>
                  <a:pt x="124460" y="4922553"/>
                </a:lnTo>
                <a:cubicBezTo>
                  <a:pt x="55880" y="4922553"/>
                  <a:pt x="0" y="4866673"/>
                  <a:pt x="0" y="4798093"/>
                </a:cubicBezTo>
                <a:lnTo>
                  <a:pt x="0" y="124460"/>
                </a:lnTo>
                <a:cubicBezTo>
                  <a:pt x="0" y="55880"/>
                  <a:pt x="55880" y="0"/>
                  <a:pt x="124460" y="0"/>
                </a:cubicBezTo>
                <a:lnTo>
                  <a:pt x="12331727" y="0"/>
                </a:lnTo>
                <a:cubicBezTo>
                  <a:pt x="12400307" y="0"/>
                  <a:pt x="12456187" y="55880"/>
                  <a:pt x="12456187" y="124460"/>
                </a:cubicBezTo>
                <a:lnTo>
                  <a:pt x="12456187" y="4798093"/>
                </a:lnTo>
                <a:cubicBezTo>
                  <a:pt x="12456187" y="4866673"/>
                  <a:pt x="12400307" y="4922553"/>
                  <a:pt x="12331727" y="4922553"/>
                </a:cubicBezTo>
                <a:close/>
              </a:path>
            </a:pathLst>
          </a:custGeom>
          <a:solidFill>
            <a:srgbClr val="EDF0F2"/>
          </a:solidFill>
        </p:spPr>
        <p:txBody>
          <a:bodyPr/>
          <a:lstStyle/>
          <a:p>
            <a:endParaRPr lang="en-GB" dirty="0"/>
          </a:p>
        </p:txBody>
      </p:sp>
      <p:sp>
        <p:nvSpPr>
          <p:cNvPr id="7" name="TextBox 7"/>
          <p:cNvSpPr txBox="1"/>
          <p:nvPr/>
        </p:nvSpPr>
        <p:spPr>
          <a:xfrm>
            <a:off x="3783548" y="3629836"/>
            <a:ext cx="11563074" cy="1815049"/>
          </a:xfrm>
          <a:prstGeom prst="rect">
            <a:avLst/>
          </a:prstGeom>
        </p:spPr>
        <p:txBody>
          <a:bodyPr lIns="0" tIns="0" rIns="0" bIns="0" rtlCol="0" anchor="t">
            <a:spAutoFit/>
          </a:bodyPr>
          <a:lstStyle/>
          <a:p>
            <a:pPr marL="0" marR="0" lvl="0" indent="0" algn="l" defTabSz="914400" rtl="0" eaLnBrk="1" fontAlgn="auto" latinLnBrk="0" hangingPunct="1">
              <a:lnSpc>
                <a:spcPts val="3599"/>
              </a:lnSpc>
              <a:spcBef>
                <a:spcPts val="0"/>
              </a:spcBef>
              <a:spcAft>
                <a:spcPts val="0"/>
              </a:spcAft>
              <a:buClrTx/>
              <a:buSzTx/>
              <a:buFontTx/>
              <a:buNone/>
              <a:tabLst/>
              <a:defRPr/>
            </a:pPr>
            <a:r>
              <a:rPr lang="ru-RU" sz="2399" spc="23" dirty="0">
                <a:solidFill>
                  <a:srgbClr val="000000"/>
                </a:solidFill>
                <a:latin typeface="DM Sans"/>
              </a:rPr>
              <a:t>МУГО – это сектор гражданского общества в ВОУЗ2030, чья цель заключается в том, чтобы обеспечить </a:t>
            </a:r>
            <a:r>
              <a:rPr lang="ru-RU" sz="2399" b="1" spc="23" dirty="0">
                <a:solidFill>
                  <a:srgbClr val="000000"/>
                </a:solidFill>
                <a:latin typeface="DM Sans"/>
              </a:rPr>
              <a:t>инклюзивность и равенство </a:t>
            </a:r>
            <a:r>
              <a:rPr lang="ru-RU" sz="2399" spc="23" dirty="0">
                <a:solidFill>
                  <a:srgbClr val="000000"/>
                </a:solidFill>
                <a:latin typeface="DM Sans"/>
              </a:rPr>
              <a:t>политики ВОУЗ, а также систематическое внимание наиболее уязвимыми и </a:t>
            </a:r>
            <a:r>
              <a:rPr lang="ru-RU" sz="2399" spc="23" dirty="0" err="1">
                <a:solidFill>
                  <a:srgbClr val="000000"/>
                </a:solidFill>
                <a:latin typeface="DM Sans"/>
              </a:rPr>
              <a:t>маргинализованным</a:t>
            </a:r>
            <a:r>
              <a:rPr lang="ru-RU" sz="2399" spc="23" dirty="0">
                <a:solidFill>
                  <a:srgbClr val="000000"/>
                </a:solidFill>
                <a:latin typeface="DM Sans"/>
              </a:rPr>
              <a:t> группам, </a:t>
            </a:r>
            <a:r>
              <a:rPr lang="ru-RU" sz="2399" b="1" spc="23" dirty="0">
                <a:solidFill>
                  <a:srgbClr val="000000"/>
                </a:solidFill>
                <a:latin typeface="DM Sans"/>
              </a:rPr>
              <a:t>чтобы никто не остался позади</a:t>
            </a:r>
            <a:endParaRPr kumimoji="0" lang="en-US" sz="2399" b="1" i="0" u="none" strike="noStrike" kern="1200" cap="none" spc="23" normalizeH="0" baseline="0" noProof="0" dirty="0">
              <a:ln>
                <a:noFill/>
              </a:ln>
              <a:solidFill>
                <a:srgbClr val="000000"/>
              </a:solidFill>
              <a:effectLst/>
              <a:uLnTx/>
              <a:uFillTx/>
              <a:latin typeface="DM Sans"/>
              <a:ea typeface="+mn-ea"/>
              <a:cs typeface="+mn-cs"/>
            </a:endParaRPr>
          </a:p>
        </p:txBody>
      </p:sp>
      <p:grpSp>
        <p:nvGrpSpPr>
          <p:cNvPr id="8" name="Group 8"/>
          <p:cNvGrpSpPr/>
          <p:nvPr/>
        </p:nvGrpSpPr>
        <p:grpSpPr>
          <a:xfrm>
            <a:off x="2605002" y="3696511"/>
            <a:ext cx="897809" cy="897809"/>
            <a:chOff x="0" y="0"/>
            <a:chExt cx="1197078" cy="1197078"/>
          </a:xfrm>
        </p:grpSpPr>
        <p:grpSp>
          <p:nvGrpSpPr>
            <p:cNvPr id="9" name="Group 9"/>
            <p:cNvGrpSpPr/>
            <p:nvPr/>
          </p:nvGrpSpPr>
          <p:grpSpPr>
            <a:xfrm>
              <a:off x="0" y="0"/>
              <a:ext cx="1197078" cy="1197078"/>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1" name="TextBox 11"/>
            <p:cNvSpPr txBox="1"/>
            <p:nvPr/>
          </p:nvSpPr>
          <p:spPr>
            <a:xfrm>
              <a:off x="244118" y="169174"/>
              <a:ext cx="708842" cy="792056"/>
            </a:xfrm>
            <a:prstGeom prst="rect">
              <a:avLst/>
            </a:prstGeom>
          </p:spPr>
          <p:txBody>
            <a:bodyPr lIns="0" tIns="0" rIns="0" bIns="0" rtlCol="0" anchor="t">
              <a:spAutoFit/>
            </a:bodyPr>
            <a:lstStyle/>
            <a:p>
              <a:pPr marL="0" marR="0" lvl="0" indent="0" algn="ctr" defTabSz="914400" rtl="0" eaLnBrk="1" fontAlgn="auto" latinLnBrk="0" hangingPunct="1">
                <a:lnSpc>
                  <a:spcPts val="5066"/>
                </a:lnSpc>
                <a:spcBef>
                  <a:spcPct val="0"/>
                </a:spcBef>
                <a:spcAft>
                  <a:spcPts val="0"/>
                </a:spcAft>
                <a:buClrTx/>
                <a:buSzTx/>
                <a:buFontTx/>
                <a:buNone/>
                <a:tabLst/>
                <a:defRPr/>
              </a:pPr>
              <a:r>
                <a:rPr kumimoji="0" lang="en-US" sz="3618" b="0" i="0" u="none" strike="noStrike" kern="1200" cap="none" spc="0" normalizeH="0" baseline="0" noProof="0">
                  <a:ln>
                    <a:noFill/>
                  </a:ln>
                  <a:solidFill>
                    <a:srgbClr val="000000"/>
                  </a:solidFill>
                  <a:effectLst/>
                  <a:uLnTx/>
                  <a:uFillTx/>
                  <a:latin typeface="DM Sans Bold"/>
                  <a:ea typeface="+mn-ea"/>
                  <a:cs typeface="+mn-cs"/>
                </a:rPr>
                <a:t>1</a:t>
              </a:r>
            </a:p>
          </p:txBody>
        </p:sp>
      </p:grpSp>
      <p:sp>
        <p:nvSpPr>
          <p:cNvPr id="12" name="TextBox 12"/>
          <p:cNvSpPr txBox="1"/>
          <p:nvPr/>
        </p:nvSpPr>
        <p:spPr>
          <a:xfrm>
            <a:off x="3783548" y="5426686"/>
            <a:ext cx="11563074" cy="4589141"/>
          </a:xfrm>
          <a:prstGeom prst="rect">
            <a:avLst/>
          </a:prstGeom>
        </p:spPr>
        <p:txBody>
          <a:bodyPr lIns="0" tIns="0" rIns="0" bIns="0" rtlCol="0" anchor="t">
            <a:spAutoFit/>
          </a:bodyPr>
          <a:lstStyle/>
          <a:p>
            <a:pPr marL="0" marR="0" lvl="0" indent="0" algn="l" defTabSz="914400" rtl="0" eaLnBrk="1" fontAlgn="auto" latinLnBrk="0" hangingPunct="1">
              <a:lnSpc>
                <a:spcPts val="3599"/>
              </a:lnSpc>
              <a:spcBef>
                <a:spcPts val="0"/>
              </a:spcBef>
              <a:spcAft>
                <a:spcPts val="0"/>
              </a:spcAft>
              <a:buClrTx/>
              <a:buSzTx/>
              <a:buFontTx/>
              <a:buNone/>
              <a:tabLst/>
              <a:defRPr/>
            </a:pPr>
            <a:r>
              <a:rPr lang="ru-RU" sz="2399" spc="23" dirty="0">
                <a:solidFill>
                  <a:srgbClr val="000000"/>
                </a:solidFill>
                <a:latin typeface="DM Sans"/>
              </a:rPr>
              <a:t>Цели</a:t>
            </a:r>
            <a:r>
              <a:rPr kumimoji="0" lang="en-US" sz="2399" b="0" i="0" u="none" strike="noStrike" kern="1200" cap="none" spc="23" normalizeH="0" baseline="0" noProof="0" dirty="0">
                <a:ln>
                  <a:noFill/>
                </a:ln>
                <a:solidFill>
                  <a:srgbClr val="000000"/>
                </a:solidFill>
                <a:effectLst/>
                <a:uLnTx/>
                <a:uFillTx/>
                <a:latin typeface="DM Sans"/>
                <a:ea typeface="+mn-ea"/>
                <a:cs typeface="+mn-cs"/>
              </a:rPr>
              <a:t>:</a:t>
            </a:r>
          </a:p>
          <a:p>
            <a:pPr marL="518160" marR="0" lvl="1" indent="-259080" algn="l" defTabSz="914400" rtl="0" eaLnBrk="1" fontAlgn="auto" latinLnBrk="0" hangingPunct="1">
              <a:lnSpc>
                <a:spcPts val="3599"/>
              </a:lnSpc>
              <a:spcBef>
                <a:spcPts val="0"/>
              </a:spcBef>
              <a:spcAft>
                <a:spcPts val="0"/>
              </a:spcAft>
              <a:buClrTx/>
              <a:buSzTx/>
              <a:buFont typeface="Arial"/>
              <a:buChar char="•"/>
              <a:tabLst/>
              <a:defRPr/>
            </a:pPr>
            <a:r>
              <a:rPr kumimoji="0" lang="ru-RU" sz="2399" b="0" i="0" u="none" strike="noStrike" kern="1200" cap="none" spc="23" normalizeH="0" baseline="0" noProof="0" dirty="0">
                <a:ln>
                  <a:noFill/>
                </a:ln>
                <a:solidFill>
                  <a:srgbClr val="000000"/>
                </a:solidFill>
                <a:effectLst/>
                <a:uLnTx/>
                <a:uFillTx/>
                <a:latin typeface="DM Sans"/>
                <a:ea typeface="+mn-ea"/>
                <a:cs typeface="+mn-cs"/>
              </a:rPr>
              <a:t>Инклюзивное и широкое движение по ВОУЗ/ СОЗ</a:t>
            </a:r>
            <a:endParaRPr kumimoji="0" lang="en-US" sz="2399" b="0" i="0" u="none" strike="noStrike" kern="1200" cap="none" spc="23" normalizeH="0" baseline="0" noProof="0" dirty="0">
              <a:ln>
                <a:noFill/>
              </a:ln>
              <a:solidFill>
                <a:srgbClr val="000000"/>
              </a:solidFill>
              <a:effectLst/>
              <a:uLnTx/>
              <a:uFillTx/>
              <a:latin typeface="DM Sans"/>
              <a:ea typeface="+mn-ea"/>
              <a:cs typeface="+mn-cs"/>
            </a:endParaRPr>
          </a:p>
          <a:p>
            <a:pPr marL="518160" marR="0" lvl="1" indent="-259080" algn="l" defTabSz="914400" rtl="0" eaLnBrk="1" fontAlgn="auto" latinLnBrk="0" hangingPunct="1">
              <a:lnSpc>
                <a:spcPts val="3599"/>
              </a:lnSpc>
              <a:spcBef>
                <a:spcPts val="0"/>
              </a:spcBef>
              <a:spcAft>
                <a:spcPts val="0"/>
              </a:spcAft>
              <a:buClrTx/>
              <a:buSzTx/>
              <a:buFont typeface="Arial"/>
              <a:buChar char="•"/>
              <a:tabLst/>
              <a:defRPr/>
            </a:pPr>
            <a:r>
              <a:rPr kumimoji="0" lang="ru-RU" sz="2399" b="1" i="0" u="none" strike="noStrike" kern="1200" cap="none" spc="23" normalizeH="0" baseline="0" noProof="0" dirty="0">
                <a:ln>
                  <a:noFill/>
                </a:ln>
                <a:solidFill>
                  <a:srgbClr val="000000"/>
                </a:solidFill>
                <a:effectLst/>
                <a:uLnTx/>
                <a:uFillTx/>
                <a:latin typeface="DM Sans"/>
                <a:ea typeface="+mn-ea"/>
                <a:cs typeface="+mn-cs"/>
              </a:rPr>
              <a:t>Политика и </a:t>
            </a:r>
            <a:r>
              <a:rPr lang="ru-RU" sz="2399" b="1" spc="23" dirty="0">
                <a:solidFill>
                  <a:srgbClr val="000000"/>
                </a:solidFill>
                <a:latin typeface="DM Sans"/>
              </a:rPr>
              <a:t>практика ВОУЗ </a:t>
            </a:r>
            <a:r>
              <a:rPr lang="ru-RU" sz="2399" spc="23" dirty="0">
                <a:solidFill>
                  <a:srgbClr val="000000"/>
                </a:solidFill>
                <a:latin typeface="DM Sans"/>
              </a:rPr>
              <a:t>в соответствии с потребностями наиболее уязвимых и </a:t>
            </a:r>
            <a:r>
              <a:rPr lang="ru-RU" sz="2399" spc="23" dirty="0" err="1">
                <a:solidFill>
                  <a:srgbClr val="000000"/>
                </a:solidFill>
                <a:latin typeface="DM Sans"/>
              </a:rPr>
              <a:t>маргинализованных</a:t>
            </a:r>
            <a:r>
              <a:rPr lang="ru-RU" sz="2399" spc="23" dirty="0">
                <a:solidFill>
                  <a:srgbClr val="000000"/>
                </a:solidFill>
                <a:latin typeface="DM Sans"/>
              </a:rPr>
              <a:t> людей </a:t>
            </a:r>
            <a:endParaRPr kumimoji="0" lang="en-US" sz="2399" b="0" i="0" u="none" strike="noStrike" kern="1200" cap="none" spc="23" normalizeH="0" baseline="0" noProof="0" dirty="0">
              <a:ln>
                <a:noFill/>
              </a:ln>
              <a:solidFill>
                <a:srgbClr val="000000"/>
              </a:solidFill>
              <a:effectLst/>
              <a:uLnTx/>
              <a:uFillTx/>
              <a:latin typeface="DM Sans"/>
              <a:ea typeface="+mn-ea"/>
              <a:cs typeface="+mn-cs"/>
            </a:endParaRPr>
          </a:p>
          <a:p>
            <a:pPr marL="518160" marR="0" lvl="1" indent="-259080" algn="l" defTabSz="914400" rtl="0" eaLnBrk="1" fontAlgn="auto" latinLnBrk="0" hangingPunct="1">
              <a:lnSpc>
                <a:spcPts val="3599"/>
              </a:lnSpc>
              <a:spcBef>
                <a:spcPts val="0"/>
              </a:spcBef>
              <a:spcAft>
                <a:spcPts val="0"/>
              </a:spcAft>
              <a:buClrTx/>
              <a:buSzTx/>
              <a:buFont typeface="Arial"/>
              <a:buChar char="•"/>
              <a:tabLst/>
              <a:defRPr/>
            </a:pPr>
            <a:r>
              <a:rPr lang="ru-RU" sz="2399" spc="23" dirty="0">
                <a:solidFill>
                  <a:srgbClr val="000000"/>
                </a:solidFill>
                <a:latin typeface="DM Sans"/>
              </a:rPr>
              <a:t>Более эффективные механизмы подотчетности, которые управляются гражданами/ общинами </a:t>
            </a:r>
            <a:endParaRPr kumimoji="0" lang="en-US" sz="2399" b="0" i="0" u="none" strike="noStrike" kern="1200" cap="none" spc="23" normalizeH="0" baseline="0" noProof="0" dirty="0">
              <a:ln>
                <a:noFill/>
              </a:ln>
              <a:solidFill>
                <a:srgbClr val="000000"/>
              </a:solidFill>
              <a:effectLst/>
              <a:uLnTx/>
              <a:uFillTx/>
              <a:latin typeface="DM Sans"/>
              <a:ea typeface="+mn-ea"/>
              <a:cs typeface="+mn-cs"/>
            </a:endParaRPr>
          </a:p>
          <a:p>
            <a:pPr marL="518160" marR="0" lvl="1" indent="-259080" algn="l" defTabSz="914400" rtl="0" eaLnBrk="1" fontAlgn="auto" latinLnBrk="0" hangingPunct="1">
              <a:lnSpc>
                <a:spcPts val="3599"/>
              </a:lnSpc>
              <a:spcBef>
                <a:spcPts val="0"/>
              </a:spcBef>
              <a:spcAft>
                <a:spcPts val="0"/>
              </a:spcAft>
              <a:buClrTx/>
              <a:buSzTx/>
              <a:buFont typeface="Arial"/>
              <a:buChar char="•"/>
              <a:tabLst/>
              <a:defRPr/>
            </a:pPr>
            <a:r>
              <a:rPr lang="ru-RU" sz="2399" spc="23" dirty="0">
                <a:solidFill>
                  <a:srgbClr val="000000"/>
                </a:solidFill>
                <a:latin typeface="DM Sans"/>
              </a:rPr>
              <a:t>Более эффективная </a:t>
            </a:r>
            <a:r>
              <a:rPr kumimoji="0" lang="ru-RU" sz="2399" b="1" i="0" u="none" strike="noStrike" kern="1200" cap="none" spc="23" normalizeH="0" baseline="0" noProof="0" dirty="0">
                <a:ln>
                  <a:noFill/>
                </a:ln>
                <a:solidFill>
                  <a:srgbClr val="000000"/>
                </a:solidFill>
                <a:effectLst/>
                <a:uLnTx/>
                <a:uFillTx/>
                <a:latin typeface="DM Sans"/>
                <a:ea typeface="+mn-ea"/>
                <a:cs typeface="+mn-cs"/>
              </a:rPr>
              <a:t>координация </a:t>
            </a:r>
            <a:r>
              <a:rPr lang="ru-RU" sz="2399" spc="23" dirty="0">
                <a:solidFill>
                  <a:srgbClr val="000000"/>
                </a:solidFill>
                <a:latin typeface="DM Sans"/>
              </a:rPr>
              <a:t>и гармонизация </a:t>
            </a:r>
            <a:r>
              <a:rPr lang="ru-RU" sz="2399" spc="23" dirty="0" err="1">
                <a:solidFill>
                  <a:srgbClr val="000000"/>
                </a:solidFill>
                <a:latin typeface="DM Sans"/>
              </a:rPr>
              <a:t>адвокации</a:t>
            </a:r>
            <a:r>
              <a:rPr lang="ru-RU" sz="2399" spc="23" dirty="0">
                <a:solidFill>
                  <a:srgbClr val="000000"/>
                </a:solidFill>
                <a:latin typeface="DM Sans"/>
              </a:rPr>
              <a:t> гражданского общества в области охраны здоровья </a:t>
            </a:r>
            <a:endParaRPr kumimoji="0" lang="en-US" sz="2399" b="0" i="0" u="none" strike="noStrike" kern="1200" cap="none" spc="23" normalizeH="0" baseline="0" noProof="0" dirty="0">
              <a:ln>
                <a:noFill/>
              </a:ln>
              <a:solidFill>
                <a:srgbClr val="000000"/>
              </a:solidFill>
              <a:effectLst/>
              <a:uLnTx/>
              <a:uFillTx/>
              <a:latin typeface="DM Sans"/>
              <a:ea typeface="+mn-ea"/>
              <a:cs typeface="+mn-cs"/>
            </a:endParaRPr>
          </a:p>
          <a:p>
            <a:pPr marL="518160" marR="0" lvl="1" indent="-259080" algn="l" defTabSz="914400" rtl="0" eaLnBrk="1" fontAlgn="auto" latinLnBrk="0" hangingPunct="1">
              <a:lnSpc>
                <a:spcPts val="3599"/>
              </a:lnSpc>
              <a:spcBef>
                <a:spcPts val="0"/>
              </a:spcBef>
              <a:spcAft>
                <a:spcPts val="0"/>
              </a:spcAft>
              <a:buClrTx/>
              <a:buSzTx/>
              <a:buFont typeface="Arial"/>
              <a:buChar char="•"/>
              <a:tabLst/>
              <a:defRPr/>
            </a:pPr>
            <a:endParaRPr lang="en-US" sz="2399" spc="23" dirty="0">
              <a:solidFill>
                <a:srgbClr val="000000"/>
              </a:solidFill>
              <a:latin typeface="DM Sans"/>
            </a:endParaRPr>
          </a:p>
          <a:p>
            <a:pPr marL="518160" marR="0" lvl="1" indent="-259080" algn="l" defTabSz="914400" rtl="0" eaLnBrk="1" fontAlgn="auto" latinLnBrk="0" hangingPunct="1">
              <a:lnSpc>
                <a:spcPts val="3599"/>
              </a:lnSpc>
              <a:spcBef>
                <a:spcPts val="0"/>
              </a:spcBef>
              <a:spcAft>
                <a:spcPts val="0"/>
              </a:spcAft>
              <a:buClrTx/>
              <a:buSzTx/>
              <a:buFont typeface="Arial"/>
              <a:buChar char="•"/>
              <a:tabLst/>
              <a:defRPr/>
            </a:pPr>
            <a:r>
              <a:rPr kumimoji="0" lang="en-US" sz="2399" b="0" i="0" u="none" strike="noStrike" kern="1200" cap="none" spc="23" normalizeH="0" baseline="0" noProof="0" dirty="0">
                <a:ln>
                  <a:noFill/>
                </a:ln>
                <a:solidFill>
                  <a:srgbClr val="000000"/>
                </a:solidFill>
                <a:effectLst/>
                <a:uLnTx/>
                <a:uFillTx/>
                <a:latin typeface="DM Sans"/>
                <a:ea typeface="+mn-ea"/>
                <a:cs typeface="+mn-cs"/>
                <a:hlinkClick r:id="rId2"/>
              </a:rPr>
              <a:t>https://csemonline.net/about-us/</a:t>
            </a:r>
            <a:r>
              <a:rPr kumimoji="0" lang="en-US" sz="2399" b="0" i="0" u="none" strike="noStrike" kern="1200" cap="none" spc="23" normalizeH="0" baseline="0" noProof="0" dirty="0">
                <a:ln>
                  <a:noFill/>
                </a:ln>
                <a:solidFill>
                  <a:srgbClr val="000000"/>
                </a:solidFill>
                <a:effectLst/>
                <a:uLnTx/>
                <a:uFillTx/>
                <a:latin typeface="DM Sans"/>
                <a:ea typeface="+mn-ea"/>
                <a:cs typeface="+mn-cs"/>
              </a:rPr>
              <a:t> </a:t>
            </a:r>
          </a:p>
        </p:txBody>
      </p:sp>
      <p:grpSp>
        <p:nvGrpSpPr>
          <p:cNvPr id="13" name="Group 13"/>
          <p:cNvGrpSpPr/>
          <p:nvPr/>
        </p:nvGrpSpPr>
        <p:grpSpPr>
          <a:xfrm>
            <a:off x="2605002" y="5493361"/>
            <a:ext cx="897809" cy="897809"/>
            <a:chOff x="0" y="0"/>
            <a:chExt cx="1197078" cy="1197078"/>
          </a:xfrm>
        </p:grpSpPr>
        <p:grpSp>
          <p:nvGrpSpPr>
            <p:cNvPr id="14" name="Group 14"/>
            <p:cNvGrpSpPr/>
            <p:nvPr/>
          </p:nvGrpSpPr>
          <p:grpSpPr>
            <a:xfrm>
              <a:off x="0" y="0"/>
              <a:ext cx="1197078" cy="1197078"/>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6" name="TextBox 16"/>
            <p:cNvSpPr txBox="1"/>
            <p:nvPr/>
          </p:nvSpPr>
          <p:spPr>
            <a:xfrm>
              <a:off x="244118" y="169174"/>
              <a:ext cx="708842" cy="792056"/>
            </a:xfrm>
            <a:prstGeom prst="rect">
              <a:avLst/>
            </a:prstGeom>
          </p:spPr>
          <p:txBody>
            <a:bodyPr lIns="0" tIns="0" rIns="0" bIns="0" rtlCol="0" anchor="t">
              <a:spAutoFit/>
            </a:bodyPr>
            <a:lstStyle/>
            <a:p>
              <a:pPr marL="0" marR="0" lvl="0" indent="0" algn="ctr" defTabSz="914400" rtl="0" eaLnBrk="1" fontAlgn="auto" latinLnBrk="0" hangingPunct="1">
                <a:lnSpc>
                  <a:spcPts val="5066"/>
                </a:lnSpc>
                <a:spcBef>
                  <a:spcPct val="0"/>
                </a:spcBef>
                <a:spcAft>
                  <a:spcPts val="0"/>
                </a:spcAft>
                <a:buClrTx/>
                <a:buSzTx/>
                <a:buFontTx/>
                <a:buNone/>
                <a:tabLst/>
                <a:defRPr/>
              </a:pPr>
              <a:r>
                <a:rPr kumimoji="0" lang="en-US" sz="3618" b="0" i="0" u="none" strike="noStrike" kern="1200" cap="none" spc="0" normalizeH="0" baseline="0" noProof="0">
                  <a:ln>
                    <a:noFill/>
                  </a:ln>
                  <a:solidFill>
                    <a:srgbClr val="000000"/>
                  </a:solidFill>
                  <a:effectLst/>
                  <a:uLnTx/>
                  <a:uFillTx/>
                  <a:latin typeface="DM Sans Bold"/>
                  <a:ea typeface="+mn-ea"/>
                  <a:cs typeface="+mn-cs"/>
                </a:rPr>
                <a:t>2</a:t>
              </a:r>
            </a:p>
          </p:txBody>
        </p:sp>
      </p:grpSp>
    </p:spTree>
    <p:extLst>
      <p:ext uri="{BB962C8B-B14F-4D97-AF65-F5344CB8AC3E}">
        <p14:creationId xmlns:p14="http://schemas.microsoft.com/office/powerpoint/2010/main" val="9000278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2456187" cy="6315813"/>
          </a:xfrm>
        </p:grpSpPr>
        <p:sp>
          <p:nvSpPr>
            <p:cNvPr id="3" name="Freeform 3"/>
            <p:cNvSpPr/>
            <p:nvPr/>
          </p:nvSpPr>
          <p:spPr>
            <a:xfrm>
              <a:off x="0" y="0"/>
              <a:ext cx="12456187" cy="6315813"/>
            </a:xfrm>
            <a:custGeom>
              <a:avLst/>
              <a:gdLst/>
              <a:ahLst/>
              <a:cxnLst/>
              <a:rect l="l" t="t" r="r" b="b"/>
              <a:pathLst>
                <a:path w="12456187" h="6315813">
                  <a:moveTo>
                    <a:pt x="12331726" y="6315813"/>
                  </a:moveTo>
                  <a:lnTo>
                    <a:pt x="124460" y="6315813"/>
                  </a:lnTo>
                  <a:cubicBezTo>
                    <a:pt x="55880" y="6315813"/>
                    <a:pt x="0" y="6259933"/>
                    <a:pt x="0" y="6191353"/>
                  </a:cubicBezTo>
                  <a:lnTo>
                    <a:pt x="0" y="124460"/>
                  </a:lnTo>
                  <a:cubicBezTo>
                    <a:pt x="0" y="55880"/>
                    <a:pt x="55880" y="0"/>
                    <a:pt x="124460" y="0"/>
                  </a:cubicBezTo>
                  <a:lnTo>
                    <a:pt x="12331727" y="0"/>
                  </a:lnTo>
                  <a:cubicBezTo>
                    <a:pt x="12400307" y="0"/>
                    <a:pt x="12456187" y="55880"/>
                    <a:pt x="12456187" y="124460"/>
                  </a:cubicBezTo>
                  <a:lnTo>
                    <a:pt x="12456187" y="6191353"/>
                  </a:lnTo>
                  <a:cubicBezTo>
                    <a:pt x="12456187" y="6259933"/>
                    <a:pt x="12400307" y="6315813"/>
                    <a:pt x="12331727" y="6315813"/>
                  </a:cubicBezTo>
                  <a:close/>
                </a:path>
              </a:pathLst>
            </a:custGeom>
            <a:solidFill>
              <a:srgbClr val="EDF0F2"/>
            </a:solidFill>
          </p:spPr>
        </p:sp>
      </p:grpSp>
      <p:grpSp>
        <p:nvGrpSpPr>
          <p:cNvPr id="4" name="Group 4"/>
          <p:cNvGrpSpPr/>
          <p:nvPr/>
        </p:nvGrpSpPr>
        <p:grpSpPr>
          <a:xfrm>
            <a:off x="1835678" y="2470268"/>
            <a:ext cx="6581852" cy="2708307"/>
            <a:chOff x="0" y="0"/>
            <a:chExt cx="40798406" cy="16787767"/>
          </a:xfrm>
        </p:grpSpPr>
        <p:sp>
          <p:nvSpPr>
            <p:cNvPr id="5" name="Freeform 5"/>
            <p:cNvSpPr/>
            <p:nvPr/>
          </p:nvSpPr>
          <p:spPr>
            <a:xfrm>
              <a:off x="0" y="0"/>
              <a:ext cx="40798406" cy="16787768"/>
            </a:xfrm>
            <a:custGeom>
              <a:avLst/>
              <a:gdLst/>
              <a:ahLst/>
              <a:cxnLst/>
              <a:rect l="l" t="t" r="r" b="b"/>
              <a:pathLst>
                <a:path w="40798406" h="16787768">
                  <a:moveTo>
                    <a:pt x="0" y="0"/>
                  </a:moveTo>
                  <a:lnTo>
                    <a:pt x="0" y="16787768"/>
                  </a:lnTo>
                  <a:lnTo>
                    <a:pt x="40798406" y="16787768"/>
                  </a:lnTo>
                  <a:lnTo>
                    <a:pt x="40798406" y="0"/>
                  </a:lnTo>
                  <a:lnTo>
                    <a:pt x="0" y="0"/>
                  </a:lnTo>
                  <a:close/>
                  <a:moveTo>
                    <a:pt x="40737445" y="16726807"/>
                  </a:moveTo>
                  <a:lnTo>
                    <a:pt x="59690" y="16726807"/>
                  </a:lnTo>
                  <a:lnTo>
                    <a:pt x="59690" y="59690"/>
                  </a:lnTo>
                  <a:lnTo>
                    <a:pt x="40737445" y="59690"/>
                  </a:lnTo>
                  <a:lnTo>
                    <a:pt x="40737445" y="16726807"/>
                  </a:lnTo>
                  <a:close/>
                </a:path>
              </a:pathLst>
            </a:custGeom>
            <a:solidFill>
              <a:srgbClr val="46C3BD"/>
            </a:solidFill>
          </p:spPr>
        </p:sp>
      </p:grpSp>
      <p:sp>
        <p:nvSpPr>
          <p:cNvPr id="6" name="AutoShape 6"/>
          <p:cNvSpPr/>
          <p:nvPr/>
        </p:nvSpPr>
        <p:spPr>
          <a:xfrm>
            <a:off x="1840215" y="2480771"/>
            <a:ext cx="282401" cy="234492"/>
          </a:xfrm>
          <a:prstGeom prst="rect">
            <a:avLst/>
          </a:prstGeom>
          <a:solidFill>
            <a:srgbClr val="46C3BD"/>
          </a:solidFill>
        </p:spPr>
      </p:sp>
      <p:sp>
        <p:nvSpPr>
          <p:cNvPr id="7" name="TextBox 7"/>
          <p:cNvSpPr txBox="1"/>
          <p:nvPr/>
        </p:nvSpPr>
        <p:spPr>
          <a:xfrm>
            <a:off x="1910815" y="2466325"/>
            <a:ext cx="141201" cy="234809"/>
          </a:xfrm>
          <a:prstGeom prst="rect">
            <a:avLst/>
          </a:prstGeom>
        </p:spPr>
        <p:txBody>
          <a:bodyPr lIns="0" tIns="0" rIns="0" bIns="0" rtlCol="0" anchor="t">
            <a:spAutoFit/>
          </a:bodyPr>
          <a:lstStyle/>
          <a:p>
            <a:pPr algn="ctr">
              <a:lnSpc>
                <a:spcPts val="1900"/>
              </a:lnSpc>
            </a:pPr>
            <a:r>
              <a:rPr lang="en-US" sz="1357">
                <a:solidFill>
                  <a:srgbClr val="000000"/>
                </a:solidFill>
                <a:latin typeface="DM Sans Bold"/>
              </a:rPr>
              <a:t>1</a:t>
            </a:r>
          </a:p>
        </p:txBody>
      </p:sp>
      <p:sp>
        <p:nvSpPr>
          <p:cNvPr id="8" name="TextBox 8"/>
          <p:cNvSpPr txBox="1"/>
          <p:nvPr/>
        </p:nvSpPr>
        <p:spPr>
          <a:xfrm>
            <a:off x="2089561" y="2712826"/>
            <a:ext cx="6327969" cy="2583656"/>
          </a:xfrm>
          <a:prstGeom prst="rect">
            <a:avLst/>
          </a:prstGeom>
        </p:spPr>
        <p:txBody>
          <a:bodyPr lIns="0" tIns="0" rIns="0" bIns="0" rtlCol="0" anchor="t">
            <a:spAutoFit/>
          </a:bodyPr>
          <a:lstStyle/>
          <a:p>
            <a:pPr marL="0" lvl="0" indent="0" algn="ctr">
              <a:lnSpc>
                <a:spcPts val="2940"/>
              </a:lnSpc>
              <a:spcBef>
                <a:spcPct val="0"/>
              </a:spcBef>
            </a:pPr>
            <a:r>
              <a:rPr lang="ru-RU" sz="2100" dirty="0">
                <a:solidFill>
                  <a:srgbClr val="000000"/>
                </a:solidFill>
                <a:latin typeface="DM Sans"/>
              </a:rPr>
              <a:t>Включает</a:t>
            </a:r>
            <a:r>
              <a:rPr lang="en-US" sz="2100" dirty="0">
                <a:solidFill>
                  <a:srgbClr val="000000"/>
                </a:solidFill>
                <a:latin typeface="DM Sans"/>
              </a:rPr>
              <a:t> </a:t>
            </a:r>
            <a:r>
              <a:rPr lang="ru-RU" sz="2100" dirty="0" err="1">
                <a:solidFill>
                  <a:srgbClr val="000000"/>
                </a:solidFill>
                <a:latin typeface="DM Sans"/>
              </a:rPr>
              <a:t>в</a:t>
            </a:r>
            <a:r>
              <a:rPr lang="ru-RU" sz="2100" dirty="0" err="1">
                <a:solidFill>
                  <a:srgbClr val="000000"/>
                </a:solidFill>
                <a:latin typeface="DM Sans Bold"/>
              </a:rPr>
              <a:t>все</a:t>
            </a:r>
            <a:r>
              <a:rPr lang="ru-RU" sz="2100" dirty="0">
                <a:solidFill>
                  <a:srgbClr val="000000"/>
                </a:solidFill>
                <a:latin typeface="DM Sans Bold"/>
              </a:rPr>
              <a:t> компоненты системы охраны здоровья: системы оказания услуг, работников системы охраны здоровья</a:t>
            </a:r>
            <a:r>
              <a:rPr lang="en-US" sz="2100" dirty="0">
                <a:solidFill>
                  <a:srgbClr val="000000"/>
                </a:solidFill>
                <a:latin typeface="DM Sans"/>
              </a:rPr>
              <a:t>,</a:t>
            </a:r>
            <a:r>
              <a:rPr lang="ru-RU" sz="2100" dirty="0">
                <a:solidFill>
                  <a:srgbClr val="000000"/>
                </a:solidFill>
                <a:latin typeface="DM Sans"/>
              </a:rPr>
              <a:t> объекты и сети коммуникации, технологии для охраны здоровья, информационные системы, механизмы контроля качества, финансирование здравоохранения, руководство системой и законодательство</a:t>
            </a:r>
            <a:r>
              <a:rPr lang="en-US" sz="2100" dirty="0">
                <a:solidFill>
                  <a:srgbClr val="000000"/>
                </a:solidFill>
                <a:latin typeface="DM Sans"/>
              </a:rPr>
              <a:t>.</a:t>
            </a:r>
          </a:p>
        </p:txBody>
      </p:sp>
      <p:grpSp>
        <p:nvGrpSpPr>
          <p:cNvPr id="9" name="Group 9"/>
          <p:cNvGrpSpPr/>
          <p:nvPr/>
        </p:nvGrpSpPr>
        <p:grpSpPr>
          <a:xfrm>
            <a:off x="14288374" y="4565736"/>
            <a:ext cx="2449698" cy="1155527"/>
            <a:chOff x="0" y="0"/>
            <a:chExt cx="1880023" cy="886810"/>
          </a:xfrm>
        </p:grpSpPr>
        <p:sp>
          <p:nvSpPr>
            <p:cNvPr id="10" name="Freeform 10"/>
            <p:cNvSpPr/>
            <p:nvPr/>
          </p:nvSpPr>
          <p:spPr>
            <a:xfrm>
              <a:off x="0" y="0"/>
              <a:ext cx="1880023" cy="886810"/>
            </a:xfrm>
            <a:custGeom>
              <a:avLst/>
              <a:gdLst/>
              <a:ahLst/>
              <a:cxnLst/>
              <a:rect l="l" t="t" r="r" b="b"/>
              <a:pathLst>
                <a:path w="1880023" h="886810">
                  <a:moveTo>
                    <a:pt x="1755563" y="886810"/>
                  </a:moveTo>
                  <a:lnTo>
                    <a:pt x="124460" y="886810"/>
                  </a:lnTo>
                  <a:cubicBezTo>
                    <a:pt x="55880" y="886810"/>
                    <a:pt x="0" y="830930"/>
                    <a:pt x="0" y="762350"/>
                  </a:cubicBezTo>
                  <a:lnTo>
                    <a:pt x="0" y="124460"/>
                  </a:lnTo>
                  <a:cubicBezTo>
                    <a:pt x="0" y="55880"/>
                    <a:pt x="55880" y="0"/>
                    <a:pt x="124460" y="0"/>
                  </a:cubicBezTo>
                  <a:lnTo>
                    <a:pt x="1755563" y="0"/>
                  </a:lnTo>
                  <a:cubicBezTo>
                    <a:pt x="1824143" y="0"/>
                    <a:pt x="1880023" y="55880"/>
                    <a:pt x="1880023" y="124460"/>
                  </a:cubicBezTo>
                  <a:lnTo>
                    <a:pt x="1880023" y="762350"/>
                  </a:lnTo>
                  <a:cubicBezTo>
                    <a:pt x="1880023" y="830930"/>
                    <a:pt x="1824143" y="886810"/>
                    <a:pt x="1755563" y="886810"/>
                  </a:cubicBezTo>
                  <a:close/>
                </a:path>
              </a:pathLst>
            </a:custGeom>
            <a:solidFill>
              <a:srgbClr val="46C3BD"/>
            </a:solidFill>
          </p:spPr>
        </p:sp>
      </p:grpSp>
      <p:sp>
        <p:nvSpPr>
          <p:cNvPr id="11" name="TextBox 11"/>
          <p:cNvSpPr txBox="1"/>
          <p:nvPr/>
        </p:nvSpPr>
        <p:spPr>
          <a:xfrm>
            <a:off x="14539527" y="4670425"/>
            <a:ext cx="2449698" cy="987450"/>
          </a:xfrm>
          <a:prstGeom prst="rect">
            <a:avLst/>
          </a:prstGeom>
        </p:spPr>
        <p:txBody>
          <a:bodyPr wrap="square" lIns="0" tIns="0" rIns="0" bIns="0" rtlCol="0" anchor="t">
            <a:spAutoFit/>
          </a:bodyPr>
          <a:lstStyle/>
          <a:p>
            <a:pPr marL="0" lvl="0" indent="0">
              <a:lnSpc>
                <a:spcPts val="7700"/>
              </a:lnSpc>
              <a:spcBef>
                <a:spcPct val="0"/>
              </a:spcBef>
            </a:pPr>
            <a:r>
              <a:rPr lang="ru-RU" sz="7000" dirty="0">
                <a:solidFill>
                  <a:srgbClr val="000000"/>
                </a:solidFill>
                <a:latin typeface="DM Sans Bold"/>
              </a:rPr>
              <a:t>ВОУЗ</a:t>
            </a:r>
            <a:endParaRPr lang="en-US" sz="7000" dirty="0">
              <a:solidFill>
                <a:srgbClr val="000000"/>
              </a:solidFill>
              <a:latin typeface="DM Sans Bold"/>
            </a:endParaRPr>
          </a:p>
        </p:txBody>
      </p:sp>
      <p:grpSp>
        <p:nvGrpSpPr>
          <p:cNvPr id="12" name="Group 12"/>
          <p:cNvGrpSpPr/>
          <p:nvPr/>
        </p:nvGrpSpPr>
        <p:grpSpPr>
          <a:xfrm>
            <a:off x="9077768" y="2715263"/>
            <a:ext cx="4487887" cy="1278866"/>
            <a:chOff x="0" y="0"/>
            <a:chExt cx="27818711" cy="7927205"/>
          </a:xfrm>
        </p:grpSpPr>
        <p:sp>
          <p:nvSpPr>
            <p:cNvPr id="13" name="Freeform 13"/>
            <p:cNvSpPr/>
            <p:nvPr/>
          </p:nvSpPr>
          <p:spPr>
            <a:xfrm>
              <a:off x="0" y="0"/>
              <a:ext cx="27818711" cy="7927205"/>
            </a:xfrm>
            <a:custGeom>
              <a:avLst/>
              <a:gdLst/>
              <a:ahLst/>
              <a:cxnLst/>
              <a:rect l="l" t="t" r="r" b="b"/>
              <a:pathLst>
                <a:path w="27818711" h="7927205">
                  <a:moveTo>
                    <a:pt x="0" y="0"/>
                  </a:moveTo>
                  <a:lnTo>
                    <a:pt x="0" y="7927205"/>
                  </a:lnTo>
                  <a:lnTo>
                    <a:pt x="27818711" y="7927205"/>
                  </a:lnTo>
                  <a:lnTo>
                    <a:pt x="27818711" y="0"/>
                  </a:lnTo>
                  <a:lnTo>
                    <a:pt x="0" y="0"/>
                  </a:lnTo>
                  <a:close/>
                  <a:moveTo>
                    <a:pt x="27757751" y="7866245"/>
                  </a:moveTo>
                  <a:lnTo>
                    <a:pt x="59690" y="7866245"/>
                  </a:lnTo>
                  <a:lnTo>
                    <a:pt x="59690" y="59690"/>
                  </a:lnTo>
                  <a:lnTo>
                    <a:pt x="27757751" y="59690"/>
                  </a:lnTo>
                  <a:lnTo>
                    <a:pt x="27757751" y="7866245"/>
                  </a:lnTo>
                  <a:close/>
                </a:path>
              </a:pathLst>
            </a:custGeom>
            <a:solidFill>
              <a:srgbClr val="46C3BD"/>
            </a:solidFill>
          </p:spPr>
        </p:sp>
      </p:grpSp>
      <p:sp>
        <p:nvSpPr>
          <p:cNvPr id="14" name="AutoShape 14"/>
          <p:cNvSpPr/>
          <p:nvPr/>
        </p:nvSpPr>
        <p:spPr>
          <a:xfrm>
            <a:off x="9073071" y="2725765"/>
            <a:ext cx="282401" cy="234492"/>
          </a:xfrm>
          <a:prstGeom prst="rect">
            <a:avLst/>
          </a:prstGeom>
          <a:solidFill>
            <a:srgbClr val="46C3BD"/>
          </a:solidFill>
        </p:spPr>
      </p:sp>
      <p:sp>
        <p:nvSpPr>
          <p:cNvPr id="15" name="TextBox 15"/>
          <p:cNvSpPr txBox="1"/>
          <p:nvPr/>
        </p:nvSpPr>
        <p:spPr>
          <a:xfrm>
            <a:off x="9143671" y="2711319"/>
            <a:ext cx="141201" cy="234809"/>
          </a:xfrm>
          <a:prstGeom prst="rect">
            <a:avLst/>
          </a:prstGeom>
        </p:spPr>
        <p:txBody>
          <a:bodyPr lIns="0" tIns="0" rIns="0" bIns="0" rtlCol="0" anchor="t">
            <a:spAutoFit/>
          </a:bodyPr>
          <a:lstStyle/>
          <a:p>
            <a:pPr algn="ctr">
              <a:lnSpc>
                <a:spcPts val="1900"/>
              </a:lnSpc>
            </a:pPr>
            <a:r>
              <a:rPr lang="en-US" sz="1357">
                <a:solidFill>
                  <a:srgbClr val="000000"/>
                </a:solidFill>
                <a:latin typeface="DM Sans Bold"/>
              </a:rPr>
              <a:t>2</a:t>
            </a:r>
          </a:p>
        </p:txBody>
      </p:sp>
      <p:sp>
        <p:nvSpPr>
          <p:cNvPr id="16" name="TextBox 16"/>
          <p:cNvSpPr txBox="1"/>
          <p:nvPr/>
        </p:nvSpPr>
        <p:spPr>
          <a:xfrm>
            <a:off x="9383763" y="2962266"/>
            <a:ext cx="3961065" cy="352276"/>
          </a:xfrm>
          <a:prstGeom prst="rect">
            <a:avLst/>
          </a:prstGeom>
        </p:spPr>
        <p:txBody>
          <a:bodyPr lIns="0" tIns="0" rIns="0" bIns="0" rtlCol="0" anchor="t">
            <a:spAutoFit/>
          </a:bodyPr>
          <a:lstStyle/>
          <a:p>
            <a:pPr marL="0" lvl="0" indent="0" algn="ctr">
              <a:lnSpc>
                <a:spcPts val="2940"/>
              </a:lnSpc>
              <a:spcBef>
                <a:spcPct val="0"/>
              </a:spcBef>
            </a:pPr>
            <a:r>
              <a:rPr lang="ru-RU" sz="2100" dirty="0">
                <a:solidFill>
                  <a:srgbClr val="000000"/>
                </a:solidFill>
                <a:latin typeface="DM Sans"/>
              </a:rPr>
              <a:t>Больше, чем схемы страхования</a:t>
            </a:r>
            <a:endParaRPr lang="en-US" sz="2100" dirty="0">
              <a:solidFill>
                <a:srgbClr val="000000"/>
              </a:solidFill>
              <a:latin typeface="DM Sans"/>
            </a:endParaRPr>
          </a:p>
        </p:txBody>
      </p:sp>
      <p:grpSp>
        <p:nvGrpSpPr>
          <p:cNvPr id="17" name="Group 17"/>
          <p:cNvGrpSpPr/>
          <p:nvPr/>
        </p:nvGrpSpPr>
        <p:grpSpPr>
          <a:xfrm>
            <a:off x="9077768" y="4312446"/>
            <a:ext cx="4487887" cy="1945616"/>
            <a:chOff x="0" y="0"/>
            <a:chExt cx="27818711" cy="12060136"/>
          </a:xfrm>
        </p:grpSpPr>
        <p:sp>
          <p:nvSpPr>
            <p:cNvPr id="18" name="Freeform 18"/>
            <p:cNvSpPr/>
            <p:nvPr/>
          </p:nvSpPr>
          <p:spPr>
            <a:xfrm>
              <a:off x="0" y="0"/>
              <a:ext cx="27818711" cy="12060136"/>
            </a:xfrm>
            <a:custGeom>
              <a:avLst/>
              <a:gdLst/>
              <a:ahLst/>
              <a:cxnLst/>
              <a:rect l="l" t="t" r="r" b="b"/>
              <a:pathLst>
                <a:path w="27818711" h="12060136">
                  <a:moveTo>
                    <a:pt x="0" y="0"/>
                  </a:moveTo>
                  <a:lnTo>
                    <a:pt x="0" y="12060136"/>
                  </a:lnTo>
                  <a:lnTo>
                    <a:pt x="27818711" y="12060136"/>
                  </a:lnTo>
                  <a:lnTo>
                    <a:pt x="27818711" y="0"/>
                  </a:lnTo>
                  <a:lnTo>
                    <a:pt x="0" y="0"/>
                  </a:lnTo>
                  <a:close/>
                  <a:moveTo>
                    <a:pt x="27757751" y="11999176"/>
                  </a:moveTo>
                  <a:lnTo>
                    <a:pt x="59690" y="11999176"/>
                  </a:lnTo>
                  <a:lnTo>
                    <a:pt x="59690" y="59690"/>
                  </a:lnTo>
                  <a:lnTo>
                    <a:pt x="27757751" y="59690"/>
                  </a:lnTo>
                  <a:lnTo>
                    <a:pt x="27757751" y="11999176"/>
                  </a:lnTo>
                  <a:close/>
                </a:path>
              </a:pathLst>
            </a:custGeom>
            <a:solidFill>
              <a:srgbClr val="46C3BD"/>
            </a:solidFill>
          </p:spPr>
        </p:sp>
      </p:grpSp>
      <p:sp>
        <p:nvSpPr>
          <p:cNvPr id="19" name="AutoShape 19"/>
          <p:cNvSpPr/>
          <p:nvPr/>
        </p:nvSpPr>
        <p:spPr>
          <a:xfrm>
            <a:off x="9082305" y="4322949"/>
            <a:ext cx="282401" cy="234492"/>
          </a:xfrm>
          <a:prstGeom prst="rect">
            <a:avLst/>
          </a:prstGeom>
          <a:solidFill>
            <a:srgbClr val="46C3BD"/>
          </a:solidFill>
        </p:spPr>
      </p:sp>
      <p:sp>
        <p:nvSpPr>
          <p:cNvPr id="20" name="TextBox 20"/>
          <p:cNvSpPr txBox="1"/>
          <p:nvPr/>
        </p:nvSpPr>
        <p:spPr>
          <a:xfrm>
            <a:off x="9152905" y="4308503"/>
            <a:ext cx="141201" cy="234809"/>
          </a:xfrm>
          <a:prstGeom prst="rect">
            <a:avLst/>
          </a:prstGeom>
        </p:spPr>
        <p:txBody>
          <a:bodyPr lIns="0" tIns="0" rIns="0" bIns="0" rtlCol="0" anchor="t">
            <a:spAutoFit/>
          </a:bodyPr>
          <a:lstStyle/>
          <a:p>
            <a:pPr algn="ctr">
              <a:lnSpc>
                <a:spcPts val="1900"/>
              </a:lnSpc>
            </a:pPr>
            <a:r>
              <a:rPr lang="en-US" sz="1357">
                <a:solidFill>
                  <a:srgbClr val="000000"/>
                </a:solidFill>
                <a:latin typeface="DM Sans Bold"/>
              </a:rPr>
              <a:t>3</a:t>
            </a:r>
          </a:p>
        </p:txBody>
      </p:sp>
      <p:sp>
        <p:nvSpPr>
          <p:cNvPr id="21" name="TextBox 21"/>
          <p:cNvSpPr txBox="1"/>
          <p:nvPr/>
        </p:nvSpPr>
        <p:spPr>
          <a:xfrm>
            <a:off x="9436426" y="4568974"/>
            <a:ext cx="3875346" cy="1096069"/>
          </a:xfrm>
          <a:prstGeom prst="rect">
            <a:avLst/>
          </a:prstGeom>
        </p:spPr>
        <p:txBody>
          <a:bodyPr lIns="0" tIns="0" rIns="0" bIns="0" rtlCol="0" anchor="t">
            <a:spAutoFit/>
          </a:bodyPr>
          <a:lstStyle/>
          <a:p>
            <a:pPr marL="0" lvl="0" indent="0" algn="ctr">
              <a:lnSpc>
                <a:spcPts val="2940"/>
              </a:lnSpc>
              <a:spcBef>
                <a:spcPct val="0"/>
              </a:spcBef>
            </a:pPr>
            <a:r>
              <a:rPr lang="ru-RU" sz="2100" u="sng" dirty="0">
                <a:solidFill>
                  <a:srgbClr val="000000"/>
                </a:solidFill>
                <a:latin typeface="DM Sans"/>
              </a:rPr>
              <a:t>Не означает </a:t>
            </a:r>
            <a:r>
              <a:rPr lang="en-US" sz="2100" dirty="0">
                <a:solidFill>
                  <a:srgbClr val="000000"/>
                </a:solidFill>
                <a:latin typeface="DM Sans"/>
              </a:rPr>
              <a:t> </a:t>
            </a:r>
            <a:r>
              <a:rPr lang="ru-RU" sz="2100" dirty="0">
                <a:solidFill>
                  <a:srgbClr val="000000"/>
                </a:solidFill>
                <a:latin typeface="DM Sans"/>
              </a:rPr>
              <a:t>бесплатного оказания всех услуг, независимо от стоимости </a:t>
            </a:r>
            <a:endParaRPr lang="en-US" sz="2100" dirty="0">
              <a:solidFill>
                <a:srgbClr val="000000"/>
              </a:solidFill>
              <a:latin typeface="DM Sans"/>
            </a:endParaRPr>
          </a:p>
        </p:txBody>
      </p:sp>
      <p:grpSp>
        <p:nvGrpSpPr>
          <p:cNvPr id="22" name="Group 22"/>
          <p:cNvGrpSpPr/>
          <p:nvPr/>
        </p:nvGrpSpPr>
        <p:grpSpPr>
          <a:xfrm>
            <a:off x="1894109" y="5865972"/>
            <a:ext cx="6523421" cy="2354840"/>
            <a:chOff x="0" y="0"/>
            <a:chExt cx="40436218" cy="14596761"/>
          </a:xfrm>
        </p:grpSpPr>
        <p:sp>
          <p:nvSpPr>
            <p:cNvPr id="23" name="Freeform 23"/>
            <p:cNvSpPr/>
            <p:nvPr/>
          </p:nvSpPr>
          <p:spPr>
            <a:xfrm>
              <a:off x="0" y="0"/>
              <a:ext cx="40436217" cy="14596762"/>
            </a:xfrm>
            <a:custGeom>
              <a:avLst/>
              <a:gdLst/>
              <a:ahLst/>
              <a:cxnLst/>
              <a:rect l="l" t="t" r="r" b="b"/>
              <a:pathLst>
                <a:path w="40436217" h="14596762">
                  <a:moveTo>
                    <a:pt x="0" y="0"/>
                  </a:moveTo>
                  <a:lnTo>
                    <a:pt x="0" y="14596762"/>
                  </a:lnTo>
                  <a:lnTo>
                    <a:pt x="40436217" y="14596762"/>
                  </a:lnTo>
                  <a:lnTo>
                    <a:pt x="40436217" y="0"/>
                  </a:lnTo>
                  <a:lnTo>
                    <a:pt x="0" y="0"/>
                  </a:lnTo>
                  <a:close/>
                  <a:moveTo>
                    <a:pt x="40375260" y="14535801"/>
                  </a:moveTo>
                  <a:lnTo>
                    <a:pt x="59690" y="14535801"/>
                  </a:lnTo>
                  <a:lnTo>
                    <a:pt x="59690" y="59690"/>
                  </a:lnTo>
                  <a:lnTo>
                    <a:pt x="40375260" y="59690"/>
                  </a:lnTo>
                  <a:lnTo>
                    <a:pt x="40375260" y="14535801"/>
                  </a:lnTo>
                  <a:close/>
                </a:path>
              </a:pathLst>
            </a:custGeom>
            <a:solidFill>
              <a:srgbClr val="46C3BD"/>
            </a:solidFill>
          </p:spPr>
        </p:sp>
      </p:grpSp>
      <p:sp>
        <p:nvSpPr>
          <p:cNvPr id="24" name="AutoShape 24"/>
          <p:cNvSpPr/>
          <p:nvPr/>
        </p:nvSpPr>
        <p:spPr>
          <a:xfrm>
            <a:off x="1898645" y="5876475"/>
            <a:ext cx="282401" cy="234492"/>
          </a:xfrm>
          <a:prstGeom prst="rect">
            <a:avLst/>
          </a:prstGeom>
          <a:solidFill>
            <a:srgbClr val="46C3BD"/>
          </a:solidFill>
        </p:spPr>
      </p:sp>
      <p:sp>
        <p:nvSpPr>
          <p:cNvPr id="25" name="TextBox 25"/>
          <p:cNvSpPr txBox="1"/>
          <p:nvPr/>
        </p:nvSpPr>
        <p:spPr>
          <a:xfrm>
            <a:off x="1969246" y="5862029"/>
            <a:ext cx="141201" cy="234809"/>
          </a:xfrm>
          <a:prstGeom prst="rect">
            <a:avLst/>
          </a:prstGeom>
        </p:spPr>
        <p:txBody>
          <a:bodyPr lIns="0" tIns="0" rIns="0" bIns="0" rtlCol="0" anchor="t">
            <a:spAutoFit/>
          </a:bodyPr>
          <a:lstStyle/>
          <a:p>
            <a:pPr algn="ctr">
              <a:lnSpc>
                <a:spcPts val="1900"/>
              </a:lnSpc>
            </a:pPr>
            <a:r>
              <a:rPr lang="en-US" sz="1357">
                <a:solidFill>
                  <a:srgbClr val="000000"/>
                </a:solidFill>
                <a:latin typeface="DM Sans Bold"/>
              </a:rPr>
              <a:t>4</a:t>
            </a:r>
          </a:p>
        </p:txBody>
      </p:sp>
      <p:sp>
        <p:nvSpPr>
          <p:cNvPr id="26" name="TextBox 26"/>
          <p:cNvSpPr txBox="1"/>
          <p:nvPr/>
        </p:nvSpPr>
        <p:spPr>
          <a:xfrm>
            <a:off x="2195616" y="6063342"/>
            <a:ext cx="6004063" cy="1839863"/>
          </a:xfrm>
          <a:prstGeom prst="rect">
            <a:avLst/>
          </a:prstGeom>
        </p:spPr>
        <p:txBody>
          <a:bodyPr lIns="0" tIns="0" rIns="0" bIns="0" rtlCol="0" anchor="t">
            <a:spAutoFit/>
          </a:bodyPr>
          <a:lstStyle/>
          <a:p>
            <a:pPr algn="ctr">
              <a:lnSpc>
                <a:spcPts val="2940"/>
              </a:lnSpc>
            </a:pPr>
            <a:r>
              <a:rPr lang="ru-RU" sz="2100" dirty="0">
                <a:solidFill>
                  <a:srgbClr val="000000"/>
                </a:solidFill>
                <a:latin typeface="DM Sans"/>
              </a:rPr>
              <a:t>Речь идет не только о предоставлении минимального набора услуг, а о прогрессивном расширении охвата медицинскими услугами и финансовыми гарантиями по мере расширения ресурсной базы</a:t>
            </a:r>
            <a:endParaRPr lang="en-US" sz="2100" dirty="0">
              <a:solidFill>
                <a:srgbClr val="000000"/>
              </a:solidFill>
              <a:latin typeface="DM Sans"/>
            </a:endParaRPr>
          </a:p>
        </p:txBody>
      </p:sp>
      <p:grpSp>
        <p:nvGrpSpPr>
          <p:cNvPr id="27" name="Group 27"/>
          <p:cNvGrpSpPr/>
          <p:nvPr/>
        </p:nvGrpSpPr>
        <p:grpSpPr>
          <a:xfrm>
            <a:off x="9073071" y="6609494"/>
            <a:ext cx="4488048" cy="1573822"/>
            <a:chOff x="0" y="0"/>
            <a:chExt cx="27819710" cy="9755524"/>
          </a:xfrm>
        </p:grpSpPr>
        <p:sp>
          <p:nvSpPr>
            <p:cNvPr id="28" name="Freeform 28"/>
            <p:cNvSpPr/>
            <p:nvPr/>
          </p:nvSpPr>
          <p:spPr>
            <a:xfrm>
              <a:off x="0" y="0"/>
              <a:ext cx="27819710" cy="9755524"/>
            </a:xfrm>
            <a:custGeom>
              <a:avLst/>
              <a:gdLst/>
              <a:ahLst/>
              <a:cxnLst/>
              <a:rect l="l" t="t" r="r" b="b"/>
              <a:pathLst>
                <a:path w="27819710" h="9755524">
                  <a:moveTo>
                    <a:pt x="0" y="0"/>
                  </a:moveTo>
                  <a:lnTo>
                    <a:pt x="0" y="9755524"/>
                  </a:lnTo>
                  <a:lnTo>
                    <a:pt x="27819710" y="9755524"/>
                  </a:lnTo>
                  <a:lnTo>
                    <a:pt x="27819710" y="0"/>
                  </a:lnTo>
                  <a:lnTo>
                    <a:pt x="0" y="0"/>
                  </a:lnTo>
                  <a:close/>
                  <a:moveTo>
                    <a:pt x="27758749" y="9694564"/>
                  </a:moveTo>
                  <a:lnTo>
                    <a:pt x="59690" y="9694564"/>
                  </a:lnTo>
                  <a:lnTo>
                    <a:pt x="59690" y="59690"/>
                  </a:lnTo>
                  <a:lnTo>
                    <a:pt x="27758749" y="59690"/>
                  </a:lnTo>
                  <a:lnTo>
                    <a:pt x="27758749" y="9694564"/>
                  </a:lnTo>
                  <a:close/>
                </a:path>
              </a:pathLst>
            </a:custGeom>
            <a:solidFill>
              <a:srgbClr val="46C3BD"/>
            </a:solidFill>
          </p:spPr>
        </p:sp>
      </p:grpSp>
      <p:sp>
        <p:nvSpPr>
          <p:cNvPr id="29" name="AutoShape 29"/>
          <p:cNvSpPr/>
          <p:nvPr/>
        </p:nvSpPr>
        <p:spPr>
          <a:xfrm>
            <a:off x="9077607" y="6619996"/>
            <a:ext cx="282401" cy="234492"/>
          </a:xfrm>
          <a:prstGeom prst="rect">
            <a:avLst/>
          </a:prstGeom>
          <a:solidFill>
            <a:srgbClr val="46C3BD"/>
          </a:solidFill>
        </p:spPr>
      </p:sp>
      <p:sp>
        <p:nvSpPr>
          <p:cNvPr id="30" name="TextBox 30"/>
          <p:cNvSpPr txBox="1"/>
          <p:nvPr/>
        </p:nvSpPr>
        <p:spPr>
          <a:xfrm>
            <a:off x="9148208" y="6605550"/>
            <a:ext cx="141201" cy="234809"/>
          </a:xfrm>
          <a:prstGeom prst="rect">
            <a:avLst/>
          </a:prstGeom>
        </p:spPr>
        <p:txBody>
          <a:bodyPr lIns="0" tIns="0" rIns="0" bIns="0" rtlCol="0" anchor="t">
            <a:spAutoFit/>
          </a:bodyPr>
          <a:lstStyle/>
          <a:p>
            <a:pPr algn="ctr">
              <a:lnSpc>
                <a:spcPts val="1900"/>
              </a:lnSpc>
            </a:pPr>
            <a:r>
              <a:rPr lang="en-US" sz="1357">
                <a:solidFill>
                  <a:srgbClr val="000000"/>
                </a:solidFill>
                <a:latin typeface="DM Sans Bold"/>
              </a:rPr>
              <a:t>5</a:t>
            </a:r>
          </a:p>
        </p:txBody>
      </p:sp>
      <p:sp>
        <p:nvSpPr>
          <p:cNvPr id="31" name="TextBox 31"/>
          <p:cNvSpPr txBox="1"/>
          <p:nvPr/>
        </p:nvSpPr>
        <p:spPr>
          <a:xfrm>
            <a:off x="9530840" y="6792735"/>
            <a:ext cx="3653190" cy="1467966"/>
          </a:xfrm>
          <a:prstGeom prst="rect">
            <a:avLst/>
          </a:prstGeom>
        </p:spPr>
        <p:txBody>
          <a:bodyPr lIns="0" tIns="0" rIns="0" bIns="0" rtlCol="0" anchor="t">
            <a:spAutoFit/>
          </a:bodyPr>
          <a:lstStyle/>
          <a:p>
            <a:pPr marL="0" lvl="0" indent="0" algn="ctr">
              <a:lnSpc>
                <a:spcPts val="2940"/>
              </a:lnSpc>
              <a:spcBef>
                <a:spcPct val="0"/>
              </a:spcBef>
            </a:pPr>
            <a:r>
              <a:rPr lang="ru-RU" sz="2100" dirty="0">
                <a:solidFill>
                  <a:srgbClr val="000000"/>
                </a:solidFill>
                <a:latin typeface="DM Sans"/>
              </a:rPr>
              <a:t>Включает меры по охране общественного здоровья, например, добавления фтора в воду </a:t>
            </a:r>
            <a:endParaRPr lang="en-US" sz="2100" dirty="0">
              <a:solidFill>
                <a:srgbClr val="000000"/>
              </a:solidFill>
              <a:latin typeface="DM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430663" y="4532320"/>
            <a:ext cx="11920161" cy="2494661"/>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00C2FF"/>
            </a:solidFill>
          </p:spPr>
        </p:sp>
      </p:grpSp>
      <p:sp>
        <p:nvSpPr>
          <p:cNvPr id="6" name="TextBox 6"/>
          <p:cNvSpPr txBox="1"/>
          <p:nvPr/>
        </p:nvSpPr>
        <p:spPr>
          <a:xfrm>
            <a:off x="3468763" y="4565938"/>
            <a:ext cx="11388574" cy="1974900"/>
          </a:xfrm>
          <a:prstGeom prst="rect">
            <a:avLst/>
          </a:prstGeom>
        </p:spPr>
        <p:txBody>
          <a:bodyPr lIns="0" tIns="0" rIns="0" bIns="0" rtlCol="0" anchor="t">
            <a:spAutoFit/>
          </a:bodyPr>
          <a:lstStyle/>
          <a:p>
            <a:pPr marL="0" lvl="0" indent="0" algn="ctr">
              <a:lnSpc>
                <a:spcPts val="7699"/>
              </a:lnSpc>
            </a:pPr>
            <a:r>
              <a:rPr lang="ru-RU" sz="6999" dirty="0">
                <a:solidFill>
                  <a:srgbClr val="000000"/>
                </a:solidFill>
                <a:latin typeface="DM Sans Bold"/>
              </a:rPr>
              <a:t>Ключевые справочные материалы о ВОУЗ</a:t>
            </a:r>
            <a:endParaRPr lang="en-US" sz="6999" dirty="0">
              <a:solidFill>
                <a:srgbClr val="000000"/>
              </a:solidFill>
              <a:latin typeface="DM Sans Bo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9" name="Group 33">
            <a:extLst>
              <a:ext uri="{FF2B5EF4-FFF2-40B4-BE49-F238E27FC236}">
                <a16:creationId xmlns:a16="http://schemas.microsoft.com/office/drawing/2014/main" id="{5D35CB64-EB0C-1346-8ECD-A009307CBFEB}"/>
              </a:ext>
            </a:extLst>
          </p:cNvPr>
          <p:cNvGrpSpPr/>
          <p:nvPr/>
        </p:nvGrpSpPr>
        <p:grpSpPr>
          <a:xfrm flipV="1">
            <a:off x="4267200" y="1994237"/>
            <a:ext cx="9247294" cy="1393339"/>
            <a:chOff x="0" y="0"/>
            <a:chExt cx="49001492" cy="660400"/>
          </a:xfrm>
        </p:grpSpPr>
        <p:sp>
          <p:nvSpPr>
            <p:cNvPr id="10" name="Freeform 34">
              <a:extLst>
                <a:ext uri="{FF2B5EF4-FFF2-40B4-BE49-F238E27FC236}">
                  <a16:creationId xmlns:a16="http://schemas.microsoft.com/office/drawing/2014/main" id="{3375F090-9231-3341-8206-4EC21680562A}"/>
                </a:ext>
              </a:extLst>
            </p:cNvPr>
            <p:cNvSpPr/>
            <p:nvPr/>
          </p:nvSpPr>
          <p:spPr>
            <a:xfrm>
              <a:off x="0" y="0"/>
              <a:ext cx="49001493" cy="660400"/>
            </a:xfrm>
            <a:custGeom>
              <a:avLst/>
              <a:gdLst/>
              <a:ahLst/>
              <a:cxnLst/>
              <a:rect l="l" t="t" r="r" b="b"/>
              <a:pathLst>
                <a:path w="49001493" h="660400">
                  <a:moveTo>
                    <a:pt x="48877032" y="660400"/>
                  </a:moveTo>
                  <a:lnTo>
                    <a:pt x="124460" y="660400"/>
                  </a:lnTo>
                  <a:cubicBezTo>
                    <a:pt x="55880" y="660400"/>
                    <a:pt x="0" y="604520"/>
                    <a:pt x="0" y="535940"/>
                  </a:cubicBezTo>
                  <a:lnTo>
                    <a:pt x="0" y="124460"/>
                  </a:lnTo>
                  <a:cubicBezTo>
                    <a:pt x="0" y="55880"/>
                    <a:pt x="55880" y="0"/>
                    <a:pt x="124460" y="0"/>
                  </a:cubicBezTo>
                  <a:lnTo>
                    <a:pt x="48877032" y="0"/>
                  </a:lnTo>
                  <a:cubicBezTo>
                    <a:pt x="48945614" y="0"/>
                    <a:pt x="49001493" y="55880"/>
                    <a:pt x="49001493" y="124460"/>
                  </a:cubicBezTo>
                  <a:lnTo>
                    <a:pt x="49001493" y="535940"/>
                  </a:lnTo>
                  <a:cubicBezTo>
                    <a:pt x="49001493" y="604520"/>
                    <a:pt x="48945614" y="660400"/>
                    <a:pt x="48877032" y="660400"/>
                  </a:cubicBezTo>
                  <a:close/>
                </a:path>
              </a:pathLst>
            </a:custGeom>
            <a:solidFill>
              <a:srgbClr val="FF6B57"/>
            </a:solidFill>
          </p:spPr>
        </p:sp>
      </p:grpSp>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8" name="TextBox 8"/>
          <p:cNvSpPr txBox="1"/>
          <p:nvPr/>
        </p:nvSpPr>
        <p:spPr>
          <a:xfrm>
            <a:off x="5702932" y="2249417"/>
            <a:ext cx="6729734" cy="970394"/>
          </a:xfrm>
          <a:prstGeom prst="rect">
            <a:avLst/>
          </a:prstGeom>
        </p:spPr>
        <p:txBody>
          <a:bodyPr lIns="0" tIns="0" rIns="0" bIns="0" rtlCol="0" anchor="t">
            <a:spAutoFit/>
          </a:bodyPr>
          <a:lstStyle/>
          <a:p>
            <a:pPr marL="0" lvl="0" indent="0" algn="ctr">
              <a:lnSpc>
                <a:spcPts val="7476"/>
              </a:lnSpc>
            </a:pPr>
            <a:r>
              <a:rPr lang="ru-RU" sz="6796" dirty="0">
                <a:solidFill>
                  <a:srgbClr val="000000"/>
                </a:solidFill>
                <a:latin typeface="DM Sans Bold"/>
              </a:rPr>
              <a:t>Оценка</a:t>
            </a:r>
            <a:endParaRPr lang="en-US" sz="6796" dirty="0">
              <a:solidFill>
                <a:srgbClr val="000000"/>
              </a:solidFill>
              <a:latin typeface="DM Sans Bold"/>
            </a:endParaRPr>
          </a:p>
        </p:txBody>
      </p:sp>
      <p:pic>
        <p:nvPicPr>
          <p:cNvPr id="5" name="Graphic 4" descr="Heart outline">
            <a:extLst>
              <a:ext uri="{FF2B5EF4-FFF2-40B4-BE49-F238E27FC236}">
                <a16:creationId xmlns:a16="http://schemas.microsoft.com/office/drawing/2014/main" id="{938A632B-C223-4472-9166-D00743F91F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17267" y="4222624"/>
            <a:ext cx="2895600" cy="2895600"/>
          </a:xfrm>
          <a:prstGeom prst="rect">
            <a:avLst/>
          </a:prstGeom>
          <a:effectLst>
            <a:glow rad="127000">
              <a:srgbClr val="FF0000"/>
            </a:glow>
          </a:effectLst>
        </p:spPr>
      </p:pic>
      <p:pic>
        <p:nvPicPr>
          <p:cNvPr id="7" name="Graphic 6" descr="Lightbulb and gear outline">
            <a:extLst>
              <a:ext uri="{FF2B5EF4-FFF2-40B4-BE49-F238E27FC236}">
                <a16:creationId xmlns:a16="http://schemas.microsoft.com/office/drawing/2014/main" id="{4DC19AC3-3B41-47DF-B55D-8A6B558BBB3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12733" y="4381500"/>
            <a:ext cx="2462534" cy="2462534"/>
          </a:xfrm>
          <a:prstGeom prst="rect">
            <a:avLst/>
          </a:prstGeom>
          <a:effectLst>
            <a:glow rad="127000">
              <a:srgbClr val="FFFF00"/>
            </a:glow>
          </a:effectLst>
        </p:spPr>
      </p:pic>
      <p:pic>
        <p:nvPicPr>
          <p:cNvPr id="11" name="Graphic 10" descr="Question Mark with solid fill">
            <a:extLst>
              <a:ext uri="{FF2B5EF4-FFF2-40B4-BE49-F238E27FC236}">
                <a16:creationId xmlns:a16="http://schemas.microsoft.com/office/drawing/2014/main" id="{B24D5D70-8902-4220-A5E4-F63ED924794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2318900" y="4557207"/>
            <a:ext cx="2083780" cy="2083780"/>
          </a:xfrm>
          <a:prstGeom prst="rect">
            <a:avLst/>
          </a:prstGeom>
        </p:spPr>
      </p:pic>
    </p:spTree>
    <p:extLst>
      <p:ext uri="{BB962C8B-B14F-4D97-AF65-F5344CB8AC3E}">
        <p14:creationId xmlns:p14="http://schemas.microsoft.com/office/powerpoint/2010/main" val="31268774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07109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
          <p:cNvSpPr txBox="1"/>
          <p:nvPr/>
        </p:nvSpPr>
        <p:spPr>
          <a:xfrm>
            <a:off x="3089571" y="1357515"/>
            <a:ext cx="12108859" cy="3103414"/>
          </a:xfrm>
          <a:prstGeom prst="rect">
            <a:avLst/>
          </a:prstGeom>
        </p:spPr>
        <p:txBody>
          <a:bodyPr lIns="0" tIns="0" rIns="0" bIns="0" rtlCol="0" anchor="t">
            <a:spAutoFit/>
          </a:bodyPr>
          <a:lstStyle/>
          <a:p>
            <a:pPr marL="0" lvl="0" indent="0" algn="ctr">
              <a:lnSpc>
                <a:spcPts val="12100"/>
              </a:lnSpc>
            </a:pPr>
            <a:r>
              <a:rPr lang="ru-RU" sz="10999" dirty="0">
                <a:solidFill>
                  <a:srgbClr val="000000"/>
                </a:solidFill>
                <a:latin typeface="DM Sans Bold"/>
              </a:rPr>
              <a:t>Приветствие и введение</a:t>
            </a:r>
            <a:endParaRPr lang="en-US" sz="10999" dirty="0">
              <a:solidFill>
                <a:srgbClr val="000000"/>
              </a:solidFill>
              <a:latin typeface="DM Sans Bold"/>
            </a:endParaRPr>
          </a:p>
        </p:txBody>
      </p:sp>
      <p:grpSp>
        <p:nvGrpSpPr>
          <p:cNvPr id="3" name="Group 3"/>
          <p:cNvGrpSpPr/>
          <p:nvPr/>
        </p:nvGrpSpPr>
        <p:grpSpPr>
          <a:xfrm rot="-426806">
            <a:off x="7224935" y="5038830"/>
            <a:ext cx="3838131" cy="3770847"/>
            <a:chOff x="0" y="0"/>
            <a:chExt cx="3216910" cy="3160517"/>
          </a:xfrm>
        </p:grpSpPr>
        <p:sp>
          <p:nvSpPr>
            <p:cNvPr id="4" name="Freeform 4"/>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5" name="Freeform 5"/>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6" name="Freeform 6"/>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7" name="Group 7"/>
          <p:cNvGrpSpPr/>
          <p:nvPr/>
        </p:nvGrpSpPr>
        <p:grpSpPr>
          <a:xfrm rot="-369125">
            <a:off x="7794678" y="6216683"/>
            <a:ext cx="3668702" cy="1718147"/>
            <a:chOff x="0" y="0"/>
            <a:chExt cx="2007669" cy="1225856"/>
          </a:xfrm>
        </p:grpSpPr>
        <p:sp>
          <p:nvSpPr>
            <p:cNvPr id="8" name="Freeform 8"/>
            <p:cNvSpPr/>
            <p:nvPr/>
          </p:nvSpPr>
          <p:spPr>
            <a:xfrm>
              <a:off x="0" y="0"/>
              <a:ext cx="2007669" cy="1225856"/>
            </a:xfrm>
            <a:custGeom>
              <a:avLst/>
              <a:gdLst/>
              <a:ahLst/>
              <a:cxnLst/>
              <a:rect l="l" t="t" r="r" b="b"/>
              <a:pathLst>
                <a:path w="2007669" h="1225856">
                  <a:moveTo>
                    <a:pt x="1883209" y="1225856"/>
                  </a:moveTo>
                  <a:lnTo>
                    <a:pt x="124460" y="1225856"/>
                  </a:lnTo>
                  <a:cubicBezTo>
                    <a:pt x="55880" y="1225856"/>
                    <a:pt x="0" y="1169976"/>
                    <a:pt x="0" y="1101396"/>
                  </a:cubicBezTo>
                  <a:lnTo>
                    <a:pt x="0" y="124460"/>
                  </a:lnTo>
                  <a:cubicBezTo>
                    <a:pt x="0" y="55880"/>
                    <a:pt x="55880" y="0"/>
                    <a:pt x="124460" y="0"/>
                  </a:cubicBezTo>
                  <a:lnTo>
                    <a:pt x="1883209" y="0"/>
                  </a:lnTo>
                  <a:cubicBezTo>
                    <a:pt x="1951789" y="0"/>
                    <a:pt x="2007669" y="55880"/>
                    <a:pt x="2007669" y="124460"/>
                  </a:cubicBezTo>
                  <a:lnTo>
                    <a:pt x="2007669" y="1101396"/>
                  </a:lnTo>
                  <a:cubicBezTo>
                    <a:pt x="2007669" y="1169976"/>
                    <a:pt x="1951789" y="1225856"/>
                    <a:pt x="1883209" y="1225856"/>
                  </a:cubicBezTo>
                  <a:close/>
                </a:path>
              </a:pathLst>
            </a:custGeom>
            <a:solidFill>
              <a:srgbClr val="FF6B57"/>
            </a:solidFill>
          </p:spPr>
        </p:sp>
      </p:grpSp>
      <p:sp>
        <p:nvSpPr>
          <p:cNvPr id="9" name="TextBox 9"/>
          <p:cNvSpPr txBox="1"/>
          <p:nvPr/>
        </p:nvSpPr>
        <p:spPr>
          <a:xfrm rot="-426806">
            <a:off x="7937735" y="6731247"/>
            <a:ext cx="2969927" cy="691600"/>
          </a:xfrm>
          <a:prstGeom prst="rect">
            <a:avLst/>
          </a:prstGeom>
        </p:spPr>
        <p:txBody>
          <a:bodyPr wrap="square" lIns="0" tIns="0" rIns="0" bIns="0" rtlCol="0" anchor="t">
            <a:spAutoFit/>
          </a:bodyPr>
          <a:lstStyle/>
          <a:p>
            <a:pPr marL="0" lvl="0" indent="0" algn="ctr">
              <a:lnSpc>
                <a:spcPts val="5744"/>
              </a:lnSpc>
            </a:pPr>
            <a:r>
              <a:rPr lang="ru-RU" sz="4103" spc="41" dirty="0">
                <a:solidFill>
                  <a:srgbClr val="000000"/>
                </a:solidFill>
                <a:latin typeface="DM Sans"/>
              </a:rPr>
              <a:t>Приступим</a:t>
            </a:r>
            <a:r>
              <a:rPr lang="en-US" sz="4103" spc="41" dirty="0">
                <a:solidFill>
                  <a:srgbClr val="000000"/>
                </a:solidFill>
                <a:latin typeface="DM Sans"/>
              </a:rPr>
              <a: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0536488" y="4118119"/>
            <a:ext cx="6136702" cy="2769989"/>
          </a:xfrm>
          <a:prstGeom prst="rect">
            <a:avLst/>
          </a:prstGeom>
        </p:spPr>
        <p:txBody>
          <a:bodyPr lIns="0" tIns="0" rIns="0" bIns="0" rtlCol="0" anchor="t">
            <a:spAutoFit/>
          </a:bodyPr>
          <a:lstStyle/>
          <a:p>
            <a:pPr marL="0" lvl="0" indent="0">
              <a:lnSpc>
                <a:spcPts val="7211"/>
              </a:lnSpc>
            </a:pPr>
            <a:r>
              <a:rPr lang="ru-RU" sz="6556" dirty="0">
                <a:solidFill>
                  <a:srgbClr val="000000"/>
                </a:solidFill>
                <a:latin typeface="DM Sans Bold"/>
              </a:rPr>
              <a:t>Введение в </a:t>
            </a:r>
            <a:r>
              <a:rPr lang="ru-RU" sz="6556" dirty="0" err="1">
                <a:solidFill>
                  <a:srgbClr val="000000"/>
                </a:solidFill>
                <a:latin typeface="DM Sans Bold"/>
              </a:rPr>
              <a:t>адвокацию</a:t>
            </a:r>
            <a:r>
              <a:rPr lang="ru-RU" sz="6556" dirty="0">
                <a:solidFill>
                  <a:srgbClr val="000000"/>
                </a:solidFill>
                <a:latin typeface="DM Sans Bold"/>
              </a:rPr>
              <a:t> в связи с ВОУЗ</a:t>
            </a:r>
            <a:endParaRPr lang="en-US" sz="6556" dirty="0">
              <a:solidFill>
                <a:srgbClr val="000000"/>
              </a:solidFill>
              <a:latin typeface="DM Sans Bold"/>
            </a:endParaRPr>
          </a:p>
        </p:txBody>
      </p:sp>
      <p:grpSp>
        <p:nvGrpSpPr>
          <p:cNvPr id="5" name="Group 5"/>
          <p:cNvGrpSpPr/>
          <p:nvPr/>
        </p:nvGrpSpPr>
        <p:grpSpPr>
          <a:xfrm>
            <a:off x="2001057" y="1656750"/>
            <a:ext cx="897809" cy="897809"/>
            <a:chOff x="0" y="0"/>
            <a:chExt cx="1197078" cy="1197078"/>
          </a:xfrm>
        </p:grpSpPr>
        <p:grpSp>
          <p:nvGrpSpPr>
            <p:cNvPr id="6" name="Group 6"/>
            <p:cNvGrpSpPr/>
            <p:nvPr/>
          </p:nvGrpSpPr>
          <p:grpSpPr>
            <a:xfrm>
              <a:off x="0" y="0"/>
              <a:ext cx="1197078" cy="1197078"/>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8" name="TextBox 8"/>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1</a:t>
              </a:r>
            </a:p>
          </p:txBody>
        </p:sp>
      </p:grpSp>
      <p:grpSp>
        <p:nvGrpSpPr>
          <p:cNvPr id="9" name="Group 9"/>
          <p:cNvGrpSpPr/>
          <p:nvPr/>
        </p:nvGrpSpPr>
        <p:grpSpPr>
          <a:xfrm>
            <a:off x="3269081" y="1628175"/>
            <a:ext cx="5697889" cy="897809"/>
            <a:chOff x="0" y="0"/>
            <a:chExt cx="35319058" cy="5565176"/>
          </a:xfrm>
        </p:grpSpPr>
        <p:sp>
          <p:nvSpPr>
            <p:cNvPr id="10" name="Freeform 10"/>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11" name="TextBox 11"/>
          <p:cNvSpPr txBox="1"/>
          <p:nvPr/>
        </p:nvSpPr>
        <p:spPr>
          <a:xfrm>
            <a:off x="3634884" y="1829592"/>
            <a:ext cx="4948492" cy="437825"/>
          </a:xfrm>
          <a:prstGeom prst="rect">
            <a:avLst/>
          </a:prstGeom>
        </p:spPr>
        <p:txBody>
          <a:bodyPr lIns="0" tIns="0" rIns="0" bIns="0" rtlCol="0" anchor="t">
            <a:spAutoFit/>
          </a:bodyPr>
          <a:lstStyle/>
          <a:p>
            <a:pPr marL="0" lvl="0" indent="0">
              <a:lnSpc>
                <a:spcPts val="3500"/>
              </a:lnSpc>
            </a:pPr>
            <a:r>
              <a:rPr lang="ru-RU" sz="2500" spc="25" dirty="0">
                <a:solidFill>
                  <a:srgbClr val="000000"/>
                </a:solidFill>
                <a:latin typeface="DM Sans"/>
              </a:rPr>
              <a:t>Повторение – что такое ВОУЗ</a:t>
            </a:r>
            <a:r>
              <a:rPr lang="en-US" sz="2500" spc="25" dirty="0">
                <a:solidFill>
                  <a:srgbClr val="000000"/>
                </a:solidFill>
                <a:latin typeface="DM Sans"/>
              </a:rPr>
              <a:t>?</a:t>
            </a:r>
          </a:p>
        </p:txBody>
      </p:sp>
      <p:grpSp>
        <p:nvGrpSpPr>
          <p:cNvPr id="12" name="Group 12"/>
          <p:cNvGrpSpPr/>
          <p:nvPr/>
        </p:nvGrpSpPr>
        <p:grpSpPr>
          <a:xfrm>
            <a:off x="2001057" y="2885221"/>
            <a:ext cx="897809" cy="897809"/>
            <a:chOff x="0" y="0"/>
            <a:chExt cx="1197078" cy="1197078"/>
          </a:xfrm>
        </p:grpSpPr>
        <p:grpSp>
          <p:nvGrpSpPr>
            <p:cNvPr id="13" name="Group 13"/>
            <p:cNvGrpSpPr/>
            <p:nvPr/>
          </p:nvGrpSpPr>
          <p:grpSpPr>
            <a:xfrm>
              <a:off x="0" y="0"/>
              <a:ext cx="1197078" cy="1197078"/>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15" name="TextBox 15"/>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2</a:t>
              </a:r>
            </a:p>
          </p:txBody>
        </p:sp>
      </p:grpSp>
      <p:grpSp>
        <p:nvGrpSpPr>
          <p:cNvPr id="16" name="Group 16"/>
          <p:cNvGrpSpPr/>
          <p:nvPr/>
        </p:nvGrpSpPr>
        <p:grpSpPr>
          <a:xfrm>
            <a:off x="3269081" y="2856646"/>
            <a:ext cx="5697889" cy="897809"/>
            <a:chOff x="0" y="0"/>
            <a:chExt cx="35319058" cy="5565176"/>
          </a:xfrm>
        </p:grpSpPr>
        <p:sp>
          <p:nvSpPr>
            <p:cNvPr id="17" name="Freeform 17"/>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18" name="TextBox 18"/>
          <p:cNvSpPr txBox="1"/>
          <p:nvPr/>
        </p:nvSpPr>
        <p:spPr>
          <a:xfrm>
            <a:off x="3604404" y="4334666"/>
            <a:ext cx="4948492" cy="437825"/>
          </a:xfrm>
          <a:prstGeom prst="rect">
            <a:avLst/>
          </a:prstGeom>
        </p:spPr>
        <p:txBody>
          <a:bodyPr lIns="0" tIns="0" rIns="0" bIns="0" rtlCol="0" anchor="t">
            <a:spAutoFit/>
          </a:bodyPr>
          <a:lstStyle/>
          <a:p>
            <a:pPr marL="0" lvl="0" indent="0">
              <a:lnSpc>
                <a:spcPts val="3500"/>
              </a:lnSpc>
            </a:pPr>
            <a:r>
              <a:rPr lang="ru-RU" sz="2500" spc="25" dirty="0">
                <a:solidFill>
                  <a:srgbClr val="000000"/>
                </a:solidFill>
                <a:latin typeface="DM Sans"/>
              </a:rPr>
              <a:t>Связь между ВИЧ и ВОУЗ</a:t>
            </a:r>
            <a:endParaRPr lang="en-US" sz="2500" spc="25" dirty="0">
              <a:solidFill>
                <a:srgbClr val="000000"/>
              </a:solidFill>
              <a:latin typeface="DM Sans"/>
            </a:endParaRPr>
          </a:p>
        </p:txBody>
      </p:sp>
      <p:grpSp>
        <p:nvGrpSpPr>
          <p:cNvPr id="19" name="Group 19"/>
          <p:cNvGrpSpPr/>
          <p:nvPr/>
        </p:nvGrpSpPr>
        <p:grpSpPr>
          <a:xfrm>
            <a:off x="2001057" y="4133250"/>
            <a:ext cx="897809" cy="897809"/>
            <a:chOff x="0" y="0"/>
            <a:chExt cx="1197078" cy="1197078"/>
          </a:xfrm>
        </p:grpSpPr>
        <p:grpSp>
          <p:nvGrpSpPr>
            <p:cNvPr id="20" name="Group 20"/>
            <p:cNvGrpSpPr/>
            <p:nvPr/>
          </p:nvGrpSpPr>
          <p:grpSpPr>
            <a:xfrm>
              <a:off x="0" y="0"/>
              <a:ext cx="1197078" cy="1197078"/>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2" name="TextBox 22"/>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3</a:t>
              </a:r>
            </a:p>
          </p:txBody>
        </p:sp>
      </p:grpSp>
      <p:grpSp>
        <p:nvGrpSpPr>
          <p:cNvPr id="23" name="Group 23"/>
          <p:cNvGrpSpPr/>
          <p:nvPr/>
        </p:nvGrpSpPr>
        <p:grpSpPr>
          <a:xfrm>
            <a:off x="3269081" y="4104675"/>
            <a:ext cx="5697889" cy="897809"/>
            <a:chOff x="0" y="0"/>
            <a:chExt cx="35319058" cy="5565176"/>
          </a:xfrm>
        </p:grpSpPr>
        <p:sp>
          <p:nvSpPr>
            <p:cNvPr id="24" name="Freeform 24"/>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25" name="TextBox 25"/>
          <p:cNvSpPr txBox="1"/>
          <p:nvPr/>
        </p:nvSpPr>
        <p:spPr>
          <a:xfrm>
            <a:off x="3564635" y="3086637"/>
            <a:ext cx="5172779" cy="437825"/>
          </a:xfrm>
          <a:prstGeom prst="rect">
            <a:avLst/>
          </a:prstGeom>
        </p:spPr>
        <p:txBody>
          <a:bodyPr lIns="0" tIns="0" rIns="0" bIns="0" rtlCol="0" anchor="t">
            <a:spAutoFit/>
          </a:bodyPr>
          <a:lstStyle/>
          <a:p>
            <a:pPr marL="0" lvl="0" indent="0">
              <a:lnSpc>
                <a:spcPts val="3500"/>
              </a:lnSpc>
            </a:pPr>
            <a:r>
              <a:rPr lang="ru-RU" sz="2500" spc="25" dirty="0">
                <a:solidFill>
                  <a:srgbClr val="000000"/>
                </a:solidFill>
                <a:latin typeface="DM Sans"/>
              </a:rPr>
              <a:t>Видео</a:t>
            </a:r>
            <a:endParaRPr lang="en-US" sz="2500" spc="25" dirty="0">
              <a:solidFill>
                <a:srgbClr val="000000"/>
              </a:solidFill>
              <a:latin typeface="DM Sans"/>
            </a:endParaRPr>
          </a:p>
        </p:txBody>
      </p:sp>
      <p:grpSp>
        <p:nvGrpSpPr>
          <p:cNvPr id="26" name="Group 26"/>
          <p:cNvGrpSpPr/>
          <p:nvPr/>
        </p:nvGrpSpPr>
        <p:grpSpPr>
          <a:xfrm>
            <a:off x="2001057" y="5348286"/>
            <a:ext cx="897809" cy="897809"/>
            <a:chOff x="0" y="0"/>
            <a:chExt cx="1197078" cy="1197078"/>
          </a:xfrm>
        </p:grpSpPr>
        <p:grpSp>
          <p:nvGrpSpPr>
            <p:cNvPr id="27" name="Group 27"/>
            <p:cNvGrpSpPr/>
            <p:nvPr/>
          </p:nvGrpSpPr>
          <p:grpSpPr>
            <a:xfrm>
              <a:off x="0" y="0"/>
              <a:ext cx="1197078" cy="1197078"/>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9" name="TextBox 29"/>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4</a:t>
              </a:r>
            </a:p>
          </p:txBody>
        </p:sp>
      </p:grpSp>
      <p:grpSp>
        <p:nvGrpSpPr>
          <p:cNvPr id="30" name="Group 30"/>
          <p:cNvGrpSpPr/>
          <p:nvPr/>
        </p:nvGrpSpPr>
        <p:grpSpPr>
          <a:xfrm>
            <a:off x="3269081" y="5319711"/>
            <a:ext cx="5697889" cy="897809"/>
            <a:chOff x="0" y="0"/>
            <a:chExt cx="35319058" cy="5565176"/>
          </a:xfrm>
        </p:grpSpPr>
        <p:sp>
          <p:nvSpPr>
            <p:cNvPr id="31" name="Freeform 31"/>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32" name="TextBox 32"/>
          <p:cNvSpPr txBox="1"/>
          <p:nvPr/>
        </p:nvSpPr>
        <p:spPr>
          <a:xfrm>
            <a:off x="3634884" y="5521128"/>
            <a:ext cx="4948492" cy="437825"/>
          </a:xfrm>
          <a:prstGeom prst="rect">
            <a:avLst/>
          </a:prstGeom>
        </p:spPr>
        <p:txBody>
          <a:bodyPr lIns="0" tIns="0" rIns="0" bIns="0" rtlCol="0" anchor="t">
            <a:spAutoFit/>
          </a:bodyPr>
          <a:lstStyle/>
          <a:p>
            <a:pPr marL="0" lvl="0" indent="0">
              <a:lnSpc>
                <a:spcPts val="3500"/>
              </a:lnSpc>
            </a:pPr>
            <a:r>
              <a:rPr lang="ru-RU" sz="2500" spc="25" dirty="0">
                <a:solidFill>
                  <a:srgbClr val="000000"/>
                </a:solidFill>
                <a:latin typeface="DM Sans"/>
              </a:rPr>
              <a:t>ВОУЗ и вы</a:t>
            </a:r>
            <a:endParaRPr lang="en-US" sz="2500" spc="25" dirty="0">
              <a:solidFill>
                <a:srgbClr val="000000"/>
              </a:solidFill>
              <a:latin typeface="DM Sans"/>
            </a:endParaRPr>
          </a:p>
        </p:txBody>
      </p:sp>
      <p:grpSp>
        <p:nvGrpSpPr>
          <p:cNvPr id="33" name="Group 33"/>
          <p:cNvGrpSpPr/>
          <p:nvPr/>
        </p:nvGrpSpPr>
        <p:grpSpPr>
          <a:xfrm>
            <a:off x="2001057" y="6552600"/>
            <a:ext cx="897809" cy="897809"/>
            <a:chOff x="0" y="0"/>
            <a:chExt cx="1197078" cy="1197078"/>
          </a:xfrm>
        </p:grpSpPr>
        <p:grpSp>
          <p:nvGrpSpPr>
            <p:cNvPr id="34" name="Group 34"/>
            <p:cNvGrpSpPr/>
            <p:nvPr/>
          </p:nvGrpSpPr>
          <p:grpSpPr>
            <a:xfrm>
              <a:off x="0" y="0"/>
              <a:ext cx="1197078" cy="1197078"/>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36" name="TextBox 36"/>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5</a:t>
              </a:r>
            </a:p>
          </p:txBody>
        </p:sp>
      </p:grpSp>
      <p:grpSp>
        <p:nvGrpSpPr>
          <p:cNvPr id="37" name="Group 37"/>
          <p:cNvGrpSpPr/>
          <p:nvPr/>
        </p:nvGrpSpPr>
        <p:grpSpPr>
          <a:xfrm>
            <a:off x="3269081" y="6524025"/>
            <a:ext cx="5697889" cy="897809"/>
            <a:chOff x="0" y="0"/>
            <a:chExt cx="35319058" cy="5565176"/>
          </a:xfrm>
        </p:grpSpPr>
        <p:sp>
          <p:nvSpPr>
            <p:cNvPr id="38" name="Freeform 38"/>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39" name="TextBox 39"/>
          <p:cNvSpPr txBox="1"/>
          <p:nvPr/>
        </p:nvSpPr>
        <p:spPr>
          <a:xfrm>
            <a:off x="3634884" y="6725442"/>
            <a:ext cx="4948492" cy="437825"/>
          </a:xfrm>
          <a:prstGeom prst="rect">
            <a:avLst/>
          </a:prstGeom>
        </p:spPr>
        <p:txBody>
          <a:bodyPr lIns="0" tIns="0" rIns="0" bIns="0" rtlCol="0" anchor="t">
            <a:spAutoFit/>
          </a:bodyPr>
          <a:lstStyle/>
          <a:p>
            <a:pPr marL="0" lvl="0" indent="0">
              <a:lnSpc>
                <a:spcPts val="3500"/>
              </a:lnSpc>
            </a:pPr>
            <a:r>
              <a:rPr lang="ru-RU" sz="2500" spc="25" dirty="0">
                <a:solidFill>
                  <a:srgbClr val="000000"/>
                </a:solidFill>
                <a:latin typeface="DM Sans"/>
              </a:rPr>
              <a:t>С чего начать</a:t>
            </a:r>
            <a:endParaRPr lang="en-US" sz="2500" spc="25" dirty="0">
              <a:solidFill>
                <a:srgbClr val="000000"/>
              </a:solidFill>
              <a:latin typeface="DM Sans"/>
            </a:endParaRPr>
          </a:p>
        </p:txBody>
      </p:sp>
      <p:grpSp>
        <p:nvGrpSpPr>
          <p:cNvPr id="40" name="Group 40"/>
          <p:cNvGrpSpPr/>
          <p:nvPr/>
        </p:nvGrpSpPr>
        <p:grpSpPr>
          <a:xfrm>
            <a:off x="2001057" y="7761017"/>
            <a:ext cx="897809" cy="897809"/>
            <a:chOff x="0" y="0"/>
            <a:chExt cx="1197078" cy="1197078"/>
          </a:xfrm>
        </p:grpSpPr>
        <p:grpSp>
          <p:nvGrpSpPr>
            <p:cNvPr id="41" name="Group 41"/>
            <p:cNvGrpSpPr/>
            <p:nvPr/>
          </p:nvGrpSpPr>
          <p:grpSpPr>
            <a:xfrm>
              <a:off x="0" y="0"/>
              <a:ext cx="1197078" cy="1197078"/>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43" name="TextBox 43"/>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en-US" sz="3618" dirty="0">
                  <a:solidFill>
                    <a:srgbClr val="000000"/>
                  </a:solidFill>
                  <a:latin typeface="DM Sans Bold"/>
                </a:rPr>
                <a:t>6</a:t>
              </a:r>
            </a:p>
          </p:txBody>
        </p:sp>
      </p:grpSp>
      <p:grpSp>
        <p:nvGrpSpPr>
          <p:cNvPr id="44" name="Group 44"/>
          <p:cNvGrpSpPr/>
          <p:nvPr/>
        </p:nvGrpSpPr>
        <p:grpSpPr>
          <a:xfrm>
            <a:off x="3269081" y="7732442"/>
            <a:ext cx="5697889" cy="897809"/>
            <a:chOff x="0" y="0"/>
            <a:chExt cx="35319058" cy="5565176"/>
          </a:xfrm>
        </p:grpSpPr>
        <p:sp>
          <p:nvSpPr>
            <p:cNvPr id="45" name="Freeform 45"/>
            <p:cNvSpPr/>
            <p:nvPr/>
          </p:nvSpPr>
          <p:spPr>
            <a:xfrm>
              <a:off x="0" y="0"/>
              <a:ext cx="35319057" cy="5565176"/>
            </a:xfrm>
            <a:custGeom>
              <a:avLst/>
              <a:gdLst/>
              <a:ahLst/>
              <a:cxnLst/>
              <a:rect l="l" t="t" r="r" b="b"/>
              <a:pathLst>
                <a:path w="35319057" h="5565176">
                  <a:moveTo>
                    <a:pt x="0" y="0"/>
                  </a:moveTo>
                  <a:lnTo>
                    <a:pt x="0" y="5565176"/>
                  </a:lnTo>
                  <a:lnTo>
                    <a:pt x="35319057" y="5565176"/>
                  </a:lnTo>
                  <a:lnTo>
                    <a:pt x="35319057" y="0"/>
                  </a:lnTo>
                  <a:lnTo>
                    <a:pt x="0" y="0"/>
                  </a:lnTo>
                  <a:close/>
                  <a:moveTo>
                    <a:pt x="35258099" y="5504216"/>
                  </a:moveTo>
                  <a:lnTo>
                    <a:pt x="59690" y="5504216"/>
                  </a:lnTo>
                  <a:lnTo>
                    <a:pt x="59690" y="59690"/>
                  </a:lnTo>
                  <a:lnTo>
                    <a:pt x="35258099" y="59690"/>
                  </a:lnTo>
                  <a:lnTo>
                    <a:pt x="35258099" y="5504216"/>
                  </a:lnTo>
                  <a:close/>
                </a:path>
              </a:pathLst>
            </a:custGeom>
            <a:solidFill>
              <a:srgbClr val="000000"/>
            </a:solidFill>
          </p:spPr>
        </p:sp>
      </p:grpSp>
      <p:sp>
        <p:nvSpPr>
          <p:cNvPr id="46" name="TextBox 46"/>
          <p:cNvSpPr txBox="1"/>
          <p:nvPr/>
        </p:nvSpPr>
        <p:spPr>
          <a:xfrm>
            <a:off x="3634884" y="7933859"/>
            <a:ext cx="4948492" cy="424027"/>
          </a:xfrm>
          <a:prstGeom prst="rect">
            <a:avLst/>
          </a:prstGeom>
        </p:spPr>
        <p:txBody>
          <a:bodyPr lIns="0" tIns="0" rIns="0" bIns="0" rtlCol="0" anchor="t">
            <a:spAutoFit/>
          </a:bodyPr>
          <a:lstStyle/>
          <a:p>
            <a:pPr marL="0" lvl="0" indent="0">
              <a:lnSpc>
                <a:spcPts val="3500"/>
              </a:lnSpc>
            </a:pPr>
            <a:r>
              <a:rPr lang="ru-RU" sz="2500" spc="25" dirty="0" err="1">
                <a:solidFill>
                  <a:srgbClr val="000000"/>
                </a:solidFill>
                <a:latin typeface="DM Sans"/>
              </a:rPr>
              <a:t>Адвокационная</a:t>
            </a:r>
            <a:r>
              <a:rPr lang="ru-RU" sz="2500" spc="25" dirty="0">
                <a:solidFill>
                  <a:srgbClr val="000000"/>
                </a:solidFill>
                <a:latin typeface="DM Sans"/>
              </a:rPr>
              <a:t> стратегия </a:t>
            </a:r>
            <a:endParaRPr lang="en-US" sz="2500" spc="25" dirty="0">
              <a:solidFill>
                <a:srgbClr val="000000"/>
              </a:solidFill>
              <a:latin typeface="DM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rot="592083">
            <a:off x="538673" y="6757424"/>
            <a:ext cx="3452140" cy="3016852"/>
            <a:chOff x="0" y="0"/>
            <a:chExt cx="4182735" cy="2823834"/>
          </a:xfrm>
        </p:grpSpPr>
        <p:sp>
          <p:nvSpPr>
            <p:cNvPr id="3" name="Freeform 3"/>
            <p:cNvSpPr/>
            <p:nvPr/>
          </p:nvSpPr>
          <p:spPr>
            <a:xfrm>
              <a:off x="19050" y="223520"/>
              <a:ext cx="4144635" cy="2592694"/>
            </a:xfrm>
            <a:custGeom>
              <a:avLst/>
              <a:gdLst/>
              <a:ahLst/>
              <a:cxnLst/>
              <a:rect l="l" t="t" r="r" b="b"/>
              <a:pathLst>
                <a:path w="4144635" h="2592694">
                  <a:moveTo>
                    <a:pt x="0" y="11430"/>
                  </a:moveTo>
                  <a:cubicBezTo>
                    <a:pt x="0" y="11430"/>
                    <a:pt x="2540" y="340360"/>
                    <a:pt x="2540" y="749300"/>
                  </a:cubicBezTo>
                  <a:cubicBezTo>
                    <a:pt x="2540" y="1026522"/>
                    <a:pt x="7620" y="1411594"/>
                    <a:pt x="7620" y="1671944"/>
                  </a:cubicBezTo>
                  <a:cubicBezTo>
                    <a:pt x="7620" y="1866254"/>
                    <a:pt x="16510" y="2265034"/>
                    <a:pt x="21590" y="2456804"/>
                  </a:cubicBezTo>
                  <a:lnTo>
                    <a:pt x="130810" y="2571104"/>
                  </a:lnTo>
                  <a:cubicBezTo>
                    <a:pt x="275590" y="2578724"/>
                    <a:pt x="543560" y="2592694"/>
                    <a:pt x="793750" y="2592694"/>
                  </a:cubicBezTo>
                  <a:lnTo>
                    <a:pt x="4144635" y="2592694"/>
                  </a:lnTo>
                  <a:lnTo>
                    <a:pt x="4144635" y="693420"/>
                  </a:lnTo>
                  <a:cubicBezTo>
                    <a:pt x="4144635" y="318770"/>
                    <a:pt x="4135745" y="41910"/>
                    <a:pt x="4135745" y="41910"/>
                  </a:cubicBezTo>
                  <a:cubicBezTo>
                    <a:pt x="3980805" y="21590"/>
                    <a:pt x="3824595" y="11430"/>
                    <a:pt x="3667115" y="12700"/>
                  </a:cubicBezTo>
                  <a:cubicBezTo>
                    <a:pt x="3394065" y="12700"/>
                    <a:pt x="1179830" y="21590"/>
                    <a:pt x="929640" y="12700"/>
                  </a:cubicBezTo>
                  <a:cubicBezTo>
                    <a:pt x="594360" y="0"/>
                    <a:pt x="0" y="11430"/>
                    <a:pt x="0" y="11430"/>
                  </a:cubicBezTo>
                  <a:close/>
                </a:path>
              </a:pathLst>
            </a:custGeom>
            <a:solidFill>
              <a:srgbClr val="FFFFFF"/>
            </a:solidFill>
          </p:spPr>
        </p:sp>
        <p:sp>
          <p:nvSpPr>
            <p:cNvPr id="4" name="Freeform 4"/>
            <p:cNvSpPr/>
            <p:nvPr/>
          </p:nvSpPr>
          <p:spPr>
            <a:xfrm>
              <a:off x="12700" y="217170"/>
              <a:ext cx="4157335" cy="2605394"/>
            </a:xfrm>
            <a:custGeom>
              <a:avLst/>
              <a:gdLst/>
              <a:ahLst/>
              <a:cxnLst/>
              <a:rect l="l" t="t" r="r" b="b"/>
              <a:pathLst>
                <a:path w="4157335" h="2605394">
                  <a:moveTo>
                    <a:pt x="4157335" y="2605394"/>
                  </a:moveTo>
                  <a:lnTo>
                    <a:pt x="800100" y="2605394"/>
                  </a:lnTo>
                  <a:cubicBezTo>
                    <a:pt x="547370" y="2605394"/>
                    <a:pt x="270510" y="2591424"/>
                    <a:pt x="137160" y="2583804"/>
                  </a:cubicBezTo>
                  <a:lnTo>
                    <a:pt x="134620" y="2583804"/>
                  </a:lnTo>
                  <a:lnTo>
                    <a:pt x="21590" y="2465694"/>
                  </a:lnTo>
                  <a:lnTo>
                    <a:pt x="21590" y="2463154"/>
                  </a:lnTo>
                  <a:cubicBezTo>
                    <a:pt x="16510" y="2259954"/>
                    <a:pt x="7620" y="1866254"/>
                    <a:pt x="7620" y="1678294"/>
                  </a:cubicBezTo>
                  <a:cubicBezTo>
                    <a:pt x="7620" y="1562724"/>
                    <a:pt x="6350" y="1386194"/>
                    <a:pt x="5080" y="1221986"/>
                  </a:cubicBezTo>
                  <a:cubicBezTo>
                    <a:pt x="3810" y="1087776"/>
                    <a:pt x="2540" y="935943"/>
                    <a:pt x="2540" y="755650"/>
                  </a:cubicBezTo>
                  <a:cubicBezTo>
                    <a:pt x="2540" y="351790"/>
                    <a:pt x="0" y="21590"/>
                    <a:pt x="0" y="17780"/>
                  </a:cubicBezTo>
                  <a:lnTo>
                    <a:pt x="0" y="11430"/>
                  </a:lnTo>
                  <a:lnTo>
                    <a:pt x="6350" y="11430"/>
                  </a:lnTo>
                  <a:cubicBezTo>
                    <a:pt x="12700" y="11430"/>
                    <a:pt x="604520" y="0"/>
                    <a:pt x="935990" y="12700"/>
                  </a:cubicBezTo>
                  <a:cubicBezTo>
                    <a:pt x="1121410" y="19050"/>
                    <a:pt x="2818755" y="16510"/>
                    <a:pt x="3303895" y="13970"/>
                  </a:cubicBezTo>
                  <a:cubicBezTo>
                    <a:pt x="3468995" y="12700"/>
                    <a:pt x="3603615" y="12700"/>
                    <a:pt x="3673465" y="12700"/>
                  </a:cubicBezTo>
                  <a:cubicBezTo>
                    <a:pt x="3827135" y="11430"/>
                    <a:pt x="3985885" y="21590"/>
                    <a:pt x="4143365" y="41910"/>
                  </a:cubicBezTo>
                  <a:lnTo>
                    <a:pt x="4148445" y="43180"/>
                  </a:lnTo>
                  <a:lnTo>
                    <a:pt x="4148445" y="48260"/>
                  </a:lnTo>
                  <a:cubicBezTo>
                    <a:pt x="4148445" y="50800"/>
                    <a:pt x="4157335" y="328930"/>
                    <a:pt x="4157335" y="699770"/>
                  </a:cubicBezTo>
                  <a:lnTo>
                    <a:pt x="4157335" y="2605394"/>
                  </a:lnTo>
                  <a:close/>
                  <a:moveTo>
                    <a:pt x="139700" y="2571104"/>
                  </a:moveTo>
                  <a:cubicBezTo>
                    <a:pt x="273050" y="2578724"/>
                    <a:pt x="548640" y="2592694"/>
                    <a:pt x="800100" y="2592694"/>
                  </a:cubicBezTo>
                  <a:lnTo>
                    <a:pt x="4144635" y="2592694"/>
                  </a:lnTo>
                  <a:lnTo>
                    <a:pt x="4144635" y="699770"/>
                  </a:lnTo>
                  <a:cubicBezTo>
                    <a:pt x="4144635" y="358140"/>
                    <a:pt x="4137015" y="93980"/>
                    <a:pt x="4135745" y="53340"/>
                  </a:cubicBezTo>
                  <a:cubicBezTo>
                    <a:pt x="3980805" y="33020"/>
                    <a:pt x="3824595" y="24130"/>
                    <a:pt x="3673465" y="25400"/>
                  </a:cubicBezTo>
                  <a:cubicBezTo>
                    <a:pt x="3603615" y="25400"/>
                    <a:pt x="3468995" y="27940"/>
                    <a:pt x="3303895" y="26670"/>
                  </a:cubicBezTo>
                  <a:cubicBezTo>
                    <a:pt x="2794625" y="22860"/>
                    <a:pt x="1304290" y="22860"/>
                    <a:pt x="935990" y="25400"/>
                  </a:cubicBezTo>
                  <a:cubicBezTo>
                    <a:pt x="622300" y="27940"/>
                    <a:pt x="77470" y="22860"/>
                    <a:pt x="12700" y="24130"/>
                  </a:cubicBezTo>
                  <a:cubicBezTo>
                    <a:pt x="12700" y="71120"/>
                    <a:pt x="15240" y="382270"/>
                    <a:pt x="15240" y="755650"/>
                  </a:cubicBezTo>
                  <a:cubicBezTo>
                    <a:pt x="15240" y="935943"/>
                    <a:pt x="16510" y="1087776"/>
                    <a:pt x="17780" y="1221986"/>
                  </a:cubicBezTo>
                  <a:cubicBezTo>
                    <a:pt x="19050" y="1386194"/>
                    <a:pt x="20320" y="1562724"/>
                    <a:pt x="20320" y="1678294"/>
                  </a:cubicBezTo>
                  <a:cubicBezTo>
                    <a:pt x="20320" y="1864984"/>
                    <a:pt x="29210" y="2256144"/>
                    <a:pt x="34290" y="2460614"/>
                  </a:cubicBezTo>
                  <a:lnTo>
                    <a:pt x="139700" y="2571104"/>
                  </a:lnTo>
                  <a:close/>
                  <a:moveTo>
                    <a:pt x="139700" y="2571104"/>
                  </a:moveTo>
                  <a:lnTo>
                    <a:pt x="133350" y="2445374"/>
                  </a:lnTo>
                  <a:lnTo>
                    <a:pt x="34290" y="2459344"/>
                  </a:lnTo>
                  <a:lnTo>
                    <a:pt x="139700" y="2571104"/>
                  </a:lnTo>
                  <a:close/>
                </a:path>
              </a:pathLst>
            </a:custGeom>
            <a:solidFill>
              <a:srgbClr val="000000"/>
            </a:solidFill>
          </p:spPr>
        </p:sp>
        <p:sp>
          <p:nvSpPr>
            <p:cNvPr id="5" name="Freeform 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sp>
        <p:nvSpPr>
          <p:cNvPr id="6" name="TextBox 6"/>
          <p:cNvSpPr txBox="1"/>
          <p:nvPr/>
        </p:nvSpPr>
        <p:spPr>
          <a:xfrm rot="592083">
            <a:off x="911356" y="7388315"/>
            <a:ext cx="2947478" cy="2520755"/>
          </a:xfrm>
          <a:prstGeom prst="rect">
            <a:avLst/>
          </a:prstGeom>
        </p:spPr>
        <p:txBody>
          <a:bodyPr lIns="0" tIns="0" rIns="0" bIns="0" rtlCol="0" anchor="t">
            <a:spAutoFit/>
          </a:bodyPr>
          <a:lstStyle/>
          <a:p>
            <a:pPr marL="0" lvl="0" indent="0" algn="ctr">
              <a:lnSpc>
                <a:spcPts val="3275"/>
              </a:lnSpc>
              <a:spcBef>
                <a:spcPct val="0"/>
              </a:spcBef>
            </a:pPr>
            <a:r>
              <a:rPr lang="ru-RU" sz="2500" dirty="0">
                <a:solidFill>
                  <a:srgbClr val="000000"/>
                </a:solidFill>
                <a:latin typeface="DM Sans"/>
              </a:rPr>
              <a:t>Будете знать, с чего начинать </a:t>
            </a:r>
            <a:r>
              <a:rPr lang="ru-RU" sz="2500" dirty="0" err="1">
                <a:solidFill>
                  <a:srgbClr val="000000"/>
                </a:solidFill>
                <a:latin typeface="DM Sans"/>
              </a:rPr>
              <a:t>адвокацию</a:t>
            </a:r>
            <a:r>
              <a:rPr lang="ru-RU" sz="2500" dirty="0">
                <a:solidFill>
                  <a:srgbClr val="000000"/>
                </a:solidFill>
                <a:latin typeface="DM Sans"/>
              </a:rPr>
              <a:t>, кто ваши союзники и кто целевая аудитория </a:t>
            </a:r>
            <a:endParaRPr lang="en-US" sz="2500" dirty="0">
              <a:solidFill>
                <a:srgbClr val="000000"/>
              </a:solidFill>
              <a:latin typeface="DM Sans"/>
            </a:endParaRPr>
          </a:p>
        </p:txBody>
      </p:sp>
      <p:grpSp>
        <p:nvGrpSpPr>
          <p:cNvPr id="7" name="Group 7"/>
          <p:cNvGrpSpPr/>
          <p:nvPr/>
        </p:nvGrpSpPr>
        <p:grpSpPr>
          <a:xfrm rot="-782125">
            <a:off x="14333039" y="1552095"/>
            <a:ext cx="3201581" cy="2716520"/>
            <a:chOff x="0" y="0"/>
            <a:chExt cx="4187392" cy="3552974"/>
          </a:xfrm>
        </p:grpSpPr>
        <p:sp>
          <p:nvSpPr>
            <p:cNvPr id="8" name="Freeform 8"/>
            <p:cNvSpPr/>
            <p:nvPr/>
          </p:nvSpPr>
          <p:spPr>
            <a:xfrm>
              <a:off x="19050" y="223520"/>
              <a:ext cx="4149292" cy="3321833"/>
            </a:xfrm>
            <a:custGeom>
              <a:avLst/>
              <a:gdLst/>
              <a:ahLst/>
              <a:cxnLst/>
              <a:rect l="l" t="t" r="r" b="b"/>
              <a:pathLst>
                <a:path w="4149292" h="3321833">
                  <a:moveTo>
                    <a:pt x="0" y="11430"/>
                  </a:moveTo>
                  <a:cubicBezTo>
                    <a:pt x="0" y="11430"/>
                    <a:pt x="2540" y="340360"/>
                    <a:pt x="2540" y="749300"/>
                  </a:cubicBezTo>
                  <a:cubicBezTo>
                    <a:pt x="2540" y="1311344"/>
                    <a:pt x="7620" y="2140734"/>
                    <a:pt x="7620" y="2401084"/>
                  </a:cubicBezTo>
                  <a:cubicBezTo>
                    <a:pt x="7620" y="2595394"/>
                    <a:pt x="16510" y="2994174"/>
                    <a:pt x="21590" y="3185944"/>
                  </a:cubicBezTo>
                  <a:lnTo>
                    <a:pt x="130810" y="3300244"/>
                  </a:lnTo>
                  <a:cubicBezTo>
                    <a:pt x="275590" y="3307864"/>
                    <a:pt x="543560" y="3321833"/>
                    <a:pt x="793750" y="3321833"/>
                  </a:cubicBezTo>
                  <a:lnTo>
                    <a:pt x="4149292" y="3321833"/>
                  </a:lnTo>
                  <a:lnTo>
                    <a:pt x="4149292" y="693420"/>
                  </a:lnTo>
                  <a:cubicBezTo>
                    <a:pt x="4149292" y="318770"/>
                    <a:pt x="4140402" y="41910"/>
                    <a:pt x="4140402" y="41910"/>
                  </a:cubicBezTo>
                  <a:cubicBezTo>
                    <a:pt x="3985463" y="21590"/>
                    <a:pt x="3829252" y="11430"/>
                    <a:pt x="3671772" y="12700"/>
                  </a:cubicBezTo>
                  <a:cubicBezTo>
                    <a:pt x="3398722" y="12700"/>
                    <a:pt x="1179830" y="21590"/>
                    <a:pt x="929640" y="12700"/>
                  </a:cubicBezTo>
                  <a:cubicBezTo>
                    <a:pt x="594360" y="0"/>
                    <a:pt x="0" y="11430"/>
                    <a:pt x="0" y="11430"/>
                  </a:cubicBezTo>
                  <a:close/>
                </a:path>
              </a:pathLst>
            </a:custGeom>
            <a:solidFill>
              <a:srgbClr val="FFFFFF"/>
            </a:solidFill>
          </p:spPr>
        </p:sp>
        <p:sp>
          <p:nvSpPr>
            <p:cNvPr id="9" name="Freeform 9"/>
            <p:cNvSpPr/>
            <p:nvPr/>
          </p:nvSpPr>
          <p:spPr>
            <a:xfrm>
              <a:off x="12700" y="217170"/>
              <a:ext cx="4161992" cy="3334534"/>
            </a:xfrm>
            <a:custGeom>
              <a:avLst/>
              <a:gdLst/>
              <a:ahLst/>
              <a:cxnLst/>
              <a:rect l="l" t="t" r="r" b="b"/>
              <a:pathLst>
                <a:path w="4161992" h="3334534">
                  <a:moveTo>
                    <a:pt x="4161992" y="3334534"/>
                  </a:moveTo>
                  <a:lnTo>
                    <a:pt x="800100" y="3334534"/>
                  </a:lnTo>
                  <a:cubicBezTo>
                    <a:pt x="547370" y="3334534"/>
                    <a:pt x="270510" y="3320564"/>
                    <a:pt x="137160" y="3312944"/>
                  </a:cubicBezTo>
                  <a:lnTo>
                    <a:pt x="134620" y="3312944"/>
                  </a:lnTo>
                  <a:lnTo>
                    <a:pt x="21590" y="3194834"/>
                  </a:lnTo>
                  <a:lnTo>
                    <a:pt x="21590" y="3192294"/>
                  </a:lnTo>
                  <a:cubicBezTo>
                    <a:pt x="16510" y="2989094"/>
                    <a:pt x="7620" y="2595394"/>
                    <a:pt x="7620" y="2407434"/>
                  </a:cubicBezTo>
                  <a:cubicBezTo>
                    <a:pt x="7620" y="2291864"/>
                    <a:pt x="6350" y="2115334"/>
                    <a:pt x="5080" y="1864065"/>
                  </a:cubicBezTo>
                  <a:cubicBezTo>
                    <a:pt x="3810" y="1476318"/>
                    <a:pt x="2540" y="1037655"/>
                    <a:pt x="2540" y="755650"/>
                  </a:cubicBezTo>
                  <a:cubicBezTo>
                    <a:pt x="2540" y="351790"/>
                    <a:pt x="0" y="21590"/>
                    <a:pt x="0" y="17780"/>
                  </a:cubicBezTo>
                  <a:lnTo>
                    <a:pt x="0" y="11430"/>
                  </a:lnTo>
                  <a:lnTo>
                    <a:pt x="6350" y="11430"/>
                  </a:lnTo>
                  <a:cubicBezTo>
                    <a:pt x="12700" y="11430"/>
                    <a:pt x="604520" y="0"/>
                    <a:pt x="935990" y="12700"/>
                  </a:cubicBezTo>
                  <a:cubicBezTo>
                    <a:pt x="1121410" y="19050"/>
                    <a:pt x="2823412" y="16510"/>
                    <a:pt x="3308552" y="13970"/>
                  </a:cubicBezTo>
                  <a:cubicBezTo>
                    <a:pt x="3473652" y="12700"/>
                    <a:pt x="3608272" y="12700"/>
                    <a:pt x="3678122" y="12700"/>
                  </a:cubicBezTo>
                  <a:cubicBezTo>
                    <a:pt x="3831792" y="11430"/>
                    <a:pt x="3990542" y="21590"/>
                    <a:pt x="4148022" y="41910"/>
                  </a:cubicBezTo>
                  <a:lnTo>
                    <a:pt x="4153102" y="43180"/>
                  </a:lnTo>
                  <a:lnTo>
                    <a:pt x="4153102" y="48260"/>
                  </a:lnTo>
                  <a:cubicBezTo>
                    <a:pt x="4153102" y="50800"/>
                    <a:pt x="4161992" y="328930"/>
                    <a:pt x="4161992" y="699770"/>
                  </a:cubicBezTo>
                  <a:lnTo>
                    <a:pt x="4161992" y="3334534"/>
                  </a:lnTo>
                  <a:close/>
                  <a:moveTo>
                    <a:pt x="139700" y="3300244"/>
                  </a:moveTo>
                  <a:cubicBezTo>
                    <a:pt x="273050" y="3307864"/>
                    <a:pt x="548640" y="3321834"/>
                    <a:pt x="800100" y="3321834"/>
                  </a:cubicBezTo>
                  <a:lnTo>
                    <a:pt x="4149292" y="3321834"/>
                  </a:lnTo>
                  <a:lnTo>
                    <a:pt x="4149292" y="699770"/>
                  </a:lnTo>
                  <a:cubicBezTo>
                    <a:pt x="4149292" y="358140"/>
                    <a:pt x="4141672" y="93980"/>
                    <a:pt x="4140402" y="53340"/>
                  </a:cubicBezTo>
                  <a:cubicBezTo>
                    <a:pt x="3985463" y="33020"/>
                    <a:pt x="3829252" y="24130"/>
                    <a:pt x="3678122" y="25400"/>
                  </a:cubicBezTo>
                  <a:cubicBezTo>
                    <a:pt x="3608272" y="25400"/>
                    <a:pt x="3473652" y="27940"/>
                    <a:pt x="3308552" y="26670"/>
                  </a:cubicBezTo>
                  <a:cubicBezTo>
                    <a:pt x="2799282" y="22860"/>
                    <a:pt x="1304290" y="22860"/>
                    <a:pt x="935990" y="25400"/>
                  </a:cubicBezTo>
                  <a:cubicBezTo>
                    <a:pt x="622300" y="27940"/>
                    <a:pt x="77470" y="22860"/>
                    <a:pt x="12700" y="24130"/>
                  </a:cubicBezTo>
                  <a:cubicBezTo>
                    <a:pt x="12700" y="71120"/>
                    <a:pt x="15240" y="382270"/>
                    <a:pt x="15240" y="755650"/>
                  </a:cubicBezTo>
                  <a:cubicBezTo>
                    <a:pt x="15240" y="1037654"/>
                    <a:pt x="16510" y="1476318"/>
                    <a:pt x="17780" y="1864065"/>
                  </a:cubicBezTo>
                  <a:cubicBezTo>
                    <a:pt x="19050" y="2115334"/>
                    <a:pt x="20320" y="2291863"/>
                    <a:pt x="20320" y="2407434"/>
                  </a:cubicBezTo>
                  <a:cubicBezTo>
                    <a:pt x="20320" y="2594124"/>
                    <a:pt x="29210" y="2985284"/>
                    <a:pt x="34290" y="3189753"/>
                  </a:cubicBezTo>
                  <a:lnTo>
                    <a:pt x="139700" y="3300244"/>
                  </a:lnTo>
                  <a:close/>
                  <a:moveTo>
                    <a:pt x="139700" y="3300244"/>
                  </a:moveTo>
                  <a:lnTo>
                    <a:pt x="133350" y="3174514"/>
                  </a:lnTo>
                  <a:lnTo>
                    <a:pt x="34290" y="3188484"/>
                  </a:lnTo>
                  <a:lnTo>
                    <a:pt x="139700" y="3300244"/>
                  </a:lnTo>
                  <a:close/>
                </a:path>
              </a:pathLst>
            </a:custGeom>
            <a:solidFill>
              <a:srgbClr val="000000"/>
            </a:solidFill>
          </p:spPr>
        </p:sp>
        <p:sp>
          <p:nvSpPr>
            <p:cNvPr id="10" name="Freeform 10"/>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sp>
        <p:nvSpPr>
          <p:cNvPr id="11" name="TextBox 11"/>
          <p:cNvSpPr txBox="1"/>
          <p:nvPr/>
        </p:nvSpPr>
        <p:spPr>
          <a:xfrm rot="-782125">
            <a:off x="14703598" y="1929729"/>
            <a:ext cx="2593391" cy="2097562"/>
          </a:xfrm>
          <a:prstGeom prst="rect">
            <a:avLst/>
          </a:prstGeom>
        </p:spPr>
        <p:txBody>
          <a:bodyPr lIns="0" tIns="0" rIns="0" bIns="0" rtlCol="0" anchor="t">
            <a:spAutoFit/>
          </a:bodyPr>
          <a:lstStyle/>
          <a:p>
            <a:pPr marL="0" lvl="0" indent="0" algn="ctr">
              <a:lnSpc>
                <a:spcPts val="3275"/>
              </a:lnSpc>
              <a:spcBef>
                <a:spcPct val="0"/>
              </a:spcBef>
            </a:pPr>
            <a:r>
              <a:rPr lang="ru-RU" sz="2500" dirty="0">
                <a:solidFill>
                  <a:srgbClr val="000000"/>
                </a:solidFill>
                <a:latin typeface="DM Sans"/>
              </a:rPr>
              <a:t>Поймете, как вы можете участвовать в разработке и внедрении ВОУЗ</a:t>
            </a:r>
            <a:endParaRPr lang="en-US" sz="2500" dirty="0">
              <a:solidFill>
                <a:srgbClr val="000000"/>
              </a:solidFill>
              <a:latin typeface="DM Sans"/>
            </a:endParaRPr>
          </a:p>
        </p:txBody>
      </p:sp>
      <p:grpSp>
        <p:nvGrpSpPr>
          <p:cNvPr id="12" name="Group 12"/>
          <p:cNvGrpSpPr/>
          <p:nvPr/>
        </p:nvGrpSpPr>
        <p:grpSpPr>
          <a:xfrm rot="-782125">
            <a:off x="13971235" y="7060975"/>
            <a:ext cx="3299587" cy="2354163"/>
            <a:chOff x="0" y="0"/>
            <a:chExt cx="4150159" cy="2961023"/>
          </a:xfrm>
        </p:grpSpPr>
        <p:sp>
          <p:nvSpPr>
            <p:cNvPr id="13" name="Freeform 13"/>
            <p:cNvSpPr/>
            <p:nvPr/>
          </p:nvSpPr>
          <p:spPr>
            <a:xfrm>
              <a:off x="19050" y="223520"/>
              <a:ext cx="4112059" cy="2729883"/>
            </a:xfrm>
            <a:custGeom>
              <a:avLst/>
              <a:gdLst/>
              <a:ahLst/>
              <a:cxnLst/>
              <a:rect l="l" t="t" r="r" b="b"/>
              <a:pathLst>
                <a:path w="4112059" h="2729883">
                  <a:moveTo>
                    <a:pt x="0" y="11430"/>
                  </a:moveTo>
                  <a:cubicBezTo>
                    <a:pt x="0" y="11430"/>
                    <a:pt x="2540" y="340360"/>
                    <a:pt x="2540" y="749300"/>
                  </a:cubicBezTo>
                  <a:cubicBezTo>
                    <a:pt x="2540" y="1080112"/>
                    <a:pt x="7620" y="1548783"/>
                    <a:pt x="7620" y="1809133"/>
                  </a:cubicBezTo>
                  <a:cubicBezTo>
                    <a:pt x="7620" y="2003443"/>
                    <a:pt x="16510" y="2402223"/>
                    <a:pt x="21590" y="2593993"/>
                  </a:cubicBezTo>
                  <a:lnTo>
                    <a:pt x="130810" y="2708293"/>
                  </a:lnTo>
                  <a:cubicBezTo>
                    <a:pt x="275590" y="2715913"/>
                    <a:pt x="543560" y="2729883"/>
                    <a:pt x="793750" y="2729883"/>
                  </a:cubicBezTo>
                  <a:lnTo>
                    <a:pt x="4112059" y="2729883"/>
                  </a:lnTo>
                  <a:lnTo>
                    <a:pt x="4112059" y="693420"/>
                  </a:lnTo>
                  <a:cubicBezTo>
                    <a:pt x="4112059" y="318770"/>
                    <a:pt x="4103169" y="41910"/>
                    <a:pt x="4103169" y="41910"/>
                  </a:cubicBezTo>
                  <a:cubicBezTo>
                    <a:pt x="3948229" y="21590"/>
                    <a:pt x="3792019" y="11430"/>
                    <a:pt x="3634539" y="12700"/>
                  </a:cubicBezTo>
                  <a:cubicBezTo>
                    <a:pt x="3361489" y="12700"/>
                    <a:pt x="1179830" y="21590"/>
                    <a:pt x="929640" y="12700"/>
                  </a:cubicBezTo>
                  <a:cubicBezTo>
                    <a:pt x="594360" y="0"/>
                    <a:pt x="0" y="11430"/>
                    <a:pt x="0" y="11430"/>
                  </a:cubicBezTo>
                  <a:close/>
                </a:path>
              </a:pathLst>
            </a:custGeom>
            <a:solidFill>
              <a:srgbClr val="FFFFFF"/>
            </a:solidFill>
          </p:spPr>
        </p:sp>
        <p:sp>
          <p:nvSpPr>
            <p:cNvPr id="14" name="Freeform 14"/>
            <p:cNvSpPr/>
            <p:nvPr/>
          </p:nvSpPr>
          <p:spPr>
            <a:xfrm>
              <a:off x="12700" y="217170"/>
              <a:ext cx="4124759" cy="2742583"/>
            </a:xfrm>
            <a:custGeom>
              <a:avLst/>
              <a:gdLst/>
              <a:ahLst/>
              <a:cxnLst/>
              <a:rect l="l" t="t" r="r" b="b"/>
              <a:pathLst>
                <a:path w="4124759" h="2742583">
                  <a:moveTo>
                    <a:pt x="4124759" y="2742583"/>
                  </a:moveTo>
                  <a:lnTo>
                    <a:pt x="800100" y="2742583"/>
                  </a:lnTo>
                  <a:cubicBezTo>
                    <a:pt x="547370" y="2742583"/>
                    <a:pt x="270510" y="2728613"/>
                    <a:pt x="137160" y="2720993"/>
                  </a:cubicBezTo>
                  <a:lnTo>
                    <a:pt x="134620" y="2720993"/>
                  </a:lnTo>
                  <a:lnTo>
                    <a:pt x="21590" y="2602883"/>
                  </a:lnTo>
                  <a:lnTo>
                    <a:pt x="21590" y="2600343"/>
                  </a:lnTo>
                  <a:cubicBezTo>
                    <a:pt x="16510" y="2397143"/>
                    <a:pt x="7620" y="2003443"/>
                    <a:pt x="7620" y="1815483"/>
                  </a:cubicBezTo>
                  <a:cubicBezTo>
                    <a:pt x="7620" y="1699913"/>
                    <a:pt x="6350" y="1523383"/>
                    <a:pt x="5080" y="1342794"/>
                  </a:cubicBezTo>
                  <a:cubicBezTo>
                    <a:pt x="3810" y="1160881"/>
                    <a:pt x="2540" y="955080"/>
                    <a:pt x="2540" y="755650"/>
                  </a:cubicBezTo>
                  <a:cubicBezTo>
                    <a:pt x="2540" y="351790"/>
                    <a:pt x="0" y="21590"/>
                    <a:pt x="0" y="17780"/>
                  </a:cubicBezTo>
                  <a:lnTo>
                    <a:pt x="0" y="11430"/>
                  </a:lnTo>
                  <a:lnTo>
                    <a:pt x="6350" y="11430"/>
                  </a:lnTo>
                  <a:cubicBezTo>
                    <a:pt x="12700" y="11430"/>
                    <a:pt x="604520" y="0"/>
                    <a:pt x="935990" y="12700"/>
                  </a:cubicBezTo>
                  <a:cubicBezTo>
                    <a:pt x="1121410" y="19050"/>
                    <a:pt x="2786179" y="16510"/>
                    <a:pt x="3271319" y="13970"/>
                  </a:cubicBezTo>
                  <a:cubicBezTo>
                    <a:pt x="3436419" y="12700"/>
                    <a:pt x="3571039" y="12700"/>
                    <a:pt x="3640889" y="12700"/>
                  </a:cubicBezTo>
                  <a:cubicBezTo>
                    <a:pt x="3794559" y="11430"/>
                    <a:pt x="3953309" y="21590"/>
                    <a:pt x="4110789" y="41910"/>
                  </a:cubicBezTo>
                  <a:lnTo>
                    <a:pt x="4115869" y="43180"/>
                  </a:lnTo>
                  <a:lnTo>
                    <a:pt x="4115869" y="48260"/>
                  </a:lnTo>
                  <a:cubicBezTo>
                    <a:pt x="4115869" y="50800"/>
                    <a:pt x="4124759" y="328930"/>
                    <a:pt x="4124759" y="699770"/>
                  </a:cubicBezTo>
                  <a:lnTo>
                    <a:pt x="4124759" y="2742583"/>
                  </a:lnTo>
                  <a:close/>
                  <a:moveTo>
                    <a:pt x="139700" y="2708293"/>
                  </a:moveTo>
                  <a:cubicBezTo>
                    <a:pt x="273050" y="2715913"/>
                    <a:pt x="548640" y="2729883"/>
                    <a:pt x="800100" y="2729883"/>
                  </a:cubicBezTo>
                  <a:lnTo>
                    <a:pt x="4112059" y="2729883"/>
                  </a:lnTo>
                  <a:lnTo>
                    <a:pt x="4112059" y="699770"/>
                  </a:lnTo>
                  <a:cubicBezTo>
                    <a:pt x="4112059" y="358140"/>
                    <a:pt x="4104439" y="93980"/>
                    <a:pt x="4103169" y="53340"/>
                  </a:cubicBezTo>
                  <a:cubicBezTo>
                    <a:pt x="3948229" y="33020"/>
                    <a:pt x="3792019" y="24130"/>
                    <a:pt x="3640889" y="25400"/>
                  </a:cubicBezTo>
                  <a:cubicBezTo>
                    <a:pt x="3571039" y="25400"/>
                    <a:pt x="3436419" y="27940"/>
                    <a:pt x="3271319" y="26670"/>
                  </a:cubicBezTo>
                  <a:cubicBezTo>
                    <a:pt x="2762049" y="22860"/>
                    <a:pt x="1304290" y="22860"/>
                    <a:pt x="935990" y="25400"/>
                  </a:cubicBezTo>
                  <a:cubicBezTo>
                    <a:pt x="622300" y="27940"/>
                    <a:pt x="77470" y="22860"/>
                    <a:pt x="12700" y="24130"/>
                  </a:cubicBezTo>
                  <a:cubicBezTo>
                    <a:pt x="12700" y="71120"/>
                    <a:pt x="15240" y="382270"/>
                    <a:pt x="15240" y="755650"/>
                  </a:cubicBezTo>
                  <a:cubicBezTo>
                    <a:pt x="15240" y="955080"/>
                    <a:pt x="16510" y="1160881"/>
                    <a:pt x="17780" y="1342794"/>
                  </a:cubicBezTo>
                  <a:cubicBezTo>
                    <a:pt x="19050" y="1523383"/>
                    <a:pt x="20320" y="1699913"/>
                    <a:pt x="20320" y="1815483"/>
                  </a:cubicBezTo>
                  <a:cubicBezTo>
                    <a:pt x="20320" y="2002173"/>
                    <a:pt x="29210" y="2393333"/>
                    <a:pt x="34290" y="2597803"/>
                  </a:cubicBezTo>
                  <a:lnTo>
                    <a:pt x="139700" y="2708293"/>
                  </a:lnTo>
                  <a:close/>
                  <a:moveTo>
                    <a:pt x="139700" y="2708293"/>
                  </a:moveTo>
                  <a:lnTo>
                    <a:pt x="133350" y="2582563"/>
                  </a:lnTo>
                  <a:lnTo>
                    <a:pt x="34290" y="2596533"/>
                  </a:lnTo>
                  <a:lnTo>
                    <a:pt x="139700" y="2708293"/>
                  </a:lnTo>
                  <a:close/>
                </a:path>
              </a:pathLst>
            </a:custGeom>
            <a:solidFill>
              <a:srgbClr val="000000"/>
            </a:solidFill>
          </p:spPr>
        </p:sp>
        <p:sp>
          <p:nvSpPr>
            <p:cNvPr id="15" name="Freeform 1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sp>
        <p:nvSpPr>
          <p:cNvPr id="16" name="TextBox 16"/>
          <p:cNvSpPr txBox="1"/>
          <p:nvPr/>
        </p:nvSpPr>
        <p:spPr>
          <a:xfrm rot="-782125">
            <a:off x="14208359" y="7414097"/>
            <a:ext cx="2885709" cy="1674369"/>
          </a:xfrm>
          <a:prstGeom prst="rect">
            <a:avLst/>
          </a:prstGeom>
        </p:spPr>
        <p:txBody>
          <a:bodyPr lIns="0" tIns="0" rIns="0" bIns="0" rtlCol="0" anchor="t">
            <a:spAutoFit/>
          </a:bodyPr>
          <a:lstStyle/>
          <a:p>
            <a:pPr marL="0" lvl="0" indent="0" algn="ctr">
              <a:lnSpc>
                <a:spcPts val="3275"/>
              </a:lnSpc>
              <a:spcBef>
                <a:spcPct val="0"/>
              </a:spcBef>
            </a:pPr>
            <a:r>
              <a:rPr lang="ru-RU" sz="2500" dirty="0">
                <a:solidFill>
                  <a:srgbClr val="000000"/>
                </a:solidFill>
                <a:latin typeface="DM Sans"/>
              </a:rPr>
              <a:t>Сможете объяснять основные идеи ВОУЗ общине и политикам </a:t>
            </a:r>
            <a:endParaRPr lang="en-US" sz="2500" dirty="0">
              <a:solidFill>
                <a:srgbClr val="000000"/>
              </a:solidFill>
              <a:latin typeface="DM Sans"/>
            </a:endParaRPr>
          </a:p>
        </p:txBody>
      </p:sp>
      <p:grpSp>
        <p:nvGrpSpPr>
          <p:cNvPr id="17" name="Group 17"/>
          <p:cNvGrpSpPr/>
          <p:nvPr/>
        </p:nvGrpSpPr>
        <p:grpSpPr>
          <a:xfrm rot="8926276">
            <a:off x="4246104" y="6653934"/>
            <a:ext cx="938963" cy="198686"/>
            <a:chOff x="0" y="0"/>
            <a:chExt cx="2028619" cy="429260"/>
          </a:xfrm>
        </p:grpSpPr>
        <p:sp>
          <p:nvSpPr>
            <p:cNvPr id="18" name="Freeform 18"/>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19" name="Group 19"/>
          <p:cNvGrpSpPr/>
          <p:nvPr/>
        </p:nvGrpSpPr>
        <p:grpSpPr>
          <a:xfrm rot="1910472">
            <a:off x="13147208" y="6674140"/>
            <a:ext cx="938963" cy="198686"/>
            <a:chOff x="0" y="0"/>
            <a:chExt cx="2028619" cy="429260"/>
          </a:xfrm>
        </p:grpSpPr>
        <p:sp>
          <p:nvSpPr>
            <p:cNvPr id="20" name="Freeform 20"/>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21" name="Group 21"/>
          <p:cNvGrpSpPr/>
          <p:nvPr/>
        </p:nvGrpSpPr>
        <p:grpSpPr>
          <a:xfrm rot="-1716341">
            <a:off x="13155705" y="3184462"/>
            <a:ext cx="938963" cy="198686"/>
            <a:chOff x="0" y="0"/>
            <a:chExt cx="2028619" cy="429260"/>
          </a:xfrm>
        </p:grpSpPr>
        <p:sp>
          <p:nvSpPr>
            <p:cNvPr id="22" name="Freeform 22"/>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23" name="Group 23"/>
          <p:cNvGrpSpPr/>
          <p:nvPr/>
        </p:nvGrpSpPr>
        <p:grpSpPr>
          <a:xfrm rot="-8972392">
            <a:off x="4274225" y="2976345"/>
            <a:ext cx="938963" cy="198686"/>
            <a:chOff x="0" y="0"/>
            <a:chExt cx="2028619" cy="429260"/>
          </a:xfrm>
        </p:grpSpPr>
        <p:sp>
          <p:nvSpPr>
            <p:cNvPr id="24" name="Freeform 24"/>
            <p:cNvSpPr/>
            <p:nvPr/>
          </p:nvSpPr>
          <p:spPr>
            <a:xfrm>
              <a:off x="0" y="-5080"/>
              <a:ext cx="2028619" cy="434340"/>
            </a:xfrm>
            <a:custGeom>
              <a:avLst/>
              <a:gdLst/>
              <a:ahLst/>
              <a:cxnLst/>
              <a:rect l="l" t="t" r="r" b="b"/>
              <a:pathLst>
                <a:path w="2028619" h="434340">
                  <a:moveTo>
                    <a:pt x="2010839" y="187960"/>
                  </a:moveTo>
                  <a:lnTo>
                    <a:pt x="1749219" y="11430"/>
                  </a:lnTo>
                  <a:cubicBezTo>
                    <a:pt x="1731439" y="0"/>
                    <a:pt x="1708579" y="3810"/>
                    <a:pt x="1695879" y="21590"/>
                  </a:cubicBezTo>
                  <a:cubicBezTo>
                    <a:pt x="1684449" y="39370"/>
                    <a:pt x="1688259" y="62230"/>
                    <a:pt x="1706039" y="74930"/>
                  </a:cubicBezTo>
                  <a:lnTo>
                    <a:pt x="1864789" y="181610"/>
                  </a:lnTo>
                  <a:lnTo>
                    <a:pt x="0" y="181610"/>
                  </a:lnTo>
                  <a:lnTo>
                    <a:pt x="0" y="257810"/>
                  </a:lnTo>
                  <a:lnTo>
                    <a:pt x="1864789" y="257810"/>
                  </a:lnTo>
                  <a:lnTo>
                    <a:pt x="1706039" y="364490"/>
                  </a:lnTo>
                  <a:cubicBezTo>
                    <a:pt x="1688259" y="375920"/>
                    <a:pt x="1684449" y="400050"/>
                    <a:pt x="1695879" y="417830"/>
                  </a:cubicBezTo>
                  <a:cubicBezTo>
                    <a:pt x="1703499" y="429260"/>
                    <a:pt x="1714929" y="434340"/>
                    <a:pt x="1727629" y="434340"/>
                  </a:cubicBezTo>
                  <a:cubicBezTo>
                    <a:pt x="1735249" y="434340"/>
                    <a:pt x="1742869" y="431800"/>
                    <a:pt x="1749219" y="427990"/>
                  </a:cubicBezTo>
                  <a:lnTo>
                    <a:pt x="2012109" y="251460"/>
                  </a:lnTo>
                  <a:cubicBezTo>
                    <a:pt x="2022269" y="243840"/>
                    <a:pt x="2028619" y="232410"/>
                    <a:pt x="2028619" y="219710"/>
                  </a:cubicBezTo>
                  <a:cubicBezTo>
                    <a:pt x="2028619" y="207010"/>
                    <a:pt x="2022269" y="195580"/>
                    <a:pt x="2010839" y="187960"/>
                  </a:cubicBezTo>
                  <a:close/>
                </a:path>
              </a:pathLst>
            </a:custGeom>
            <a:solidFill>
              <a:srgbClr val="000000"/>
            </a:solidFill>
          </p:spPr>
        </p:sp>
      </p:grpSp>
      <p:grpSp>
        <p:nvGrpSpPr>
          <p:cNvPr id="25" name="Group 25"/>
          <p:cNvGrpSpPr/>
          <p:nvPr/>
        </p:nvGrpSpPr>
        <p:grpSpPr>
          <a:xfrm rot="592083">
            <a:off x="1270539" y="642934"/>
            <a:ext cx="3029705" cy="3387780"/>
            <a:chOff x="0" y="0"/>
            <a:chExt cx="3670897" cy="3034925"/>
          </a:xfrm>
        </p:grpSpPr>
        <p:sp>
          <p:nvSpPr>
            <p:cNvPr id="26" name="Freeform 26"/>
            <p:cNvSpPr/>
            <p:nvPr/>
          </p:nvSpPr>
          <p:spPr>
            <a:xfrm>
              <a:off x="19050" y="223520"/>
              <a:ext cx="3632798" cy="2803785"/>
            </a:xfrm>
            <a:custGeom>
              <a:avLst/>
              <a:gdLst/>
              <a:ahLst/>
              <a:cxnLst/>
              <a:rect l="l" t="t" r="r" b="b"/>
              <a:pathLst>
                <a:path w="3632798" h="2803785">
                  <a:moveTo>
                    <a:pt x="0" y="11430"/>
                  </a:moveTo>
                  <a:cubicBezTo>
                    <a:pt x="0" y="11430"/>
                    <a:pt x="2540" y="340360"/>
                    <a:pt x="2540" y="749300"/>
                  </a:cubicBezTo>
                  <a:cubicBezTo>
                    <a:pt x="2540" y="1108980"/>
                    <a:pt x="7620" y="1622685"/>
                    <a:pt x="7620" y="1883035"/>
                  </a:cubicBezTo>
                  <a:cubicBezTo>
                    <a:pt x="7620" y="2077345"/>
                    <a:pt x="16510" y="2476125"/>
                    <a:pt x="21590" y="2667895"/>
                  </a:cubicBezTo>
                  <a:lnTo>
                    <a:pt x="130810" y="2782195"/>
                  </a:lnTo>
                  <a:cubicBezTo>
                    <a:pt x="275590" y="2789815"/>
                    <a:pt x="543560" y="2803785"/>
                    <a:pt x="793750" y="2803785"/>
                  </a:cubicBezTo>
                  <a:lnTo>
                    <a:pt x="3632798" y="2803785"/>
                  </a:lnTo>
                  <a:lnTo>
                    <a:pt x="3632798" y="693420"/>
                  </a:lnTo>
                  <a:cubicBezTo>
                    <a:pt x="3632798" y="318770"/>
                    <a:pt x="3623907" y="41910"/>
                    <a:pt x="3623907" y="41910"/>
                  </a:cubicBezTo>
                  <a:cubicBezTo>
                    <a:pt x="3468967" y="21590"/>
                    <a:pt x="3312757" y="11430"/>
                    <a:pt x="3155277" y="12700"/>
                  </a:cubicBezTo>
                  <a:cubicBezTo>
                    <a:pt x="2882227" y="12700"/>
                    <a:pt x="1179830" y="21590"/>
                    <a:pt x="929640" y="12700"/>
                  </a:cubicBezTo>
                  <a:cubicBezTo>
                    <a:pt x="594360" y="0"/>
                    <a:pt x="0" y="11430"/>
                    <a:pt x="0" y="11430"/>
                  </a:cubicBezTo>
                  <a:close/>
                </a:path>
              </a:pathLst>
            </a:custGeom>
            <a:solidFill>
              <a:srgbClr val="FFFFFF"/>
            </a:solidFill>
          </p:spPr>
        </p:sp>
        <p:sp>
          <p:nvSpPr>
            <p:cNvPr id="27" name="Freeform 27"/>
            <p:cNvSpPr/>
            <p:nvPr/>
          </p:nvSpPr>
          <p:spPr>
            <a:xfrm>
              <a:off x="12700" y="217170"/>
              <a:ext cx="3645498" cy="2816485"/>
            </a:xfrm>
            <a:custGeom>
              <a:avLst/>
              <a:gdLst/>
              <a:ahLst/>
              <a:cxnLst/>
              <a:rect l="l" t="t" r="r" b="b"/>
              <a:pathLst>
                <a:path w="3645498" h="2816485">
                  <a:moveTo>
                    <a:pt x="3645498" y="2816485"/>
                  </a:moveTo>
                  <a:lnTo>
                    <a:pt x="800100" y="2816485"/>
                  </a:lnTo>
                  <a:cubicBezTo>
                    <a:pt x="547370" y="2816485"/>
                    <a:pt x="270510" y="2802515"/>
                    <a:pt x="137160" y="2794895"/>
                  </a:cubicBezTo>
                  <a:lnTo>
                    <a:pt x="134620" y="2794895"/>
                  </a:lnTo>
                  <a:lnTo>
                    <a:pt x="21590" y="2676785"/>
                  </a:lnTo>
                  <a:lnTo>
                    <a:pt x="21590" y="2674245"/>
                  </a:lnTo>
                  <a:cubicBezTo>
                    <a:pt x="16510" y="2471045"/>
                    <a:pt x="7620" y="2077345"/>
                    <a:pt x="7620" y="1889385"/>
                  </a:cubicBezTo>
                  <a:cubicBezTo>
                    <a:pt x="7620" y="1773815"/>
                    <a:pt x="6350" y="1597285"/>
                    <a:pt x="5080" y="1407872"/>
                  </a:cubicBezTo>
                  <a:cubicBezTo>
                    <a:pt x="3810" y="1200261"/>
                    <a:pt x="2540" y="965389"/>
                    <a:pt x="2540" y="755650"/>
                  </a:cubicBezTo>
                  <a:cubicBezTo>
                    <a:pt x="2540" y="351790"/>
                    <a:pt x="0" y="21590"/>
                    <a:pt x="0" y="17780"/>
                  </a:cubicBezTo>
                  <a:lnTo>
                    <a:pt x="0" y="11430"/>
                  </a:lnTo>
                  <a:lnTo>
                    <a:pt x="6350" y="11430"/>
                  </a:lnTo>
                  <a:cubicBezTo>
                    <a:pt x="12700" y="11430"/>
                    <a:pt x="604520" y="0"/>
                    <a:pt x="935990" y="12700"/>
                  </a:cubicBezTo>
                  <a:cubicBezTo>
                    <a:pt x="1121410" y="19050"/>
                    <a:pt x="2306917" y="16510"/>
                    <a:pt x="2792057" y="13970"/>
                  </a:cubicBezTo>
                  <a:cubicBezTo>
                    <a:pt x="2957157" y="12700"/>
                    <a:pt x="3091777" y="12700"/>
                    <a:pt x="3161627" y="12700"/>
                  </a:cubicBezTo>
                  <a:cubicBezTo>
                    <a:pt x="3315297" y="11430"/>
                    <a:pt x="3474047" y="21590"/>
                    <a:pt x="3631528" y="41910"/>
                  </a:cubicBezTo>
                  <a:lnTo>
                    <a:pt x="3636607" y="43180"/>
                  </a:lnTo>
                  <a:lnTo>
                    <a:pt x="3636607" y="48260"/>
                  </a:lnTo>
                  <a:cubicBezTo>
                    <a:pt x="3636607" y="50800"/>
                    <a:pt x="3645497" y="328930"/>
                    <a:pt x="3645497" y="699770"/>
                  </a:cubicBezTo>
                  <a:lnTo>
                    <a:pt x="3645497" y="2816485"/>
                  </a:lnTo>
                  <a:close/>
                  <a:moveTo>
                    <a:pt x="139700" y="2782195"/>
                  </a:moveTo>
                  <a:cubicBezTo>
                    <a:pt x="273050" y="2789815"/>
                    <a:pt x="548640" y="2803785"/>
                    <a:pt x="800100" y="2803785"/>
                  </a:cubicBezTo>
                  <a:lnTo>
                    <a:pt x="3632798" y="2803785"/>
                  </a:lnTo>
                  <a:lnTo>
                    <a:pt x="3632798" y="699770"/>
                  </a:lnTo>
                  <a:cubicBezTo>
                    <a:pt x="3632798" y="358140"/>
                    <a:pt x="3625178" y="93980"/>
                    <a:pt x="3623907" y="53340"/>
                  </a:cubicBezTo>
                  <a:cubicBezTo>
                    <a:pt x="3468967" y="33020"/>
                    <a:pt x="3312757" y="24130"/>
                    <a:pt x="3161627" y="25400"/>
                  </a:cubicBezTo>
                  <a:cubicBezTo>
                    <a:pt x="3091777" y="25400"/>
                    <a:pt x="2957157" y="27940"/>
                    <a:pt x="2792057" y="26670"/>
                  </a:cubicBezTo>
                  <a:cubicBezTo>
                    <a:pt x="2282787" y="22860"/>
                    <a:pt x="1304290" y="22860"/>
                    <a:pt x="935990" y="25400"/>
                  </a:cubicBezTo>
                  <a:cubicBezTo>
                    <a:pt x="622300" y="27940"/>
                    <a:pt x="77470" y="22860"/>
                    <a:pt x="12700" y="24130"/>
                  </a:cubicBezTo>
                  <a:cubicBezTo>
                    <a:pt x="12700" y="71120"/>
                    <a:pt x="15240" y="382270"/>
                    <a:pt x="15240" y="755650"/>
                  </a:cubicBezTo>
                  <a:cubicBezTo>
                    <a:pt x="15240" y="965389"/>
                    <a:pt x="16510" y="1200261"/>
                    <a:pt x="17780" y="1407872"/>
                  </a:cubicBezTo>
                  <a:cubicBezTo>
                    <a:pt x="19050" y="1597285"/>
                    <a:pt x="20320" y="1773815"/>
                    <a:pt x="20320" y="1889385"/>
                  </a:cubicBezTo>
                  <a:cubicBezTo>
                    <a:pt x="20320" y="2076075"/>
                    <a:pt x="29210" y="2467235"/>
                    <a:pt x="34290" y="2671705"/>
                  </a:cubicBezTo>
                  <a:lnTo>
                    <a:pt x="139700" y="2782195"/>
                  </a:lnTo>
                  <a:close/>
                  <a:moveTo>
                    <a:pt x="139700" y="2782195"/>
                  </a:moveTo>
                  <a:lnTo>
                    <a:pt x="133350" y="2656465"/>
                  </a:lnTo>
                  <a:lnTo>
                    <a:pt x="34290" y="2670435"/>
                  </a:lnTo>
                  <a:lnTo>
                    <a:pt x="139700" y="2782195"/>
                  </a:lnTo>
                  <a:close/>
                </a:path>
              </a:pathLst>
            </a:custGeom>
            <a:solidFill>
              <a:srgbClr val="000000"/>
            </a:solidFill>
          </p:spPr>
        </p:sp>
        <p:sp>
          <p:nvSpPr>
            <p:cNvPr id="28" name="Freeform 2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sp>
        <p:nvSpPr>
          <p:cNvPr id="29" name="TextBox 29"/>
          <p:cNvSpPr txBox="1"/>
          <p:nvPr/>
        </p:nvSpPr>
        <p:spPr>
          <a:xfrm rot="592083">
            <a:off x="1375942" y="822584"/>
            <a:ext cx="2613745" cy="2943947"/>
          </a:xfrm>
          <a:prstGeom prst="rect">
            <a:avLst/>
          </a:prstGeom>
        </p:spPr>
        <p:txBody>
          <a:bodyPr lIns="0" tIns="0" rIns="0" bIns="0" rtlCol="0" anchor="t">
            <a:spAutoFit/>
          </a:bodyPr>
          <a:lstStyle/>
          <a:p>
            <a:pPr marL="0" lvl="0" indent="0" algn="ctr">
              <a:lnSpc>
                <a:spcPts val="3275"/>
              </a:lnSpc>
              <a:spcBef>
                <a:spcPct val="0"/>
              </a:spcBef>
            </a:pPr>
            <a:r>
              <a:rPr lang="ru-RU" sz="2500" dirty="0">
                <a:solidFill>
                  <a:srgbClr val="000000"/>
                </a:solidFill>
                <a:latin typeface="DM Sans"/>
              </a:rPr>
              <a:t>Сможете объяснить, почему ВОУЗ важна для </a:t>
            </a:r>
            <a:r>
              <a:rPr lang="ru-RU" sz="2500" dirty="0" err="1">
                <a:solidFill>
                  <a:srgbClr val="000000"/>
                </a:solidFill>
                <a:latin typeface="DM Sans"/>
              </a:rPr>
              <a:t>адвокации</a:t>
            </a:r>
            <a:r>
              <a:rPr lang="ru-RU" sz="2500" dirty="0">
                <a:solidFill>
                  <a:srgbClr val="000000"/>
                </a:solidFill>
                <a:latin typeface="DM Sans"/>
              </a:rPr>
              <a:t> и программ по борьбе с ВИЧ</a:t>
            </a:r>
            <a:endParaRPr lang="en-US" sz="2500" dirty="0">
              <a:solidFill>
                <a:srgbClr val="000000"/>
              </a:solidFill>
              <a:latin typeface="DM Sans"/>
            </a:endParaRPr>
          </a:p>
        </p:txBody>
      </p:sp>
      <p:grpSp>
        <p:nvGrpSpPr>
          <p:cNvPr id="30" name="Group 30"/>
          <p:cNvGrpSpPr/>
          <p:nvPr/>
        </p:nvGrpSpPr>
        <p:grpSpPr>
          <a:xfrm>
            <a:off x="5534025" y="2728445"/>
            <a:ext cx="7105650" cy="4573892"/>
            <a:chOff x="0" y="0"/>
            <a:chExt cx="2403640" cy="1547218"/>
          </a:xfrm>
        </p:grpSpPr>
        <p:sp>
          <p:nvSpPr>
            <p:cNvPr id="31" name="Freeform 31"/>
            <p:cNvSpPr/>
            <p:nvPr/>
          </p:nvSpPr>
          <p:spPr>
            <a:xfrm>
              <a:off x="0" y="0"/>
              <a:ext cx="2403640" cy="1547218"/>
            </a:xfrm>
            <a:custGeom>
              <a:avLst/>
              <a:gdLst/>
              <a:ahLst/>
              <a:cxnLst/>
              <a:rect l="l" t="t" r="r" b="b"/>
              <a:pathLst>
                <a:path w="2403640" h="1547218">
                  <a:moveTo>
                    <a:pt x="0" y="0"/>
                  </a:moveTo>
                  <a:lnTo>
                    <a:pt x="2403640" y="0"/>
                  </a:lnTo>
                  <a:lnTo>
                    <a:pt x="2403640" y="1547218"/>
                  </a:lnTo>
                  <a:lnTo>
                    <a:pt x="0" y="1547218"/>
                  </a:lnTo>
                  <a:close/>
                </a:path>
              </a:pathLst>
            </a:custGeom>
            <a:solidFill>
              <a:srgbClr val="00C2FF"/>
            </a:solidFill>
          </p:spPr>
        </p:sp>
      </p:grpSp>
      <p:grpSp>
        <p:nvGrpSpPr>
          <p:cNvPr id="32" name="Group 32"/>
          <p:cNvGrpSpPr/>
          <p:nvPr/>
        </p:nvGrpSpPr>
        <p:grpSpPr>
          <a:xfrm>
            <a:off x="6068367" y="3764825"/>
            <a:ext cx="6151266" cy="2265035"/>
            <a:chOff x="0" y="57151"/>
            <a:chExt cx="8201688" cy="3020046"/>
          </a:xfrm>
        </p:grpSpPr>
        <p:sp>
          <p:nvSpPr>
            <p:cNvPr id="33" name="TextBox 33"/>
            <p:cNvSpPr txBox="1"/>
            <p:nvPr/>
          </p:nvSpPr>
          <p:spPr>
            <a:xfrm>
              <a:off x="0" y="57151"/>
              <a:ext cx="8201688" cy="1043020"/>
            </a:xfrm>
            <a:prstGeom prst="rect">
              <a:avLst/>
            </a:prstGeom>
          </p:spPr>
          <p:txBody>
            <a:bodyPr lIns="0" tIns="0" rIns="0" bIns="0" rtlCol="0" anchor="t">
              <a:spAutoFit/>
            </a:bodyPr>
            <a:lstStyle/>
            <a:p>
              <a:pPr marL="0" lvl="0" indent="0" algn="ctr">
                <a:lnSpc>
                  <a:spcPts val="6050"/>
                </a:lnSpc>
              </a:pPr>
              <a:r>
                <a:rPr lang="ru-RU" sz="5499" dirty="0">
                  <a:solidFill>
                    <a:srgbClr val="000000"/>
                  </a:solidFill>
                  <a:latin typeface="DM Sans Bold"/>
                </a:rPr>
                <a:t>Цели обучения</a:t>
              </a:r>
              <a:endParaRPr lang="en-US" sz="5499" dirty="0">
                <a:solidFill>
                  <a:srgbClr val="000000"/>
                </a:solidFill>
                <a:latin typeface="DM Sans Bold"/>
              </a:endParaRPr>
            </a:p>
          </p:txBody>
        </p:sp>
        <p:sp>
          <p:nvSpPr>
            <p:cNvPr id="34" name="TextBox 34"/>
            <p:cNvSpPr txBox="1"/>
            <p:nvPr/>
          </p:nvSpPr>
          <p:spPr>
            <a:xfrm>
              <a:off x="0" y="2381280"/>
              <a:ext cx="8201688" cy="695917"/>
            </a:xfrm>
            <a:prstGeom prst="rect">
              <a:avLst/>
            </a:prstGeom>
          </p:spPr>
          <p:txBody>
            <a:bodyPr lIns="0" tIns="0" rIns="0" bIns="0" rtlCol="0" anchor="t">
              <a:spAutoFit/>
            </a:bodyPr>
            <a:lstStyle/>
            <a:p>
              <a:pPr marL="0" lvl="0" indent="0" algn="ctr">
                <a:lnSpc>
                  <a:spcPts val="4340"/>
                </a:lnSpc>
              </a:pPr>
              <a:r>
                <a:rPr lang="ru-RU" sz="3100" spc="31" dirty="0">
                  <a:solidFill>
                    <a:srgbClr val="000000"/>
                  </a:solidFill>
                  <a:latin typeface="DM Sans"/>
                </a:rPr>
                <a:t>По окончанию сессии вы</a:t>
              </a:r>
              <a:r>
                <a:rPr lang="en-US" sz="3100" spc="31" dirty="0">
                  <a:solidFill>
                    <a:srgbClr val="000000"/>
                  </a:solidFill>
                  <a:latin typeface="DM Sans"/>
                </a:rPr>
                <a:t>:</a:t>
              </a: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183919" y="3543300"/>
            <a:ext cx="11920161" cy="2374897"/>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FFE500"/>
            </a:solidFill>
          </p:spPr>
        </p:sp>
      </p:grpSp>
      <p:sp>
        <p:nvSpPr>
          <p:cNvPr id="6" name="TextBox 6"/>
          <p:cNvSpPr txBox="1"/>
          <p:nvPr/>
        </p:nvSpPr>
        <p:spPr>
          <a:xfrm>
            <a:off x="3068826" y="3743298"/>
            <a:ext cx="11920161" cy="1974900"/>
          </a:xfrm>
          <a:prstGeom prst="rect">
            <a:avLst/>
          </a:prstGeom>
        </p:spPr>
        <p:txBody>
          <a:bodyPr lIns="0" tIns="0" rIns="0" bIns="0" rtlCol="0" anchor="t">
            <a:spAutoFit/>
          </a:bodyPr>
          <a:lstStyle/>
          <a:p>
            <a:pPr marL="0" lvl="0" indent="0" algn="ctr">
              <a:lnSpc>
                <a:spcPts val="7699"/>
              </a:lnSpc>
            </a:pPr>
            <a:r>
              <a:rPr lang="ru-RU" sz="6999" dirty="0">
                <a:solidFill>
                  <a:srgbClr val="000000"/>
                </a:solidFill>
                <a:latin typeface="DM Sans Bold"/>
              </a:rPr>
              <a:t>Повторение: что такое ВОУЗ</a:t>
            </a:r>
            <a:r>
              <a:rPr lang="en-US" sz="6999" dirty="0">
                <a:solidFill>
                  <a:srgbClr val="000000"/>
                </a:solidFill>
                <a:latin typeface="DM Sans Bold"/>
              </a:rPr>
              <a: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12726747" y="5822713"/>
            <a:ext cx="3969371" cy="315562"/>
            <a:chOff x="0" y="0"/>
            <a:chExt cx="8307000" cy="660400"/>
          </a:xfrm>
        </p:grpSpPr>
        <p:sp>
          <p:nvSpPr>
            <p:cNvPr id="5" name="Freeform 5"/>
            <p:cNvSpPr/>
            <p:nvPr/>
          </p:nvSpPr>
          <p:spPr>
            <a:xfrm>
              <a:off x="0" y="0"/>
              <a:ext cx="8307001" cy="660400"/>
            </a:xfrm>
            <a:custGeom>
              <a:avLst/>
              <a:gdLst/>
              <a:ahLst/>
              <a:cxnLst/>
              <a:rect l="l" t="t" r="r" b="b"/>
              <a:pathLst>
                <a:path w="8307001" h="660400">
                  <a:moveTo>
                    <a:pt x="8182540" y="660400"/>
                  </a:moveTo>
                  <a:lnTo>
                    <a:pt x="124460" y="660400"/>
                  </a:lnTo>
                  <a:cubicBezTo>
                    <a:pt x="55880" y="660400"/>
                    <a:pt x="0" y="604520"/>
                    <a:pt x="0" y="535940"/>
                  </a:cubicBezTo>
                  <a:lnTo>
                    <a:pt x="0" y="124460"/>
                  </a:lnTo>
                  <a:cubicBezTo>
                    <a:pt x="0" y="55880"/>
                    <a:pt x="55880" y="0"/>
                    <a:pt x="124460" y="0"/>
                  </a:cubicBezTo>
                  <a:lnTo>
                    <a:pt x="8182541" y="0"/>
                  </a:lnTo>
                  <a:cubicBezTo>
                    <a:pt x="8251120" y="0"/>
                    <a:pt x="8307001" y="55880"/>
                    <a:pt x="8307001" y="124460"/>
                  </a:cubicBezTo>
                  <a:lnTo>
                    <a:pt x="8307001" y="535940"/>
                  </a:lnTo>
                  <a:cubicBezTo>
                    <a:pt x="8307001" y="604520"/>
                    <a:pt x="8251120" y="660400"/>
                    <a:pt x="8182541" y="660400"/>
                  </a:cubicBezTo>
                  <a:close/>
                </a:path>
              </a:pathLst>
            </a:custGeom>
            <a:solidFill>
              <a:srgbClr val="00C2FF"/>
            </a:solidFill>
          </p:spPr>
        </p:sp>
      </p:grpSp>
      <p:sp>
        <p:nvSpPr>
          <p:cNvPr id="7" name="TextBox 7"/>
          <p:cNvSpPr txBox="1"/>
          <p:nvPr/>
        </p:nvSpPr>
        <p:spPr>
          <a:xfrm>
            <a:off x="12726747" y="4253500"/>
            <a:ext cx="3969371" cy="1569214"/>
          </a:xfrm>
          <a:prstGeom prst="rect">
            <a:avLst/>
          </a:prstGeom>
        </p:spPr>
        <p:txBody>
          <a:bodyPr lIns="0" tIns="0" rIns="0" bIns="0" rtlCol="0" anchor="t">
            <a:spAutoFit/>
          </a:bodyPr>
          <a:lstStyle/>
          <a:p>
            <a:pPr marL="0" lvl="0" indent="0" algn="ctr">
              <a:lnSpc>
                <a:spcPts val="12100"/>
              </a:lnSpc>
            </a:pPr>
            <a:r>
              <a:rPr lang="ru-RU" sz="10999" dirty="0">
                <a:solidFill>
                  <a:srgbClr val="000000"/>
                </a:solidFill>
                <a:latin typeface="DM Sans Bold"/>
              </a:rPr>
              <a:t>Видео</a:t>
            </a:r>
            <a:endParaRPr lang="en-US" sz="10999" dirty="0">
              <a:solidFill>
                <a:srgbClr val="000000"/>
              </a:solidFill>
              <a:latin typeface="DM Sans Bold"/>
            </a:endParaRPr>
          </a:p>
        </p:txBody>
      </p:sp>
      <p:pic>
        <p:nvPicPr>
          <p:cNvPr id="6" name="Online Media 5" title="WHO: Universal health coverage - the best investment for a safer, fairer and healthier world">
            <a:hlinkClick r:id="" action="ppaction://media"/>
            <a:extLst>
              <a:ext uri="{FF2B5EF4-FFF2-40B4-BE49-F238E27FC236}">
                <a16:creationId xmlns:a16="http://schemas.microsoft.com/office/drawing/2014/main" id="{E432AB61-D6F2-4D60-9BC8-5CEF4F82212D}"/>
              </a:ext>
            </a:extLst>
          </p:cNvPr>
          <p:cNvPicPr>
            <a:picLocks noRot="1" noChangeAspect="1"/>
          </p:cNvPicPr>
          <p:nvPr>
            <a:videoFile r:link="rId1"/>
          </p:nvPr>
        </p:nvPicPr>
        <p:blipFill>
          <a:blip r:embed="rId4"/>
          <a:stretch>
            <a:fillRect/>
          </a:stretch>
        </p:blipFill>
        <p:spPr>
          <a:xfrm>
            <a:off x="1601026" y="2209800"/>
            <a:ext cx="10384779" cy="5867400"/>
          </a:xfrm>
          <a:prstGeom prst="rect">
            <a:avLst/>
          </a:prstGeom>
        </p:spPr>
      </p:pic>
    </p:spTree>
    <p:extLst>
      <p:ext uri="{BB962C8B-B14F-4D97-AF65-F5344CB8AC3E}">
        <p14:creationId xmlns:p14="http://schemas.microsoft.com/office/powerpoint/2010/main" val="3915185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4468" y="2893659"/>
            <a:ext cx="16234832" cy="6364641"/>
            <a:chOff x="0" y="0"/>
            <a:chExt cx="100633572" cy="39451998"/>
          </a:xfrm>
        </p:grpSpPr>
        <p:sp>
          <p:nvSpPr>
            <p:cNvPr id="3" name="Freeform 3"/>
            <p:cNvSpPr/>
            <p:nvPr/>
          </p:nvSpPr>
          <p:spPr>
            <a:xfrm>
              <a:off x="0" y="0"/>
              <a:ext cx="100633572" cy="39451998"/>
            </a:xfrm>
            <a:custGeom>
              <a:avLst/>
              <a:gdLst/>
              <a:ahLst/>
              <a:cxnLst/>
              <a:rect l="l" t="t" r="r" b="b"/>
              <a:pathLst>
                <a:path w="100633572" h="39451998">
                  <a:moveTo>
                    <a:pt x="0" y="0"/>
                  </a:moveTo>
                  <a:lnTo>
                    <a:pt x="0" y="39451998"/>
                  </a:lnTo>
                  <a:lnTo>
                    <a:pt x="100633572" y="39451998"/>
                  </a:lnTo>
                  <a:lnTo>
                    <a:pt x="100633572" y="0"/>
                  </a:lnTo>
                  <a:lnTo>
                    <a:pt x="0" y="0"/>
                  </a:lnTo>
                  <a:close/>
                  <a:moveTo>
                    <a:pt x="100572615" y="39391037"/>
                  </a:moveTo>
                  <a:lnTo>
                    <a:pt x="59690" y="39391037"/>
                  </a:lnTo>
                  <a:lnTo>
                    <a:pt x="59690" y="59690"/>
                  </a:lnTo>
                  <a:lnTo>
                    <a:pt x="100572615" y="59690"/>
                  </a:lnTo>
                  <a:lnTo>
                    <a:pt x="100572615" y="39391037"/>
                  </a:lnTo>
                  <a:close/>
                </a:path>
              </a:pathLst>
            </a:custGeom>
            <a:solidFill>
              <a:srgbClr val="000000"/>
            </a:solidFill>
          </p:spPr>
        </p:sp>
      </p:grpSp>
      <p:sp>
        <p:nvSpPr>
          <p:cNvPr id="4" name="TextBox 4"/>
          <p:cNvSpPr txBox="1"/>
          <p:nvPr/>
        </p:nvSpPr>
        <p:spPr>
          <a:xfrm>
            <a:off x="1028700" y="1085850"/>
            <a:ext cx="16230600" cy="1002725"/>
          </a:xfrm>
          <a:prstGeom prst="rect">
            <a:avLst/>
          </a:prstGeom>
        </p:spPr>
        <p:txBody>
          <a:bodyPr lIns="0" tIns="0" rIns="0" bIns="0" rtlCol="0" anchor="t">
            <a:spAutoFit/>
          </a:bodyPr>
          <a:lstStyle/>
          <a:p>
            <a:pPr marL="0" lvl="0" indent="0">
              <a:lnSpc>
                <a:spcPts val="7700"/>
              </a:lnSpc>
            </a:pPr>
            <a:r>
              <a:rPr lang="ru-RU" sz="7000" dirty="0">
                <a:solidFill>
                  <a:srgbClr val="000000"/>
                </a:solidFill>
                <a:latin typeface="DM Sans Bold"/>
              </a:rPr>
              <a:t>Напоминание</a:t>
            </a:r>
          </a:p>
        </p:txBody>
      </p:sp>
      <p:sp>
        <p:nvSpPr>
          <p:cNvPr id="5" name="TextBox 5"/>
          <p:cNvSpPr txBox="1"/>
          <p:nvPr/>
        </p:nvSpPr>
        <p:spPr>
          <a:xfrm>
            <a:off x="1944154" y="3724575"/>
            <a:ext cx="14395461" cy="4552528"/>
          </a:xfrm>
          <a:prstGeom prst="rect">
            <a:avLst/>
          </a:prstGeom>
        </p:spPr>
        <p:txBody>
          <a:bodyPr lIns="0" tIns="0" rIns="0" bIns="0" rtlCol="0" anchor="t">
            <a:spAutoFit/>
          </a:bodyPr>
          <a:lstStyle/>
          <a:p>
            <a:pPr marL="755650" lvl="1" indent="-377825">
              <a:lnSpc>
                <a:spcPts val="6020"/>
              </a:lnSpc>
              <a:buFont typeface="Arial"/>
              <a:buChar char="•"/>
            </a:pPr>
            <a:r>
              <a:rPr lang="ru-RU" sz="3500" spc="35" dirty="0">
                <a:solidFill>
                  <a:srgbClr val="000000"/>
                </a:solidFill>
                <a:latin typeface="DM Sans"/>
              </a:rPr>
              <a:t>Все страны мира пообещали добиться ВОУЗ к 2030</a:t>
            </a:r>
          </a:p>
          <a:p>
            <a:pPr marL="755650" lvl="1" indent="-377825">
              <a:lnSpc>
                <a:spcPts val="6020"/>
              </a:lnSpc>
              <a:buFont typeface="Arial"/>
              <a:buChar char="•"/>
            </a:pPr>
            <a:r>
              <a:rPr lang="ru-RU" sz="3500" spc="35" dirty="0">
                <a:solidFill>
                  <a:srgbClr val="000000"/>
                </a:solidFill>
                <a:latin typeface="DM Sans"/>
              </a:rPr>
              <a:t>ВОУЗ принимает разные формы в зависимости от страны</a:t>
            </a:r>
          </a:p>
          <a:p>
            <a:pPr marL="755650" lvl="1" indent="-377825">
              <a:lnSpc>
                <a:spcPts val="6020"/>
              </a:lnSpc>
              <a:buFont typeface="Arial"/>
              <a:buChar char="•"/>
            </a:pPr>
            <a:r>
              <a:rPr lang="ru-RU" sz="3500" spc="35" dirty="0">
                <a:solidFill>
                  <a:srgbClr val="000000"/>
                </a:solidFill>
                <a:latin typeface="DM Sans"/>
              </a:rPr>
              <a:t>ВОУЗ -- это не только медицинская страховка</a:t>
            </a:r>
          </a:p>
          <a:p>
            <a:pPr marL="755650" lvl="1" indent="-377825">
              <a:lnSpc>
                <a:spcPts val="6020"/>
              </a:lnSpc>
              <a:buFont typeface="Arial"/>
              <a:buChar char="•"/>
            </a:pPr>
            <a:r>
              <a:rPr lang="ru-RU" sz="3500" spc="35" dirty="0">
                <a:solidFill>
                  <a:srgbClr val="000000"/>
                </a:solidFill>
                <a:latin typeface="DM Sans"/>
              </a:rPr>
              <a:t>Сюда входят и многие другие аспекты (услуги, финансирование, руководство, подотчетность)</a:t>
            </a:r>
          </a:p>
          <a:p>
            <a:pPr marL="755650" lvl="1" indent="-377825">
              <a:lnSpc>
                <a:spcPts val="6020"/>
              </a:lnSpc>
              <a:buFont typeface="Arial"/>
              <a:buChar char="•"/>
            </a:pPr>
            <a:r>
              <a:rPr lang="ru-RU" sz="3500" spc="35" dirty="0">
                <a:solidFill>
                  <a:srgbClr val="000000"/>
                </a:solidFill>
                <a:latin typeface="DM Sans"/>
              </a:rPr>
              <a:t>Цель ликвидировать ВИЧ и цели ВОУЗ тесно связаны</a:t>
            </a:r>
          </a:p>
        </p:txBody>
      </p:sp>
      <p:grpSp>
        <p:nvGrpSpPr>
          <p:cNvPr id="6" name="Group 6"/>
          <p:cNvGrpSpPr/>
          <p:nvPr/>
        </p:nvGrpSpPr>
        <p:grpSpPr>
          <a:xfrm>
            <a:off x="1028700" y="2319233"/>
            <a:ext cx="16230600" cy="192588"/>
            <a:chOff x="0" y="0"/>
            <a:chExt cx="55655920" cy="660400"/>
          </a:xfrm>
        </p:grpSpPr>
        <p:sp>
          <p:nvSpPr>
            <p:cNvPr id="7" name="Freeform 7"/>
            <p:cNvSpPr/>
            <p:nvPr/>
          </p:nvSpPr>
          <p:spPr>
            <a:xfrm>
              <a:off x="0" y="0"/>
              <a:ext cx="55655921" cy="660400"/>
            </a:xfrm>
            <a:custGeom>
              <a:avLst/>
              <a:gdLst/>
              <a:ahLst/>
              <a:cxnLst/>
              <a:rect l="l" t="t" r="r" b="b"/>
              <a:pathLst>
                <a:path w="55655921" h="660400">
                  <a:moveTo>
                    <a:pt x="55531457" y="660400"/>
                  </a:moveTo>
                  <a:lnTo>
                    <a:pt x="124460" y="660400"/>
                  </a:lnTo>
                  <a:cubicBezTo>
                    <a:pt x="55880" y="660400"/>
                    <a:pt x="0" y="604520"/>
                    <a:pt x="0" y="535940"/>
                  </a:cubicBezTo>
                  <a:lnTo>
                    <a:pt x="0" y="124460"/>
                  </a:lnTo>
                  <a:cubicBezTo>
                    <a:pt x="0" y="55880"/>
                    <a:pt x="55880" y="0"/>
                    <a:pt x="124460" y="0"/>
                  </a:cubicBezTo>
                  <a:lnTo>
                    <a:pt x="55531463" y="0"/>
                  </a:lnTo>
                  <a:cubicBezTo>
                    <a:pt x="55600042" y="0"/>
                    <a:pt x="55655921" y="55880"/>
                    <a:pt x="55655921" y="124460"/>
                  </a:cubicBezTo>
                  <a:lnTo>
                    <a:pt x="55655921" y="535940"/>
                  </a:lnTo>
                  <a:cubicBezTo>
                    <a:pt x="55655921" y="604520"/>
                    <a:pt x="55600042" y="660400"/>
                    <a:pt x="55531463" y="660400"/>
                  </a:cubicBezTo>
                  <a:close/>
                </a:path>
              </a:pathLst>
            </a:custGeom>
            <a:solidFill>
              <a:srgbClr val="FF6B57"/>
            </a:solidFill>
          </p:spPr>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183920" y="3848627"/>
            <a:ext cx="11920161" cy="1529870"/>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FF6B57"/>
            </a:solidFill>
          </p:spPr>
        </p:sp>
      </p:grpSp>
      <p:sp>
        <p:nvSpPr>
          <p:cNvPr id="6" name="TextBox 6"/>
          <p:cNvSpPr txBox="1"/>
          <p:nvPr/>
        </p:nvSpPr>
        <p:spPr>
          <a:xfrm>
            <a:off x="3183920" y="4150300"/>
            <a:ext cx="11920161" cy="993200"/>
          </a:xfrm>
          <a:prstGeom prst="rect">
            <a:avLst/>
          </a:prstGeom>
        </p:spPr>
        <p:txBody>
          <a:bodyPr lIns="0" tIns="0" rIns="0" bIns="0" rtlCol="0" anchor="t">
            <a:spAutoFit/>
          </a:bodyPr>
          <a:lstStyle/>
          <a:p>
            <a:pPr marL="0" lvl="0" indent="0" algn="ctr">
              <a:lnSpc>
                <a:spcPts val="7699"/>
              </a:lnSpc>
            </a:pPr>
            <a:r>
              <a:rPr lang="ru-RU" sz="6999">
                <a:solidFill>
                  <a:srgbClr val="000000"/>
                </a:solidFill>
                <a:latin typeface="DM Sans Bold"/>
              </a:rPr>
              <a:t>ВИЧ и ВОУЗ</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0058400" y="3823360"/>
            <a:ext cx="5939321" cy="2680620"/>
          </a:xfrm>
          <a:prstGeom prst="rect">
            <a:avLst/>
          </a:prstGeom>
        </p:spPr>
        <p:txBody>
          <a:bodyPr lIns="0" tIns="0" rIns="0" bIns="0" rtlCol="0" anchor="t">
            <a:spAutoFit/>
          </a:bodyPr>
          <a:lstStyle/>
          <a:p>
            <a:pPr marL="0" lvl="0" indent="0">
              <a:lnSpc>
                <a:spcPts val="7022"/>
              </a:lnSpc>
            </a:pPr>
            <a:r>
              <a:rPr lang="ru-RU" sz="6384">
                <a:solidFill>
                  <a:srgbClr val="000000"/>
                </a:solidFill>
                <a:latin typeface="DM Sans Bold"/>
              </a:rPr>
              <a:t>ВИЧ и ВОУЗ: Общие цели и ценности</a:t>
            </a:r>
          </a:p>
        </p:txBody>
      </p:sp>
      <p:grpSp>
        <p:nvGrpSpPr>
          <p:cNvPr id="5" name="Group 5"/>
          <p:cNvGrpSpPr/>
          <p:nvPr/>
        </p:nvGrpSpPr>
        <p:grpSpPr>
          <a:xfrm>
            <a:off x="2542630" y="1572985"/>
            <a:ext cx="996804" cy="996804"/>
            <a:chOff x="0" y="0"/>
            <a:chExt cx="1329072" cy="1329072"/>
          </a:xfrm>
        </p:grpSpPr>
        <p:grpSp>
          <p:nvGrpSpPr>
            <p:cNvPr id="6" name="Group 6"/>
            <p:cNvGrpSpPr/>
            <p:nvPr/>
          </p:nvGrpSpPr>
          <p:grpSpPr>
            <a:xfrm>
              <a:off x="0" y="0"/>
              <a:ext cx="1329072" cy="1329072"/>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8" name="TextBox 8"/>
            <p:cNvSpPr txBox="1"/>
            <p:nvPr/>
          </p:nvSpPr>
          <p:spPr>
            <a:xfrm>
              <a:off x="271036" y="176129"/>
              <a:ext cx="787001" cy="891089"/>
            </a:xfrm>
            <a:prstGeom prst="rect">
              <a:avLst/>
            </a:prstGeom>
          </p:spPr>
          <p:txBody>
            <a:bodyPr lIns="0" tIns="0" rIns="0" bIns="0" rtlCol="0" anchor="t">
              <a:spAutoFit/>
            </a:bodyPr>
            <a:lstStyle/>
            <a:p>
              <a:pPr marL="0" lvl="0" indent="0" algn="ctr">
                <a:lnSpc>
                  <a:spcPts val="5625"/>
                </a:lnSpc>
                <a:spcBef>
                  <a:spcPct val="0"/>
                </a:spcBef>
              </a:pPr>
              <a:r>
                <a:rPr lang="ru-RU" sz="4017">
                  <a:solidFill>
                    <a:srgbClr val="000000"/>
                  </a:solidFill>
                  <a:latin typeface="DM Sans Bold"/>
                </a:rPr>
                <a:t>1</a:t>
              </a:r>
            </a:p>
          </p:txBody>
        </p:sp>
      </p:grpSp>
      <p:grpSp>
        <p:nvGrpSpPr>
          <p:cNvPr id="9" name="Group 9"/>
          <p:cNvGrpSpPr/>
          <p:nvPr/>
        </p:nvGrpSpPr>
        <p:grpSpPr>
          <a:xfrm>
            <a:off x="3950471" y="1541259"/>
            <a:ext cx="5650728" cy="996804"/>
            <a:chOff x="0" y="0"/>
            <a:chExt cx="24328189" cy="5565176"/>
          </a:xfrm>
        </p:grpSpPr>
        <p:sp>
          <p:nvSpPr>
            <p:cNvPr id="10" name="Freeform 10"/>
            <p:cNvSpPr/>
            <p:nvPr/>
          </p:nvSpPr>
          <p:spPr>
            <a:xfrm>
              <a:off x="0" y="0"/>
              <a:ext cx="24328189" cy="5565176"/>
            </a:xfrm>
            <a:custGeom>
              <a:avLst/>
              <a:gdLst/>
              <a:ahLst/>
              <a:cxnLst/>
              <a:rect l="l" t="t" r="r" b="b"/>
              <a:pathLst>
                <a:path w="24328189" h="5565176">
                  <a:moveTo>
                    <a:pt x="0" y="0"/>
                  </a:moveTo>
                  <a:lnTo>
                    <a:pt x="0" y="5565176"/>
                  </a:lnTo>
                  <a:lnTo>
                    <a:pt x="24328189" y="5565176"/>
                  </a:lnTo>
                  <a:lnTo>
                    <a:pt x="24328189" y="0"/>
                  </a:lnTo>
                  <a:lnTo>
                    <a:pt x="0" y="0"/>
                  </a:lnTo>
                  <a:close/>
                  <a:moveTo>
                    <a:pt x="24267229" y="5504216"/>
                  </a:moveTo>
                  <a:lnTo>
                    <a:pt x="59690" y="5504216"/>
                  </a:lnTo>
                  <a:lnTo>
                    <a:pt x="59690" y="59690"/>
                  </a:lnTo>
                  <a:lnTo>
                    <a:pt x="24267229" y="59690"/>
                  </a:lnTo>
                  <a:lnTo>
                    <a:pt x="24267229" y="5504216"/>
                  </a:lnTo>
                  <a:close/>
                </a:path>
              </a:pathLst>
            </a:custGeom>
            <a:solidFill>
              <a:srgbClr val="000000"/>
            </a:solidFill>
          </p:spPr>
        </p:sp>
      </p:grpSp>
      <p:sp>
        <p:nvSpPr>
          <p:cNvPr id="11" name="TextBox 11"/>
          <p:cNvSpPr txBox="1"/>
          <p:nvPr/>
        </p:nvSpPr>
        <p:spPr>
          <a:xfrm>
            <a:off x="4185266" y="1589471"/>
            <a:ext cx="5187334" cy="852755"/>
          </a:xfrm>
          <a:prstGeom prst="rect">
            <a:avLst/>
          </a:prstGeom>
        </p:spPr>
        <p:txBody>
          <a:bodyPr wrap="square" lIns="0" tIns="0" rIns="0" bIns="0" rtlCol="0" anchor="t">
            <a:spAutoFit/>
          </a:bodyPr>
          <a:lstStyle/>
          <a:p>
            <a:pPr marL="0" lvl="0" indent="0" algn="ctr">
              <a:lnSpc>
                <a:spcPts val="3419"/>
              </a:lnSpc>
            </a:pPr>
            <a:r>
              <a:rPr lang="ru-RU" sz="2442" spc="24" dirty="0">
                <a:solidFill>
                  <a:srgbClr val="000000"/>
                </a:solidFill>
                <a:latin typeface="DM Sans"/>
              </a:rPr>
              <a:t>Не возможно добиться одного без другого</a:t>
            </a:r>
          </a:p>
        </p:txBody>
      </p:sp>
      <p:grpSp>
        <p:nvGrpSpPr>
          <p:cNvPr id="12" name="Group 12"/>
          <p:cNvGrpSpPr/>
          <p:nvPr/>
        </p:nvGrpSpPr>
        <p:grpSpPr>
          <a:xfrm>
            <a:off x="2542630" y="2936912"/>
            <a:ext cx="996804" cy="996804"/>
            <a:chOff x="0" y="0"/>
            <a:chExt cx="1329072" cy="1329072"/>
          </a:xfrm>
        </p:grpSpPr>
        <p:grpSp>
          <p:nvGrpSpPr>
            <p:cNvPr id="13" name="Group 13"/>
            <p:cNvGrpSpPr/>
            <p:nvPr/>
          </p:nvGrpSpPr>
          <p:grpSpPr>
            <a:xfrm>
              <a:off x="0" y="0"/>
              <a:ext cx="1329072" cy="1329072"/>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5" name="TextBox 15"/>
            <p:cNvSpPr txBox="1"/>
            <p:nvPr/>
          </p:nvSpPr>
          <p:spPr>
            <a:xfrm>
              <a:off x="271036" y="176129"/>
              <a:ext cx="787001" cy="891089"/>
            </a:xfrm>
            <a:prstGeom prst="rect">
              <a:avLst/>
            </a:prstGeom>
          </p:spPr>
          <p:txBody>
            <a:bodyPr lIns="0" tIns="0" rIns="0" bIns="0" rtlCol="0" anchor="t">
              <a:spAutoFit/>
            </a:bodyPr>
            <a:lstStyle/>
            <a:p>
              <a:pPr marL="0" lvl="0" indent="0" algn="ctr">
                <a:lnSpc>
                  <a:spcPts val="5625"/>
                </a:lnSpc>
                <a:spcBef>
                  <a:spcPct val="0"/>
                </a:spcBef>
              </a:pPr>
              <a:r>
                <a:rPr lang="ru-RU" sz="4017">
                  <a:solidFill>
                    <a:srgbClr val="000000"/>
                  </a:solidFill>
                  <a:latin typeface="DM Sans Bold"/>
                </a:rPr>
                <a:t>2</a:t>
              </a:r>
            </a:p>
          </p:txBody>
        </p:sp>
      </p:grpSp>
      <p:grpSp>
        <p:nvGrpSpPr>
          <p:cNvPr id="16" name="Group 16"/>
          <p:cNvGrpSpPr/>
          <p:nvPr/>
        </p:nvGrpSpPr>
        <p:grpSpPr>
          <a:xfrm>
            <a:off x="3950470" y="2905186"/>
            <a:ext cx="5650729" cy="996804"/>
            <a:chOff x="0" y="0"/>
            <a:chExt cx="24328189" cy="5565176"/>
          </a:xfrm>
        </p:grpSpPr>
        <p:sp>
          <p:nvSpPr>
            <p:cNvPr id="17" name="Freeform 17"/>
            <p:cNvSpPr/>
            <p:nvPr/>
          </p:nvSpPr>
          <p:spPr>
            <a:xfrm>
              <a:off x="0" y="0"/>
              <a:ext cx="24328189" cy="5565176"/>
            </a:xfrm>
            <a:custGeom>
              <a:avLst/>
              <a:gdLst/>
              <a:ahLst/>
              <a:cxnLst/>
              <a:rect l="l" t="t" r="r" b="b"/>
              <a:pathLst>
                <a:path w="24328189" h="5565176">
                  <a:moveTo>
                    <a:pt x="0" y="0"/>
                  </a:moveTo>
                  <a:lnTo>
                    <a:pt x="0" y="5565176"/>
                  </a:lnTo>
                  <a:lnTo>
                    <a:pt x="24328189" y="5565176"/>
                  </a:lnTo>
                  <a:lnTo>
                    <a:pt x="24328189" y="0"/>
                  </a:lnTo>
                  <a:lnTo>
                    <a:pt x="0" y="0"/>
                  </a:lnTo>
                  <a:close/>
                  <a:moveTo>
                    <a:pt x="24267229" y="5504216"/>
                  </a:moveTo>
                  <a:lnTo>
                    <a:pt x="59690" y="5504216"/>
                  </a:lnTo>
                  <a:lnTo>
                    <a:pt x="59690" y="59690"/>
                  </a:lnTo>
                  <a:lnTo>
                    <a:pt x="24267229" y="59690"/>
                  </a:lnTo>
                  <a:lnTo>
                    <a:pt x="24267229" y="5504216"/>
                  </a:lnTo>
                  <a:close/>
                </a:path>
              </a:pathLst>
            </a:custGeom>
            <a:solidFill>
              <a:srgbClr val="000000"/>
            </a:solidFill>
          </p:spPr>
        </p:sp>
      </p:grpSp>
      <p:sp>
        <p:nvSpPr>
          <p:cNvPr id="18" name="TextBox 18"/>
          <p:cNvSpPr txBox="1"/>
          <p:nvPr/>
        </p:nvSpPr>
        <p:spPr>
          <a:xfrm>
            <a:off x="4427873" y="3069009"/>
            <a:ext cx="4944727" cy="412357"/>
          </a:xfrm>
          <a:prstGeom prst="rect">
            <a:avLst/>
          </a:prstGeom>
        </p:spPr>
        <p:txBody>
          <a:bodyPr wrap="square" lIns="0" tIns="0" rIns="0" bIns="0" rtlCol="0" anchor="t">
            <a:spAutoFit/>
          </a:bodyPr>
          <a:lstStyle/>
          <a:p>
            <a:pPr marL="0" lvl="0" indent="0" algn="ctr">
              <a:lnSpc>
                <a:spcPts val="3419"/>
              </a:lnSpc>
              <a:spcBef>
                <a:spcPct val="0"/>
              </a:spcBef>
            </a:pPr>
            <a:r>
              <a:rPr lang="ru-RU" sz="2442" u="none" spc="24" dirty="0">
                <a:solidFill>
                  <a:srgbClr val="000000"/>
                </a:solidFill>
                <a:latin typeface="DM Sans"/>
              </a:rPr>
              <a:t>Никого не оставить позади</a:t>
            </a:r>
          </a:p>
        </p:txBody>
      </p:sp>
      <p:grpSp>
        <p:nvGrpSpPr>
          <p:cNvPr id="19" name="Group 19"/>
          <p:cNvGrpSpPr/>
          <p:nvPr/>
        </p:nvGrpSpPr>
        <p:grpSpPr>
          <a:xfrm>
            <a:off x="2542630" y="4645098"/>
            <a:ext cx="996804" cy="996804"/>
            <a:chOff x="0" y="0"/>
            <a:chExt cx="1329072" cy="1329072"/>
          </a:xfrm>
        </p:grpSpPr>
        <p:grpSp>
          <p:nvGrpSpPr>
            <p:cNvPr id="20" name="Group 20"/>
            <p:cNvGrpSpPr/>
            <p:nvPr/>
          </p:nvGrpSpPr>
          <p:grpSpPr>
            <a:xfrm>
              <a:off x="0" y="0"/>
              <a:ext cx="1329072" cy="1329072"/>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2" name="TextBox 22"/>
            <p:cNvSpPr txBox="1"/>
            <p:nvPr/>
          </p:nvSpPr>
          <p:spPr>
            <a:xfrm>
              <a:off x="271036" y="176129"/>
              <a:ext cx="787001" cy="891089"/>
            </a:xfrm>
            <a:prstGeom prst="rect">
              <a:avLst/>
            </a:prstGeom>
          </p:spPr>
          <p:txBody>
            <a:bodyPr lIns="0" tIns="0" rIns="0" bIns="0" rtlCol="0" anchor="t">
              <a:spAutoFit/>
            </a:bodyPr>
            <a:lstStyle/>
            <a:p>
              <a:pPr marL="0" lvl="0" indent="0" algn="ctr">
                <a:lnSpc>
                  <a:spcPts val="5625"/>
                </a:lnSpc>
                <a:spcBef>
                  <a:spcPct val="0"/>
                </a:spcBef>
              </a:pPr>
              <a:r>
                <a:rPr lang="ru-RU" sz="4017">
                  <a:solidFill>
                    <a:srgbClr val="000000"/>
                  </a:solidFill>
                  <a:latin typeface="DM Sans Bold"/>
                </a:rPr>
                <a:t>3</a:t>
              </a:r>
            </a:p>
          </p:txBody>
        </p:sp>
      </p:grpSp>
      <p:grpSp>
        <p:nvGrpSpPr>
          <p:cNvPr id="23" name="Group 23"/>
          <p:cNvGrpSpPr/>
          <p:nvPr/>
        </p:nvGrpSpPr>
        <p:grpSpPr>
          <a:xfrm>
            <a:off x="3994410" y="3981928"/>
            <a:ext cx="5650727" cy="1964557"/>
            <a:chOff x="0" y="0"/>
            <a:chExt cx="24328189" cy="8993540"/>
          </a:xfrm>
        </p:grpSpPr>
        <p:sp>
          <p:nvSpPr>
            <p:cNvPr id="24" name="Freeform 24"/>
            <p:cNvSpPr/>
            <p:nvPr/>
          </p:nvSpPr>
          <p:spPr>
            <a:xfrm>
              <a:off x="0" y="0"/>
              <a:ext cx="24328189" cy="8993540"/>
            </a:xfrm>
            <a:custGeom>
              <a:avLst/>
              <a:gdLst/>
              <a:ahLst/>
              <a:cxnLst/>
              <a:rect l="l" t="t" r="r" b="b"/>
              <a:pathLst>
                <a:path w="24328189" h="8993540">
                  <a:moveTo>
                    <a:pt x="0" y="0"/>
                  </a:moveTo>
                  <a:lnTo>
                    <a:pt x="0" y="8993540"/>
                  </a:lnTo>
                  <a:lnTo>
                    <a:pt x="24328189" y="8993540"/>
                  </a:lnTo>
                  <a:lnTo>
                    <a:pt x="24328189" y="0"/>
                  </a:lnTo>
                  <a:lnTo>
                    <a:pt x="0" y="0"/>
                  </a:lnTo>
                  <a:close/>
                  <a:moveTo>
                    <a:pt x="24267229" y="8932580"/>
                  </a:moveTo>
                  <a:lnTo>
                    <a:pt x="59690" y="8932580"/>
                  </a:lnTo>
                  <a:lnTo>
                    <a:pt x="59690" y="59690"/>
                  </a:lnTo>
                  <a:lnTo>
                    <a:pt x="24267229" y="59690"/>
                  </a:lnTo>
                  <a:lnTo>
                    <a:pt x="24267229" y="8932580"/>
                  </a:lnTo>
                  <a:close/>
                </a:path>
              </a:pathLst>
            </a:custGeom>
            <a:solidFill>
              <a:srgbClr val="000000"/>
            </a:solidFill>
          </p:spPr>
        </p:sp>
      </p:grpSp>
      <p:sp>
        <p:nvSpPr>
          <p:cNvPr id="25" name="TextBox 25"/>
          <p:cNvSpPr txBox="1"/>
          <p:nvPr/>
        </p:nvSpPr>
        <p:spPr>
          <a:xfrm>
            <a:off x="4063651" y="4233663"/>
            <a:ext cx="5308949" cy="1720407"/>
          </a:xfrm>
          <a:prstGeom prst="rect">
            <a:avLst/>
          </a:prstGeom>
        </p:spPr>
        <p:txBody>
          <a:bodyPr wrap="square" lIns="0" tIns="0" rIns="0" bIns="0" rtlCol="0" anchor="t">
            <a:spAutoFit/>
          </a:bodyPr>
          <a:lstStyle/>
          <a:p>
            <a:pPr marL="0" lvl="0" indent="0" algn="ctr">
              <a:lnSpc>
                <a:spcPts val="3419"/>
              </a:lnSpc>
              <a:spcBef>
                <a:spcPct val="0"/>
              </a:spcBef>
            </a:pPr>
            <a:r>
              <a:rPr lang="ru-RU" sz="2442" u="none" spc="24" dirty="0">
                <a:solidFill>
                  <a:srgbClr val="000000"/>
                </a:solidFill>
                <a:latin typeface="DM Sans"/>
              </a:rPr>
              <a:t>Правозащитные принципы: равенство, отсутствие дискриминации, достоинство, социальная справедливость</a:t>
            </a:r>
          </a:p>
        </p:txBody>
      </p:sp>
      <p:grpSp>
        <p:nvGrpSpPr>
          <p:cNvPr id="26" name="Group 26"/>
          <p:cNvGrpSpPr/>
          <p:nvPr/>
        </p:nvGrpSpPr>
        <p:grpSpPr>
          <a:xfrm>
            <a:off x="2542630" y="6411831"/>
            <a:ext cx="996804" cy="996804"/>
            <a:chOff x="0" y="0"/>
            <a:chExt cx="1329072" cy="1329072"/>
          </a:xfrm>
        </p:grpSpPr>
        <p:grpSp>
          <p:nvGrpSpPr>
            <p:cNvPr id="27" name="Group 27"/>
            <p:cNvGrpSpPr/>
            <p:nvPr/>
          </p:nvGrpSpPr>
          <p:grpSpPr>
            <a:xfrm>
              <a:off x="0" y="0"/>
              <a:ext cx="1329072" cy="1329072"/>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9" name="TextBox 29"/>
            <p:cNvSpPr txBox="1"/>
            <p:nvPr/>
          </p:nvSpPr>
          <p:spPr>
            <a:xfrm>
              <a:off x="271036" y="176129"/>
              <a:ext cx="787001" cy="891089"/>
            </a:xfrm>
            <a:prstGeom prst="rect">
              <a:avLst/>
            </a:prstGeom>
          </p:spPr>
          <p:txBody>
            <a:bodyPr lIns="0" tIns="0" rIns="0" bIns="0" rtlCol="0" anchor="t">
              <a:spAutoFit/>
            </a:bodyPr>
            <a:lstStyle/>
            <a:p>
              <a:pPr marL="0" lvl="0" indent="0" algn="ctr">
                <a:lnSpc>
                  <a:spcPts val="5625"/>
                </a:lnSpc>
                <a:spcBef>
                  <a:spcPct val="0"/>
                </a:spcBef>
              </a:pPr>
              <a:r>
                <a:rPr lang="ru-RU" sz="4017">
                  <a:solidFill>
                    <a:srgbClr val="000000"/>
                  </a:solidFill>
                  <a:latin typeface="DM Sans Bold"/>
                </a:rPr>
                <a:t>4</a:t>
              </a:r>
            </a:p>
          </p:txBody>
        </p:sp>
      </p:grpSp>
      <p:grpSp>
        <p:nvGrpSpPr>
          <p:cNvPr id="30" name="Group 30"/>
          <p:cNvGrpSpPr/>
          <p:nvPr/>
        </p:nvGrpSpPr>
        <p:grpSpPr>
          <a:xfrm>
            <a:off x="3950471" y="6380105"/>
            <a:ext cx="5694666" cy="996804"/>
            <a:chOff x="0" y="0"/>
            <a:chExt cx="24328189" cy="5565176"/>
          </a:xfrm>
        </p:grpSpPr>
        <p:sp>
          <p:nvSpPr>
            <p:cNvPr id="31" name="Freeform 31"/>
            <p:cNvSpPr/>
            <p:nvPr/>
          </p:nvSpPr>
          <p:spPr>
            <a:xfrm>
              <a:off x="0" y="0"/>
              <a:ext cx="24328189" cy="5565176"/>
            </a:xfrm>
            <a:custGeom>
              <a:avLst/>
              <a:gdLst/>
              <a:ahLst/>
              <a:cxnLst/>
              <a:rect l="l" t="t" r="r" b="b"/>
              <a:pathLst>
                <a:path w="24328189" h="5565176">
                  <a:moveTo>
                    <a:pt x="0" y="0"/>
                  </a:moveTo>
                  <a:lnTo>
                    <a:pt x="0" y="5565176"/>
                  </a:lnTo>
                  <a:lnTo>
                    <a:pt x="24328189" y="5565176"/>
                  </a:lnTo>
                  <a:lnTo>
                    <a:pt x="24328189" y="0"/>
                  </a:lnTo>
                  <a:lnTo>
                    <a:pt x="0" y="0"/>
                  </a:lnTo>
                  <a:close/>
                  <a:moveTo>
                    <a:pt x="24267229" y="5504216"/>
                  </a:moveTo>
                  <a:lnTo>
                    <a:pt x="59690" y="5504216"/>
                  </a:lnTo>
                  <a:lnTo>
                    <a:pt x="59690" y="59690"/>
                  </a:lnTo>
                  <a:lnTo>
                    <a:pt x="24267229" y="59690"/>
                  </a:lnTo>
                  <a:lnTo>
                    <a:pt x="24267229" y="5504216"/>
                  </a:lnTo>
                  <a:close/>
                </a:path>
              </a:pathLst>
            </a:custGeom>
            <a:solidFill>
              <a:srgbClr val="000000"/>
            </a:solidFill>
          </p:spPr>
        </p:sp>
      </p:grpSp>
      <p:sp>
        <p:nvSpPr>
          <p:cNvPr id="32" name="TextBox 32"/>
          <p:cNvSpPr txBox="1"/>
          <p:nvPr/>
        </p:nvSpPr>
        <p:spPr>
          <a:xfrm>
            <a:off x="4210129" y="6428318"/>
            <a:ext cx="5391069" cy="852755"/>
          </a:xfrm>
          <a:prstGeom prst="rect">
            <a:avLst/>
          </a:prstGeom>
        </p:spPr>
        <p:txBody>
          <a:bodyPr wrap="square" lIns="0" tIns="0" rIns="0" bIns="0" rtlCol="0" anchor="t">
            <a:spAutoFit/>
          </a:bodyPr>
          <a:lstStyle/>
          <a:p>
            <a:pPr marL="0" lvl="0" indent="0" algn="ctr">
              <a:lnSpc>
                <a:spcPts val="3419"/>
              </a:lnSpc>
              <a:spcBef>
                <a:spcPct val="0"/>
              </a:spcBef>
            </a:pPr>
            <a:r>
              <a:rPr lang="ru-RU" sz="2442" spc="24" dirty="0">
                <a:solidFill>
                  <a:srgbClr val="000000"/>
                </a:solidFill>
                <a:latin typeface="DM Sans"/>
              </a:rPr>
              <a:t>Устойчивые, предсказуемые ресурсы для охраны здоровья</a:t>
            </a:r>
          </a:p>
        </p:txBody>
      </p:sp>
      <p:grpSp>
        <p:nvGrpSpPr>
          <p:cNvPr id="33" name="Group 33"/>
          <p:cNvGrpSpPr/>
          <p:nvPr/>
        </p:nvGrpSpPr>
        <p:grpSpPr>
          <a:xfrm>
            <a:off x="2542630" y="7748937"/>
            <a:ext cx="996804" cy="996804"/>
            <a:chOff x="0" y="0"/>
            <a:chExt cx="1329072" cy="1329072"/>
          </a:xfrm>
        </p:grpSpPr>
        <p:grpSp>
          <p:nvGrpSpPr>
            <p:cNvPr id="34" name="Group 34"/>
            <p:cNvGrpSpPr/>
            <p:nvPr/>
          </p:nvGrpSpPr>
          <p:grpSpPr>
            <a:xfrm>
              <a:off x="0" y="0"/>
              <a:ext cx="1329072" cy="1329072"/>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36" name="TextBox 36"/>
            <p:cNvSpPr txBox="1"/>
            <p:nvPr/>
          </p:nvSpPr>
          <p:spPr>
            <a:xfrm>
              <a:off x="271036" y="176129"/>
              <a:ext cx="787001" cy="891089"/>
            </a:xfrm>
            <a:prstGeom prst="rect">
              <a:avLst/>
            </a:prstGeom>
          </p:spPr>
          <p:txBody>
            <a:bodyPr lIns="0" tIns="0" rIns="0" bIns="0" rtlCol="0" anchor="t">
              <a:spAutoFit/>
            </a:bodyPr>
            <a:lstStyle/>
            <a:p>
              <a:pPr marL="0" lvl="0" indent="0" algn="ctr">
                <a:lnSpc>
                  <a:spcPts val="5625"/>
                </a:lnSpc>
                <a:spcBef>
                  <a:spcPct val="0"/>
                </a:spcBef>
              </a:pPr>
              <a:r>
                <a:rPr lang="ru-RU" sz="4017">
                  <a:solidFill>
                    <a:srgbClr val="000000"/>
                  </a:solidFill>
                  <a:latin typeface="DM Sans Bold"/>
                </a:rPr>
                <a:t>5</a:t>
              </a:r>
            </a:p>
          </p:txBody>
        </p:sp>
      </p:grpSp>
      <p:grpSp>
        <p:nvGrpSpPr>
          <p:cNvPr id="37" name="Group 37"/>
          <p:cNvGrpSpPr/>
          <p:nvPr/>
        </p:nvGrpSpPr>
        <p:grpSpPr>
          <a:xfrm>
            <a:off x="3950470" y="7717211"/>
            <a:ext cx="5694665" cy="996804"/>
            <a:chOff x="0" y="0"/>
            <a:chExt cx="24328189" cy="5565176"/>
          </a:xfrm>
        </p:grpSpPr>
        <p:sp>
          <p:nvSpPr>
            <p:cNvPr id="38" name="Freeform 38"/>
            <p:cNvSpPr/>
            <p:nvPr/>
          </p:nvSpPr>
          <p:spPr>
            <a:xfrm>
              <a:off x="0" y="0"/>
              <a:ext cx="24328189" cy="5565176"/>
            </a:xfrm>
            <a:custGeom>
              <a:avLst/>
              <a:gdLst/>
              <a:ahLst/>
              <a:cxnLst/>
              <a:rect l="l" t="t" r="r" b="b"/>
              <a:pathLst>
                <a:path w="24328189" h="5565176">
                  <a:moveTo>
                    <a:pt x="0" y="0"/>
                  </a:moveTo>
                  <a:lnTo>
                    <a:pt x="0" y="5565176"/>
                  </a:lnTo>
                  <a:lnTo>
                    <a:pt x="24328189" y="5565176"/>
                  </a:lnTo>
                  <a:lnTo>
                    <a:pt x="24328189" y="0"/>
                  </a:lnTo>
                  <a:lnTo>
                    <a:pt x="0" y="0"/>
                  </a:lnTo>
                  <a:close/>
                  <a:moveTo>
                    <a:pt x="24267229" y="5504216"/>
                  </a:moveTo>
                  <a:lnTo>
                    <a:pt x="59690" y="5504216"/>
                  </a:lnTo>
                  <a:lnTo>
                    <a:pt x="59690" y="59690"/>
                  </a:lnTo>
                  <a:lnTo>
                    <a:pt x="24267229" y="59690"/>
                  </a:lnTo>
                  <a:lnTo>
                    <a:pt x="24267229" y="5504216"/>
                  </a:lnTo>
                  <a:close/>
                </a:path>
              </a:pathLst>
            </a:custGeom>
            <a:solidFill>
              <a:srgbClr val="000000"/>
            </a:solidFill>
          </p:spPr>
        </p:sp>
      </p:grpSp>
      <p:sp>
        <p:nvSpPr>
          <p:cNvPr id="39" name="TextBox 39"/>
          <p:cNvSpPr txBox="1"/>
          <p:nvPr/>
        </p:nvSpPr>
        <p:spPr>
          <a:xfrm>
            <a:off x="4356610" y="7797149"/>
            <a:ext cx="5244588" cy="852755"/>
          </a:xfrm>
          <a:prstGeom prst="rect">
            <a:avLst/>
          </a:prstGeom>
        </p:spPr>
        <p:txBody>
          <a:bodyPr wrap="square" lIns="0" tIns="0" rIns="0" bIns="0" rtlCol="0" anchor="t">
            <a:spAutoFit/>
          </a:bodyPr>
          <a:lstStyle/>
          <a:p>
            <a:pPr marL="0" lvl="0" indent="0" algn="ctr">
              <a:lnSpc>
                <a:spcPts val="3419"/>
              </a:lnSpc>
              <a:spcBef>
                <a:spcPct val="0"/>
              </a:spcBef>
            </a:pPr>
            <a:r>
              <a:rPr lang="ru-RU" sz="2442" u="none" spc="24" dirty="0">
                <a:solidFill>
                  <a:srgbClr val="000000"/>
                </a:solidFill>
                <a:latin typeface="DM Sans"/>
              </a:rPr>
              <a:t>COVID-19: роль системы здравоохранения</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221499" y="4164330"/>
            <a:ext cx="5093321" cy="2026196"/>
          </a:xfrm>
          <a:prstGeom prst="rect">
            <a:avLst/>
          </a:prstGeom>
        </p:spPr>
        <p:txBody>
          <a:bodyPr lIns="0" tIns="0" rIns="0" bIns="0" rtlCol="0" anchor="t">
            <a:spAutoFit/>
          </a:bodyPr>
          <a:lstStyle/>
          <a:p>
            <a:pPr marL="0" lvl="0" indent="0">
              <a:lnSpc>
                <a:spcPts val="7919"/>
              </a:lnSpc>
            </a:pPr>
            <a:r>
              <a:rPr lang="ru-RU" sz="7199" dirty="0">
                <a:solidFill>
                  <a:srgbClr val="000000"/>
                </a:solidFill>
                <a:latin typeface="DM Sans Bold"/>
              </a:rPr>
              <a:t>Вопрос для обсуждения</a:t>
            </a:r>
            <a:endParaRPr lang="en-US" sz="7199" dirty="0">
              <a:solidFill>
                <a:srgbClr val="000000"/>
              </a:solidFill>
              <a:latin typeface="DM Sans Bold"/>
            </a:endParaRPr>
          </a:p>
        </p:txBody>
      </p:sp>
      <p:grpSp>
        <p:nvGrpSpPr>
          <p:cNvPr id="5" name="Group 5"/>
          <p:cNvGrpSpPr/>
          <p:nvPr/>
        </p:nvGrpSpPr>
        <p:grpSpPr>
          <a:xfrm rot="561958">
            <a:off x="11240474" y="2047390"/>
            <a:ext cx="3812366" cy="4918686"/>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562908">
            <a:off x="11480759" y="2416104"/>
            <a:ext cx="3347796" cy="4219225"/>
            <a:chOff x="0" y="0"/>
            <a:chExt cx="7006184" cy="5855522"/>
          </a:xfrm>
        </p:grpSpPr>
        <p:sp>
          <p:nvSpPr>
            <p:cNvPr id="10" name="Freeform 10"/>
            <p:cNvSpPr/>
            <p:nvPr/>
          </p:nvSpPr>
          <p:spPr>
            <a:xfrm>
              <a:off x="0" y="0"/>
              <a:ext cx="7006184" cy="5855522"/>
            </a:xfrm>
            <a:custGeom>
              <a:avLst/>
              <a:gdLst/>
              <a:ahLst/>
              <a:cxnLst/>
              <a:rect l="l" t="t" r="r" b="b"/>
              <a:pathLst>
                <a:path w="7006184" h="5855522">
                  <a:moveTo>
                    <a:pt x="6881724" y="5855522"/>
                  </a:moveTo>
                  <a:lnTo>
                    <a:pt x="124460" y="5855522"/>
                  </a:lnTo>
                  <a:cubicBezTo>
                    <a:pt x="55880" y="5855522"/>
                    <a:pt x="0" y="5799642"/>
                    <a:pt x="0" y="5731062"/>
                  </a:cubicBezTo>
                  <a:lnTo>
                    <a:pt x="0" y="124460"/>
                  </a:lnTo>
                  <a:cubicBezTo>
                    <a:pt x="0" y="55880"/>
                    <a:pt x="55880" y="0"/>
                    <a:pt x="124460" y="0"/>
                  </a:cubicBezTo>
                  <a:lnTo>
                    <a:pt x="6881724" y="0"/>
                  </a:lnTo>
                  <a:cubicBezTo>
                    <a:pt x="6950304" y="0"/>
                    <a:pt x="7006184" y="55880"/>
                    <a:pt x="7006184" y="124460"/>
                  </a:cubicBezTo>
                  <a:lnTo>
                    <a:pt x="7006184" y="5731063"/>
                  </a:lnTo>
                  <a:cubicBezTo>
                    <a:pt x="7006184" y="5799643"/>
                    <a:pt x="6950304" y="5855522"/>
                    <a:pt x="6881724" y="5855522"/>
                  </a:cubicBezTo>
                  <a:close/>
                </a:path>
              </a:pathLst>
            </a:custGeom>
            <a:solidFill>
              <a:srgbClr val="F8E64A"/>
            </a:solidFill>
          </p:spPr>
        </p:sp>
      </p:grpSp>
      <p:sp>
        <p:nvSpPr>
          <p:cNvPr id="11" name="TextBox 11"/>
          <p:cNvSpPr txBox="1"/>
          <p:nvPr/>
        </p:nvSpPr>
        <p:spPr>
          <a:xfrm rot="561958">
            <a:off x="11626323" y="3014575"/>
            <a:ext cx="2860180" cy="4387163"/>
          </a:xfrm>
          <a:prstGeom prst="rect">
            <a:avLst/>
          </a:prstGeom>
        </p:spPr>
        <p:txBody>
          <a:bodyPr lIns="0" tIns="0" rIns="0" bIns="0" rtlCol="0" anchor="t">
            <a:spAutoFit/>
          </a:bodyPr>
          <a:lstStyle/>
          <a:p>
            <a:pPr marL="0" lvl="0" indent="0" algn="ctr">
              <a:lnSpc>
                <a:spcPts val="4338"/>
              </a:lnSpc>
            </a:pPr>
            <a:r>
              <a:rPr lang="ru-RU" sz="3098" spc="30" dirty="0">
                <a:solidFill>
                  <a:srgbClr val="000000"/>
                </a:solidFill>
                <a:latin typeface="DM Sans"/>
              </a:rPr>
              <a:t>Можно ли вести </a:t>
            </a:r>
            <a:r>
              <a:rPr lang="ru-RU" sz="3098" spc="30" dirty="0" err="1">
                <a:solidFill>
                  <a:srgbClr val="000000"/>
                </a:solidFill>
                <a:latin typeface="DM Sans"/>
              </a:rPr>
              <a:t>адвокацию</a:t>
            </a:r>
            <a:r>
              <a:rPr lang="ru-RU" sz="3098" spc="30" dirty="0">
                <a:solidFill>
                  <a:srgbClr val="000000"/>
                </a:solidFill>
                <a:latin typeface="DM Sans"/>
              </a:rPr>
              <a:t> в пользу ВОУЗ и по борьбе с ВИЧ одновременно?</a:t>
            </a:r>
            <a:endParaRPr lang="en-US" sz="3098" spc="30" dirty="0">
              <a:solidFill>
                <a:srgbClr val="000000"/>
              </a:solidFill>
              <a:latin typeface="DM San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742479"/>
            <a:ext cx="16230600" cy="6515821"/>
            <a:chOff x="0" y="0"/>
            <a:chExt cx="100607340" cy="36487873"/>
          </a:xfrm>
        </p:grpSpPr>
        <p:sp>
          <p:nvSpPr>
            <p:cNvPr id="3" name="Freeform 3"/>
            <p:cNvSpPr/>
            <p:nvPr/>
          </p:nvSpPr>
          <p:spPr>
            <a:xfrm>
              <a:off x="0" y="0"/>
              <a:ext cx="100607341" cy="36487872"/>
            </a:xfrm>
            <a:custGeom>
              <a:avLst/>
              <a:gdLst/>
              <a:ahLst/>
              <a:cxnLst/>
              <a:rect l="l" t="t" r="r" b="b"/>
              <a:pathLst>
                <a:path w="100607341" h="36487872">
                  <a:moveTo>
                    <a:pt x="0" y="0"/>
                  </a:moveTo>
                  <a:lnTo>
                    <a:pt x="0" y="36487872"/>
                  </a:lnTo>
                  <a:lnTo>
                    <a:pt x="100607341" y="36487872"/>
                  </a:lnTo>
                  <a:lnTo>
                    <a:pt x="100607341" y="0"/>
                  </a:lnTo>
                  <a:lnTo>
                    <a:pt x="0" y="0"/>
                  </a:lnTo>
                  <a:close/>
                  <a:moveTo>
                    <a:pt x="100546377" y="36426915"/>
                  </a:moveTo>
                  <a:lnTo>
                    <a:pt x="59690" y="36426915"/>
                  </a:lnTo>
                  <a:lnTo>
                    <a:pt x="59690" y="59690"/>
                  </a:lnTo>
                  <a:lnTo>
                    <a:pt x="100546377" y="59690"/>
                  </a:lnTo>
                  <a:lnTo>
                    <a:pt x="100546377" y="36426915"/>
                  </a:lnTo>
                  <a:close/>
                </a:path>
              </a:pathLst>
            </a:custGeom>
            <a:solidFill>
              <a:srgbClr val="000000"/>
            </a:solidFill>
          </p:spPr>
        </p:sp>
      </p:grpSp>
      <p:sp>
        <p:nvSpPr>
          <p:cNvPr id="4" name="TextBox 4"/>
          <p:cNvSpPr txBox="1"/>
          <p:nvPr/>
        </p:nvSpPr>
        <p:spPr>
          <a:xfrm>
            <a:off x="1028700" y="1085850"/>
            <a:ext cx="9229443" cy="1002725"/>
          </a:xfrm>
          <a:prstGeom prst="rect">
            <a:avLst/>
          </a:prstGeom>
        </p:spPr>
        <p:txBody>
          <a:bodyPr lIns="0" tIns="0" rIns="0" bIns="0" rtlCol="0" anchor="t">
            <a:spAutoFit/>
          </a:bodyPr>
          <a:lstStyle/>
          <a:p>
            <a:pPr marL="0" lvl="0" indent="0" algn="just">
              <a:lnSpc>
                <a:spcPts val="7700"/>
              </a:lnSpc>
            </a:pPr>
            <a:r>
              <a:rPr lang="ru-RU" sz="7000">
                <a:solidFill>
                  <a:srgbClr val="000000"/>
                </a:solidFill>
                <a:latin typeface="DM Sans Bold"/>
              </a:rPr>
              <a:t>ЮНЭЙДС</a:t>
            </a:r>
          </a:p>
        </p:txBody>
      </p:sp>
      <p:sp>
        <p:nvSpPr>
          <p:cNvPr id="5" name="TextBox 5"/>
          <p:cNvSpPr txBox="1"/>
          <p:nvPr/>
        </p:nvSpPr>
        <p:spPr>
          <a:xfrm>
            <a:off x="1371600" y="2742479"/>
            <a:ext cx="15544799" cy="5389745"/>
          </a:xfrm>
          <a:prstGeom prst="rect">
            <a:avLst/>
          </a:prstGeom>
        </p:spPr>
        <p:txBody>
          <a:bodyPr wrap="square" lIns="0" tIns="0" rIns="0" bIns="0" rtlCol="0" anchor="t">
            <a:spAutoFit/>
          </a:bodyPr>
          <a:lstStyle/>
          <a:p>
            <a:pPr marL="755650" lvl="1" indent="-377825" algn="l">
              <a:lnSpc>
                <a:spcPts val="5250"/>
              </a:lnSpc>
              <a:spcBef>
                <a:spcPct val="0"/>
              </a:spcBef>
              <a:buFont typeface="Arial"/>
              <a:buChar char="•"/>
            </a:pPr>
            <a:r>
              <a:rPr lang="ru-RU" sz="3500" u="none" spc="35" dirty="0">
                <a:solidFill>
                  <a:srgbClr val="000000"/>
                </a:solidFill>
                <a:latin typeface="DM Sans"/>
              </a:rPr>
              <a:t>Необходимо определить и включить в национальный набор медицинских услуг жизненно важные, высокоэффективные услуги при ВИЧ </a:t>
            </a:r>
          </a:p>
          <a:p>
            <a:pPr marL="755650" lvl="1" indent="-377825" algn="l">
              <a:lnSpc>
                <a:spcPts val="5250"/>
              </a:lnSpc>
              <a:spcBef>
                <a:spcPct val="0"/>
              </a:spcBef>
              <a:buFont typeface="Arial"/>
              <a:buChar char="•"/>
            </a:pPr>
            <a:r>
              <a:rPr lang="ru-RU" sz="3500" u="none" spc="35" dirty="0">
                <a:solidFill>
                  <a:srgbClr val="000000"/>
                </a:solidFill>
                <a:latin typeface="DM Sans"/>
              </a:rPr>
              <a:t>Этот набор услуг необходимо адаптировать, оказывая услуги на равных основаниях всем нуждающимся группам населения.</a:t>
            </a:r>
          </a:p>
          <a:p>
            <a:pPr marL="755650" lvl="1" indent="-377825" algn="l">
              <a:lnSpc>
                <a:spcPts val="5250"/>
              </a:lnSpc>
              <a:spcBef>
                <a:spcPct val="0"/>
              </a:spcBef>
              <a:buFont typeface="Arial"/>
              <a:buChar char="•"/>
            </a:pPr>
            <a:r>
              <a:rPr lang="ru-RU" sz="3500" u="none" spc="35" dirty="0">
                <a:solidFill>
                  <a:srgbClr val="000000"/>
                </a:solidFill>
                <a:latin typeface="DM Sans"/>
              </a:rPr>
              <a:t>Национальная система финансирования здравоохранения должна охватывать услуги при ВИЧ, чтобы снизить наличные расходы населения и риск попадания в финансово трудную ситуацию</a:t>
            </a:r>
          </a:p>
        </p:txBody>
      </p:sp>
      <p:grpSp>
        <p:nvGrpSpPr>
          <p:cNvPr id="6" name="Group 6"/>
          <p:cNvGrpSpPr/>
          <p:nvPr/>
        </p:nvGrpSpPr>
        <p:grpSpPr>
          <a:xfrm>
            <a:off x="1028700" y="2319233"/>
            <a:ext cx="16230600" cy="192588"/>
            <a:chOff x="0" y="0"/>
            <a:chExt cx="55655920" cy="660400"/>
          </a:xfrm>
        </p:grpSpPr>
        <p:sp>
          <p:nvSpPr>
            <p:cNvPr id="7" name="Freeform 7"/>
            <p:cNvSpPr/>
            <p:nvPr/>
          </p:nvSpPr>
          <p:spPr>
            <a:xfrm>
              <a:off x="0" y="0"/>
              <a:ext cx="55655921" cy="660400"/>
            </a:xfrm>
            <a:custGeom>
              <a:avLst/>
              <a:gdLst/>
              <a:ahLst/>
              <a:cxnLst/>
              <a:rect l="l" t="t" r="r" b="b"/>
              <a:pathLst>
                <a:path w="55655921" h="660400">
                  <a:moveTo>
                    <a:pt x="55531457" y="660400"/>
                  </a:moveTo>
                  <a:lnTo>
                    <a:pt x="124460" y="660400"/>
                  </a:lnTo>
                  <a:cubicBezTo>
                    <a:pt x="55880" y="660400"/>
                    <a:pt x="0" y="604520"/>
                    <a:pt x="0" y="535940"/>
                  </a:cubicBezTo>
                  <a:lnTo>
                    <a:pt x="0" y="124460"/>
                  </a:lnTo>
                  <a:cubicBezTo>
                    <a:pt x="0" y="55880"/>
                    <a:pt x="55880" y="0"/>
                    <a:pt x="124460" y="0"/>
                  </a:cubicBezTo>
                  <a:lnTo>
                    <a:pt x="55531463" y="0"/>
                  </a:lnTo>
                  <a:cubicBezTo>
                    <a:pt x="55600042" y="0"/>
                    <a:pt x="55655921" y="55880"/>
                    <a:pt x="55655921" y="124460"/>
                  </a:cubicBezTo>
                  <a:lnTo>
                    <a:pt x="55655921" y="535940"/>
                  </a:lnTo>
                  <a:cubicBezTo>
                    <a:pt x="55655921" y="604520"/>
                    <a:pt x="55600042" y="660400"/>
                    <a:pt x="55531463" y="660400"/>
                  </a:cubicBezTo>
                  <a:close/>
                </a:path>
              </a:pathLst>
            </a:custGeom>
            <a:solidFill>
              <a:srgbClr val="00C2FF"/>
            </a:solidFill>
          </p:spPr>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369464" y="2834922"/>
            <a:ext cx="13889836" cy="1076833"/>
          </a:xfrm>
          <a:prstGeom prst="rect">
            <a:avLst/>
          </a:prstGeom>
        </p:spPr>
        <p:txBody>
          <a:bodyPr wrap="square" lIns="0" tIns="0" rIns="0" bIns="0" rtlCol="0" anchor="t">
            <a:spAutoFit/>
          </a:bodyPr>
          <a:lstStyle/>
          <a:p>
            <a:pPr>
              <a:lnSpc>
                <a:spcPts val="4256"/>
              </a:lnSpc>
            </a:pPr>
            <a:r>
              <a:rPr lang="ru-RU" sz="3200" dirty="0">
                <a:solidFill>
                  <a:srgbClr val="000000"/>
                </a:solidFill>
                <a:latin typeface="DM Sans"/>
              </a:rPr>
              <a:t>Все страны занимаются реформами здравоохранения для достижения ВОУЗ</a:t>
            </a:r>
          </a:p>
        </p:txBody>
      </p:sp>
      <p:sp>
        <p:nvSpPr>
          <p:cNvPr id="5" name="TextBox 5"/>
          <p:cNvSpPr txBox="1"/>
          <p:nvPr/>
        </p:nvSpPr>
        <p:spPr>
          <a:xfrm>
            <a:off x="2168697" y="1581060"/>
            <a:ext cx="13673955" cy="930762"/>
          </a:xfrm>
          <a:prstGeom prst="rect">
            <a:avLst/>
          </a:prstGeom>
        </p:spPr>
        <p:txBody>
          <a:bodyPr lIns="0" tIns="0" rIns="0" bIns="0" rtlCol="0" anchor="t">
            <a:spAutoFit/>
          </a:bodyPr>
          <a:lstStyle/>
          <a:p>
            <a:pPr marL="0" lvl="0" indent="0">
              <a:lnSpc>
                <a:spcPts val="7246"/>
              </a:lnSpc>
            </a:pPr>
            <a:r>
              <a:rPr lang="ru-RU" sz="6587" dirty="0">
                <a:solidFill>
                  <a:srgbClr val="000000"/>
                </a:solidFill>
                <a:latin typeface="DM Sans Bold"/>
              </a:rPr>
              <a:t>Зачем заниматься ВОУЗ?</a:t>
            </a:r>
          </a:p>
        </p:txBody>
      </p:sp>
      <p:grpSp>
        <p:nvGrpSpPr>
          <p:cNvPr id="6" name="Group 6"/>
          <p:cNvGrpSpPr/>
          <p:nvPr/>
        </p:nvGrpSpPr>
        <p:grpSpPr>
          <a:xfrm>
            <a:off x="2168697" y="2700372"/>
            <a:ext cx="844918" cy="844918"/>
            <a:chOff x="0" y="0"/>
            <a:chExt cx="1126558" cy="1126558"/>
          </a:xfrm>
        </p:grpSpPr>
        <p:grpSp>
          <p:nvGrpSpPr>
            <p:cNvPr id="7" name="Group 7"/>
            <p:cNvGrpSpPr/>
            <p:nvPr/>
          </p:nvGrpSpPr>
          <p:grpSpPr>
            <a:xfrm>
              <a:off x="0" y="0"/>
              <a:ext cx="1126558" cy="1126558"/>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9" name="TextBox 9"/>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ru-RU" sz="3405">
                  <a:solidFill>
                    <a:srgbClr val="000000"/>
                  </a:solidFill>
                  <a:latin typeface="DM Sans Bold"/>
                </a:rPr>
                <a:t>1</a:t>
              </a:r>
            </a:p>
          </p:txBody>
        </p:sp>
      </p:grpSp>
      <p:grpSp>
        <p:nvGrpSpPr>
          <p:cNvPr id="10" name="Group 10"/>
          <p:cNvGrpSpPr/>
          <p:nvPr/>
        </p:nvGrpSpPr>
        <p:grpSpPr>
          <a:xfrm>
            <a:off x="2168697" y="3931839"/>
            <a:ext cx="844918" cy="844918"/>
            <a:chOff x="0" y="0"/>
            <a:chExt cx="1126558" cy="1126558"/>
          </a:xfrm>
        </p:grpSpPr>
        <p:grpSp>
          <p:nvGrpSpPr>
            <p:cNvPr id="11" name="Group 11"/>
            <p:cNvGrpSpPr/>
            <p:nvPr/>
          </p:nvGrpSpPr>
          <p:grpSpPr>
            <a:xfrm>
              <a:off x="0" y="0"/>
              <a:ext cx="1126558" cy="1126558"/>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13" name="TextBox 13"/>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ru-RU" sz="3405">
                  <a:solidFill>
                    <a:srgbClr val="000000"/>
                  </a:solidFill>
                  <a:latin typeface="DM Sans Bold"/>
                </a:rPr>
                <a:t>2</a:t>
              </a:r>
            </a:p>
          </p:txBody>
        </p:sp>
      </p:grpSp>
      <p:grpSp>
        <p:nvGrpSpPr>
          <p:cNvPr id="14" name="Group 14"/>
          <p:cNvGrpSpPr/>
          <p:nvPr/>
        </p:nvGrpSpPr>
        <p:grpSpPr>
          <a:xfrm>
            <a:off x="2168697" y="5243015"/>
            <a:ext cx="844918" cy="844918"/>
            <a:chOff x="0" y="0"/>
            <a:chExt cx="1126558" cy="1126558"/>
          </a:xfrm>
        </p:grpSpPr>
        <p:grpSp>
          <p:nvGrpSpPr>
            <p:cNvPr id="15" name="Group 15"/>
            <p:cNvGrpSpPr/>
            <p:nvPr/>
          </p:nvGrpSpPr>
          <p:grpSpPr>
            <a:xfrm>
              <a:off x="0" y="0"/>
              <a:ext cx="1126558" cy="1126558"/>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17" name="TextBox 17"/>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ru-RU" sz="3405">
                  <a:solidFill>
                    <a:srgbClr val="000000"/>
                  </a:solidFill>
                  <a:latin typeface="DM Sans Bold"/>
                </a:rPr>
                <a:t>3</a:t>
              </a:r>
            </a:p>
          </p:txBody>
        </p:sp>
      </p:grpSp>
      <p:grpSp>
        <p:nvGrpSpPr>
          <p:cNvPr id="18" name="Group 18"/>
          <p:cNvGrpSpPr/>
          <p:nvPr/>
        </p:nvGrpSpPr>
        <p:grpSpPr>
          <a:xfrm>
            <a:off x="2168697" y="6584524"/>
            <a:ext cx="844918" cy="844918"/>
            <a:chOff x="0" y="0"/>
            <a:chExt cx="1126558" cy="1126558"/>
          </a:xfrm>
        </p:grpSpPr>
        <p:grpSp>
          <p:nvGrpSpPr>
            <p:cNvPr id="19" name="Group 19"/>
            <p:cNvGrpSpPr/>
            <p:nvPr/>
          </p:nvGrpSpPr>
          <p:grpSpPr>
            <a:xfrm>
              <a:off x="0" y="0"/>
              <a:ext cx="1126558" cy="1126558"/>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1" name="TextBox 21"/>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ru-RU" sz="3405">
                  <a:solidFill>
                    <a:srgbClr val="000000"/>
                  </a:solidFill>
                  <a:latin typeface="DM Sans Bold"/>
                </a:rPr>
                <a:t>4</a:t>
              </a:r>
            </a:p>
          </p:txBody>
        </p:sp>
      </p:grpSp>
      <p:grpSp>
        <p:nvGrpSpPr>
          <p:cNvPr id="22" name="Group 22"/>
          <p:cNvGrpSpPr/>
          <p:nvPr/>
        </p:nvGrpSpPr>
        <p:grpSpPr>
          <a:xfrm>
            <a:off x="2168697" y="7909453"/>
            <a:ext cx="844918" cy="844918"/>
            <a:chOff x="0" y="0"/>
            <a:chExt cx="1126558" cy="1126558"/>
          </a:xfrm>
        </p:grpSpPr>
        <p:grpSp>
          <p:nvGrpSpPr>
            <p:cNvPr id="23" name="Group 23"/>
            <p:cNvGrpSpPr/>
            <p:nvPr/>
          </p:nvGrpSpPr>
          <p:grpSpPr>
            <a:xfrm>
              <a:off x="0" y="0"/>
              <a:ext cx="1126558" cy="1126558"/>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6B57"/>
              </a:solidFill>
            </p:spPr>
          </p:sp>
        </p:grpSp>
        <p:sp>
          <p:nvSpPr>
            <p:cNvPr id="25" name="TextBox 25"/>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ru-RU" sz="3405">
                  <a:solidFill>
                    <a:srgbClr val="000000"/>
                  </a:solidFill>
                  <a:latin typeface="DM Sans Bold"/>
                </a:rPr>
                <a:t>5</a:t>
              </a:r>
            </a:p>
          </p:txBody>
        </p:sp>
      </p:grpSp>
      <p:sp>
        <p:nvSpPr>
          <p:cNvPr id="26" name="TextBox 26"/>
          <p:cNvSpPr txBox="1"/>
          <p:nvPr/>
        </p:nvSpPr>
        <p:spPr>
          <a:xfrm>
            <a:off x="3369464" y="3799689"/>
            <a:ext cx="13775536" cy="1076833"/>
          </a:xfrm>
          <a:prstGeom prst="rect">
            <a:avLst/>
          </a:prstGeom>
        </p:spPr>
        <p:txBody>
          <a:bodyPr wrap="square" lIns="0" tIns="0" rIns="0" bIns="0" rtlCol="0" anchor="t">
            <a:spAutoFit/>
          </a:bodyPr>
          <a:lstStyle/>
          <a:p>
            <a:pPr>
              <a:lnSpc>
                <a:spcPts val="4256"/>
              </a:lnSpc>
            </a:pPr>
            <a:r>
              <a:rPr lang="ru-RU" sz="3200" dirty="0">
                <a:solidFill>
                  <a:srgbClr val="000000"/>
                </a:solidFill>
                <a:latin typeface="DM Sans"/>
              </a:rPr>
              <a:t>Эти реформы могут коренным образом изменить финансирование, планирование и оказание услуг по охране здоровья</a:t>
            </a:r>
          </a:p>
        </p:txBody>
      </p:sp>
      <p:sp>
        <p:nvSpPr>
          <p:cNvPr id="27" name="TextBox 27"/>
          <p:cNvSpPr txBox="1"/>
          <p:nvPr/>
        </p:nvSpPr>
        <p:spPr>
          <a:xfrm>
            <a:off x="3369464" y="5110865"/>
            <a:ext cx="13242136" cy="1082284"/>
          </a:xfrm>
          <a:prstGeom prst="rect">
            <a:avLst/>
          </a:prstGeom>
        </p:spPr>
        <p:txBody>
          <a:bodyPr wrap="square" lIns="0" tIns="0" rIns="0" bIns="0" rtlCol="0" anchor="t">
            <a:spAutoFit/>
          </a:bodyPr>
          <a:lstStyle/>
          <a:p>
            <a:pPr>
              <a:lnSpc>
                <a:spcPts val="4256"/>
              </a:lnSpc>
            </a:pPr>
            <a:r>
              <a:rPr lang="ru-RU" sz="3200" dirty="0">
                <a:solidFill>
                  <a:srgbClr val="000000"/>
                </a:solidFill>
                <a:latin typeface="DM Sans"/>
              </a:rPr>
              <a:t>ВОУЗ в значительной мере посвящен интеграции услуг -- услуги при ВИЧ будут интегрированы в другие услуги по охране здоровья</a:t>
            </a:r>
          </a:p>
        </p:txBody>
      </p:sp>
      <p:sp>
        <p:nvSpPr>
          <p:cNvPr id="28" name="TextBox 28"/>
          <p:cNvSpPr txBox="1"/>
          <p:nvPr/>
        </p:nvSpPr>
        <p:spPr>
          <a:xfrm>
            <a:off x="3369464" y="6452374"/>
            <a:ext cx="13623136" cy="1082284"/>
          </a:xfrm>
          <a:prstGeom prst="rect">
            <a:avLst/>
          </a:prstGeom>
        </p:spPr>
        <p:txBody>
          <a:bodyPr wrap="square" lIns="0" tIns="0" rIns="0" bIns="0" rtlCol="0" anchor="t">
            <a:spAutoFit/>
          </a:bodyPr>
          <a:lstStyle/>
          <a:p>
            <a:pPr>
              <a:lnSpc>
                <a:spcPts val="4256"/>
              </a:lnSpc>
            </a:pPr>
            <a:r>
              <a:rPr lang="ru-RU" sz="3200" dirty="0">
                <a:solidFill>
                  <a:srgbClr val="000000"/>
                </a:solidFill>
                <a:latin typeface="DM Sans"/>
              </a:rPr>
              <a:t>ВОУЗ в значительной мере посвящен внутреннему финансированию охраны здоровья -- будет меньше внешнего финансирования на АРВ</a:t>
            </a:r>
          </a:p>
        </p:txBody>
      </p:sp>
      <p:sp>
        <p:nvSpPr>
          <p:cNvPr id="29" name="TextBox 29"/>
          <p:cNvSpPr txBox="1"/>
          <p:nvPr/>
        </p:nvSpPr>
        <p:spPr>
          <a:xfrm>
            <a:off x="3369464" y="7777303"/>
            <a:ext cx="13394536" cy="1082284"/>
          </a:xfrm>
          <a:prstGeom prst="rect">
            <a:avLst/>
          </a:prstGeom>
        </p:spPr>
        <p:txBody>
          <a:bodyPr wrap="square" lIns="0" tIns="0" rIns="0" bIns="0" rtlCol="0" anchor="t">
            <a:spAutoFit/>
          </a:bodyPr>
          <a:lstStyle/>
          <a:p>
            <a:pPr>
              <a:lnSpc>
                <a:spcPts val="4256"/>
              </a:lnSpc>
            </a:pPr>
            <a:r>
              <a:rPr lang="ru-RU" sz="3200" dirty="0">
                <a:solidFill>
                  <a:srgbClr val="000000"/>
                </a:solidFill>
                <a:latin typeface="DM Sans"/>
              </a:rPr>
              <a:t>ВОУЗ в первую очередь касается системы здравоохранения -- роль общины не всегда ясна</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089571" y="4411281"/>
            <a:ext cx="12108859" cy="1569214"/>
          </a:xfrm>
          <a:prstGeom prst="rect">
            <a:avLst/>
          </a:prstGeom>
        </p:spPr>
        <p:txBody>
          <a:bodyPr lIns="0" tIns="0" rIns="0" bIns="0" rtlCol="0" anchor="t">
            <a:spAutoFit/>
          </a:bodyPr>
          <a:lstStyle/>
          <a:p>
            <a:pPr marL="0" lvl="0" indent="0" algn="ctr">
              <a:lnSpc>
                <a:spcPts val="12100"/>
              </a:lnSpc>
            </a:pPr>
            <a:r>
              <a:rPr lang="ru-RU" sz="10999" dirty="0">
                <a:solidFill>
                  <a:srgbClr val="000000"/>
                </a:solidFill>
                <a:latin typeface="DM Sans Bold"/>
              </a:rPr>
              <a:t>Перерыв</a:t>
            </a:r>
            <a:endParaRPr lang="en-US" sz="10999" dirty="0">
              <a:solidFill>
                <a:srgbClr val="000000"/>
              </a:solidFill>
              <a:latin typeface="DM Sans Bold"/>
            </a:endParaRPr>
          </a:p>
        </p:txBody>
      </p:sp>
      <p:grpSp>
        <p:nvGrpSpPr>
          <p:cNvPr id="5" name="Group 5"/>
          <p:cNvGrpSpPr/>
          <p:nvPr/>
        </p:nvGrpSpPr>
        <p:grpSpPr>
          <a:xfrm>
            <a:off x="5673927" y="5980494"/>
            <a:ext cx="6940146" cy="192588"/>
            <a:chOff x="0" y="0"/>
            <a:chExt cx="23798270" cy="660400"/>
          </a:xfrm>
        </p:grpSpPr>
        <p:sp>
          <p:nvSpPr>
            <p:cNvPr id="6" name="Freeform 6"/>
            <p:cNvSpPr/>
            <p:nvPr/>
          </p:nvSpPr>
          <p:spPr>
            <a:xfrm>
              <a:off x="0" y="0"/>
              <a:ext cx="23798270" cy="660400"/>
            </a:xfrm>
            <a:custGeom>
              <a:avLst/>
              <a:gdLst/>
              <a:ahLst/>
              <a:cxnLst/>
              <a:rect l="l" t="t" r="r" b="b"/>
              <a:pathLst>
                <a:path w="23798270" h="660400">
                  <a:moveTo>
                    <a:pt x="23673809" y="660400"/>
                  </a:moveTo>
                  <a:lnTo>
                    <a:pt x="124460" y="660400"/>
                  </a:lnTo>
                  <a:cubicBezTo>
                    <a:pt x="55880" y="660400"/>
                    <a:pt x="0" y="604520"/>
                    <a:pt x="0" y="535940"/>
                  </a:cubicBezTo>
                  <a:lnTo>
                    <a:pt x="0" y="124460"/>
                  </a:lnTo>
                  <a:cubicBezTo>
                    <a:pt x="0" y="55880"/>
                    <a:pt x="55880" y="0"/>
                    <a:pt x="124460" y="0"/>
                  </a:cubicBezTo>
                  <a:lnTo>
                    <a:pt x="23673809" y="0"/>
                  </a:lnTo>
                  <a:cubicBezTo>
                    <a:pt x="23742390" y="0"/>
                    <a:pt x="23798270" y="55880"/>
                    <a:pt x="23798270" y="124460"/>
                  </a:cubicBezTo>
                  <a:lnTo>
                    <a:pt x="23798270" y="535940"/>
                  </a:lnTo>
                  <a:cubicBezTo>
                    <a:pt x="23798270" y="604520"/>
                    <a:pt x="23742390" y="660400"/>
                    <a:pt x="23673809" y="660400"/>
                  </a:cubicBezTo>
                  <a:close/>
                </a:path>
              </a:pathLst>
            </a:custGeom>
            <a:solidFill>
              <a:srgbClr val="FFE500"/>
            </a:solidFill>
          </p:spPr>
        </p:sp>
      </p:grpSp>
      <p:pic>
        <p:nvPicPr>
          <p:cNvPr id="7" name="Picture 6">
            <a:extLst>
              <a:ext uri="{FF2B5EF4-FFF2-40B4-BE49-F238E27FC236}">
                <a16:creationId xmlns:a16="http://schemas.microsoft.com/office/drawing/2014/main" id="{F68F152C-EB37-4C2D-9BB9-1CF92BE084DD}"/>
              </a:ext>
            </a:extLst>
          </p:cNvPr>
          <p:cNvPicPr>
            <a:picLocks noChangeAspect="1"/>
          </p:cNvPicPr>
          <p:nvPr/>
        </p:nvPicPr>
        <p:blipFill>
          <a:blip r:embed="rId2"/>
          <a:stretch>
            <a:fillRect/>
          </a:stretch>
        </p:blipFill>
        <p:spPr>
          <a:xfrm>
            <a:off x="8305800" y="2095500"/>
            <a:ext cx="2017951" cy="2024047"/>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a:solidFill>
            <a:srgbClr val="C00000"/>
          </a:solidFill>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grpFill/>
          </p:spPr>
        </p:sp>
      </p:grpSp>
      <p:sp>
        <p:nvSpPr>
          <p:cNvPr id="4" name="TextBox 4"/>
          <p:cNvSpPr txBox="1"/>
          <p:nvPr/>
        </p:nvSpPr>
        <p:spPr>
          <a:xfrm>
            <a:off x="2778914" y="2911122"/>
            <a:ext cx="13654288" cy="528193"/>
          </a:xfrm>
          <a:prstGeom prst="rect">
            <a:avLst/>
          </a:prstGeom>
        </p:spPr>
        <p:txBody>
          <a:bodyPr lIns="0" tIns="0" rIns="0" bIns="0" rtlCol="0" anchor="t">
            <a:spAutoFit/>
          </a:bodyPr>
          <a:lstStyle/>
          <a:p>
            <a:pPr>
              <a:lnSpc>
                <a:spcPts val="4256"/>
              </a:lnSpc>
            </a:pPr>
            <a:r>
              <a:rPr lang="ru-RU" sz="3200">
                <a:solidFill>
                  <a:srgbClr val="000000"/>
                </a:solidFill>
                <a:latin typeface="DM Sans"/>
              </a:rPr>
              <a:t>Меньше внешней поддержки на борьбу в ВИЧ</a:t>
            </a:r>
          </a:p>
        </p:txBody>
      </p:sp>
      <p:sp>
        <p:nvSpPr>
          <p:cNvPr id="5" name="TextBox 5"/>
          <p:cNvSpPr txBox="1"/>
          <p:nvPr/>
        </p:nvSpPr>
        <p:spPr>
          <a:xfrm>
            <a:off x="1578147" y="1581060"/>
            <a:ext cx="15490653" cy="860235"/>
          </a:xfrm>
          <a:prstGeom prst="rect">
            <a:avLst/>
          </a:prstGeom>
        </p:spPr>
        <p:txBody>
          <a:bodyPr wrap="square" lIns="0" tIns="0" rIns="0" bIns="0" rtlCol="0" anchor="t">
            <a:spAutoFit/>
          </a:bodyPr>
          <a:lstStyle/>
          <a:p>
            <a:pPr marL="0" lvl="0" indent="0">
              <a:lnSpc>
                <a:spcPts val="7246"/>
              </a:lnSpc>
            </a:pPr>
            <a:r>
              <a:rPr lang="ru-RU" sz="4800" dirty="0">
                <a:solidFill>
                  <a:srgbClr val="000000"/>
                </a:solidFill>
                <a:latin typeface="DM Sans Bold"/>
              </a:rPr>
              <a:t>ВИЧ в ВОУЗ: обеспокоенность сообщества</a:t>
            </a:r>
          </a:p>
        </p:txBody>
      </p:sp>
      <p:grpSp>
        <p:nvGrpSpPr>
          <p:cNvPr id="6" name="Group 6"/>
          <p:cNvGrpSpPr/>
          <p:nvPr/>
        </p:nvGrpSpPr>
        <p:grpSpPr>
          <a:xfrm>
            <a:off x="1578147" y="2776572"/>
            <a:ext cx="844918" cy="844918"/>
            <a:chOff x="0" y="0"/>
            <a:chExt cx="1126558" cy="1126558"/>
          </a:xfrm>
        </p:grpSpPr>
        <p:grpSp>
          <p:nvGrpSpPr>
            <p:cNvPr id="7" name="Group 7"/>
            <p:cNvGrpSpPr/>
            <p:nvPr/>
          </p:nvGrpSpPr>
          <p:grpSpPr>
            <a:xfrm>
              <a:off x="0" y="0"/>
              <a:ext cx="1126558" cy="1126558"/>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9" name="TextBox 9"/>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ru-RU" sz="3405">
                  <a:solidFill>
                    <a:srgbClr val="000000"/>
                  </a:solidFill>
                  <a:latin typeface="DM Sans Bold"/>
                </a:rPr>
                <a:t>1</a:t>
              </a:r>
            </a:p>
          </p:txBody>
        </p:sp>
      </p:grpSp>
      <p:grpSp>
        <p:nvGrpSpPr>
          <p:cNvPr id="10" name="Group 10"/>
          <p:cNvGrpSpPr/>
          <p:nvPr/>
        </p:nvGrpSpPr>
        <p:grpSpPr>
          <a:xfrm>
            <a:off x="1578147" y="4008039"/>
            <a:ext cx="844918" cy="844918"/>
            <a:chOff x="0" y="0"/>
            <a:chExt cx="1126558" cy="1126558"/>
          </a:xfrm>
        </p:grpSpPr>
        <p:grpSp>
          <p:nvGrpSpPr>
            <p:cNvPr id="11" name="Group 11"/>
            <p:cNvGrpSpPr/>
            <p:nvPr/>
          </p:nvGrpSpPr>
          <p:grpSpPr>
            <a:xfrm>
              <a:off x="0" y="0"/>
              <a:ext cx="1126558" cy="1126558"/>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3" name="TextBox 13"/>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ru-RU" sz="3405">
                  <a:solidFill>
                    <a:srgbClr val="000000"/>
                  </a:solidFill>
                  <a:latin typeface="DM Sans Bold"/>
                </a:rPr>
                <a:t>2</a:t>
              </a:r>
            </a:p>
          </p:txBody>
        </p:sp>
      </p:grpSp>
      <p:grpSp>
        <p:nvGrpSpPr>
          <p:cNvPr id="14" name="Group 14"/>
          <p:cNvGrpSpPr/>
          <p:nvPr/>
        </p:nvGrpSpPr>
        <p:grpSpPr>
          <a:xfrm>
            <a:off x="1578147" y="5319215"/>
            <a:ext cx="844918" cy="844918"/>
            <a:chOff x="0" y="0"/>
            <a:chExt cx="1126558" cy="1126558"/>
          </a:xfrm>
        </p:grpSpPr>
        <p:grpSp>
          <p:nvGrpSpPr>
            <p:cNvPr id="15" name="Group 15"/>
            <p:cNvGrpSpPr/>
            <p:nvPr/>
          </p:nvGrpSpPr>
          <p:grpSpPr>
            <a:xfrm>
              <a:off x="0" y="0"/>
              <a:ext cx="1126558" cy="1126558"/>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7" name="TextBox 17"/>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ru-RU" sz="3405">
                  <a:solidFill>
                    <a:srgbClr val="000000"/>
                  </a:solidFill>
                  <a:latin typeface="DM Sans Bold"/>
                </a:rPr>
                <a:t>3</a:t>
              </a:r>
            </a:p>
          </p:txBody>
        </p:sp>
      </p:grpSp>
      <p:grpSp>
        <p:nvGrpSpPr>
          <p:cNvPr id="18" name="Group 18"/>
          <p:cNvGrpSpPr/>
          <p:nvPr/>
        </p:nvGrpSpPr>
        <p:grpSpPr>
          <a:xfrm>
            <a:off x="1578147" y="6660724"/>
            <a:ext cx="844918" cy="844918"/>
            <a:chOff x="0" y="0"/>
            <a:chExt cx="1126558" cy="1126558"/>
          </a:xfrm>
        </p:grpSpPr>
        <p:grpSp>
          <p:nvGrpSpPr>
            <p:cNvPr id="19" name="Group 19"/>
            <p:cNvGrpSpPr/>
            <p:nvPr/>
          </p:nvGrpSpPr>
          <p:grpSpPr>
            <a:xfrm>
              <a:off x="0" y="0"/>
              <a:ext cx="1126558" cy="1126558"/>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1" name="TextBox 21"/>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ru-RU" sz="3405">
                  <a:solidFill>
                    <a:srgbClr val="000000"/>
                  </a:solidFill>
                  <a:latin typeface="DM Sans Bold"/>
                </a:rPr>
                <a:t>4</a:t>
              </a:r>
            </a:p>
          </p:txBody>
        </p:sp>
      </p:grpSp>
      <p:grpSp>
        <p:nvGrpSpPr>
          <p:cNvPr id="22" name="Group 22"/>
          <p:cNvGrpSpPr/>
          <p:nvPr/>
        </p:nvGrpSpPr>
        <p:grpSpPr>
          <a:xfrm>
            <a:off x="1578147" y="7985653"/>
            <a:ext cx="844918" cy="844918"/>
            <a:chOff x="0" y="0"/>
            <a:chExt cx="1126558" cy="1126558"/>
          </a:xfrm>
        </p:grpSpPr>
        <p:grpSp>
          <p:nvGrpSpPr>
            <p:cNvPr id="23" name="Group 23"/>
            <p:cNvGrpSpPr/>
            <p:nvPr/>
          </p:nvGrpSpPr>
          <p:grpSpPr>
            <a:xfrm>
              <a:off x="0" y="0"/>
              <a:ext cx="1126558" cy="1126558"/>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5" name="TextBox 25"/>
            <p:cNvSpPr txBox="1"/>
            <p:nvPr/>
          </p:nvSpPr>
          <p:spPr>
            <a:xfrm>
              <a:off x="229737" y="155280"/>
              <a:ext cx="667083" cy="749323"/>
            </a:xfrm>
            <a:prstGeom prst="rect">
              <a:avLst/>
            </a:prstGeom>
          </p:spPr>
          <p:txBody>
            <a:bodyPr lIns="0" tIns="0" rIns="0" bIns="0" rtlCol="0" anchor="t">
              <a:spAutoFit/>
            </a:bodyPr>
            <a:lstStyle/>
            <a:p>
              <a:pPr marL="0" lvl="0" indent="0" algn="ctr">
                <a:lnSpc>
                  <a:spcPts val="4767"/>
                </a:lnSpc>
                <a:spcBef>
                  <a:spcPct val="0"/>
                </a:spcBef>
              </a:pPr>
              <a:r>
                <a:rPr lang="ru-RU" sz="3405">
                  <a:solidFill>
                    <a:srgbClr val="000000"/>
                  </a:solidFill>
                  <a:latin typeface="DM Sans Bold"/>
                </a:rPr>
                <a:t>5</a:t>
              </a:r>
            </a:p>
          </p:txBody>
        </p:sp>
      </p:grpSp>
      <p:sp>
        <p:nvSpPr>
          <p:cNvPr id="26" name="TextBox 26"/>
          <p:cNvSpPr txBox="1"/>
          <p:nvPr/>
        </p:nvSpPr>
        <p:spPr>
          <a:xfrm>
            <a:off x="2778914" y="4124499"/>
            <a:ext cx="14480386" cy="1076833"/>
          </a:xfrm>
          <a:prstGeom prst="rect">
            <a:avLst/>
          </a:prstGeom>
        </p:spPr>
        <p:txBody>
          <a:bodyPr wrap="square" lIns="0" tIns="0" rIns="0" bIns="0" rtlCol="0" anchor="t">
            <a:spAutoFit/>
          </a:bodyPr>
          <a:lstStyle/>
          <a:p>
            <a:pPr>
              <a:lnSpc>
                <a:spcPts val="4256"/>
              </a:lnSpc>
            </a:pPr>
            <a:r>
              <a:rPr lang="ru-RU" sz="3200" dirty="0">
                <a:solidFill>
                  <a:srgbClr val="000000"/>
                </a:solidFill>
                <a:latin typeface="DM Sans"/>
              </a:rPr>
              <a:t>Ключевые группы населения не соответствуют требованиям национального страхования здоровья или не охватываются им</a:t>
            </a:r>
          </a:p>
        </p:txBody>
      </p:sp>
      <p:sp>
        <p:nvSpPr>
          <p:cNvPr id="27" name="TextBox 27"/>
          <p:cNvSpPr txBox="1"/>
          <p:nvPr/>
        </p:nvSpPr>
        <p:spPr>
          <a:xfrm>
            <a:off x="2778914" y="5187065"/>
            <a:ext cx="14480386" cy="1076833"/>
          </a:xfrm>
          <a:prstGeom prst="rect">
            <a:avLst/>
          </a:prstGeom>
        </p:spPr>
        <p:txBody>
          <a:bodyPr wrap="square" lIns="0" tIns="0" rIns="0" bIns="0" rtlCol="0" anchor="t">
            <a:spAutoFit/>
          </a:bodyPr>
          <a:lstStyle/>
          <a:p>
            <a:pPr>
              <a:lnSpc>
                <a:spcPts val="4256"/>
              </a:lnSpc>
            </a:pPr>
            <a:r>
              <a:rPr lang="ru-RU" sz="3200" dirty="0">
                <a:solidFill>
                  <a:srgbClr val="000000"/>
                </a:solidFill>
                <a:latin typeface="DM Sans"/>
              </a:rPr>
              <a:t>При рассмотрении проблемы с позиции медицинских систем, будут игнорироваться немедицинские аспекты ВИЧ, т.е. стигма и дискриминация</a:t>
            </a:r>
          </a:p>
        </p:txBody>
      </p:sp>
      <p:sp>
        <p:nvSpPr>
          <p:cNvPr id="28" name="TextBox 28"/>
          <p:cNvSpPr txBox="1"/>
          <p:nvPr/>
        </p:nvSpPr>
        <p:spPr>
          <a:xfrm>
            <a:off x="2778914" y="6675964"/>
            <a:ext cx="14480386" cy="525400"/>
          </a:xfrm>
          <a:prstGeom prst="rect">
            <a:avLst/>
          </a:prstGeom>
        </p:spPr>
        <p:txBody>
          <a:bodyPr wrap="square" lIns="0" tIns="0" rIns="0" bIns="0" rtlCol="0" anchor="t">
            <a:spAutoFit/>
          </a:bodyPr>
          <a:lstStyle/>
          <a:p>
            <a:pPr>
              <a:lnSpc>
                <a:spcPts val="4256"/>
              </a:lnSpc>
            </a:pPr>
            <a:r>
              <a:rPr lang="ru-RU" sz="3200" dirty="0">
                <a:solidFill>
                  <a:srgbClr val="000000"/>
                </a:solidFill>
                <a:latin typeface="DM Sans"/>
              </a:rPr>
              <a:t>Общинные вмешательства и соблюдение прав человека будут игнорировать</a:t>
            </a:r>
          </a:p>
        </p:txBody>
      </p:sp>
      <p:sp>
        <p:nvSpPr>
          <p:cNvPr id="29" name="TextBox 29"/>
          <p:cNvSpPr txBox="1"/>
          <p:nvPr/>
        </p:nvSpPr>
        <p:spPr>
          <a:xfrm>
            <a:off x="2778914" y="7613429"/>
            <a:ext cx="14137486" cy="1628266"/>
          </a:xfrm>
          <a:prstGeom prst="rect">
            <a:avLst/>
          </a:prstGeom>
        </p:spPr>
        <p:txBody>
          <a:bodyPr wrap="square" lIns="0" tIns="0" rIns="0" bIns="0" rtlCol="0" anchor="t">
            <a:spAutoFit/>
          </a:bodyPr>
          <a:lstStyle/>
          <a:p>
            <a:pPr>
              <a:lnSpc>
                <a:spcPts val="4256"/>
              </a:lnSpc>
            </a:pPr>
            <a:r>
              <a:rPr lang="ru-RU" sz="3200" dirty="0">
                <a:solidFill>
                  <a:srgbClr val="000000"/>
                </a:solidFill>
                <a:latin typeface="DM Sans"/>
              </a:rPr>
              <a:t>Будет меньше поддержки для специально разработанных, изолированных услуг и мониторинга поглощения услуг для ключевых и маргинализованных групп населения</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89217" y="4167178"/>
            <a:ext cx="4464929" cy="1152547"/>
            <a:chOff x="0" y="0"/>
            <a:chExt cx="23006398" cy="5938720"/>
          </a:xfrm>
        </p:grpSpPr>
        <p:sp>
          <p:nvSpPr>
            <p:cNvPr id="3" name="Freeform 3"/>
            <p:cNvSpPr/>
            <p:nvPr/>
          </p:nvSpPr>
          <p:spPr>
            <a:xfrm>
              <a:off x="0" y="0"/>
              <a:ext cx="23006397" cy="5938720"/>
            </a:xfrm>
            <a:custGeom>
              <a:avLst/>
              <a:gdLst/>
              <a:ahLst/>
              <a:cxnLst/>
              <a:rect l="l" t="t" r="r" b="b"/>
              <a:pathLst>
                <a:path w="23006397" h="5938720">
                  <a:moveTo>
                    <a:pt x="0" y="0"/>
                  </a:moveTo>
                  <a:lnTo>
                    <a:pt x="0" y="5938720"/>
                  </a:lnTo>
                  <a:lnTo>
                    <a:pt x="23006397" y="5938720"/>
                  </a:lnTo>
                  <a:lnTo>
                    <a:pt x="23006397" y="0"/>
                  </a:lnTo>
                  <a:lnTo>
                    <a:pt x="0" y="0"/>
                  </a:lnTo>
                  <a:close/>
                  <a:moveTo>
                    <a:pt x="22945438" y="5877760"/>
                  </a:moveTo>
                  <a:lnTo>
                    <a:pt x="59690" y="5877760"/>
                  </a:lnTo>
                  <a:lnTo>
                    <a:pt x="59690" y="59690"/>
                  </a:lnTo>
                  <a:lnTo>
                    <a:pt x="22945438" y="59690"/>
                  </a:lnTo>
                  <a:lnTo>
                    <a:pt x="22945438" y="5877760"/>
                  </a:lnTo>
                  <a:close/>
                </a:path>
              </a:pathLst>
            </a:custGeom>
            <a:solidFill>
              <a:srgbClr val="FF6B57"/>
            </a:solidFill>
          </p:spPr>
        </p:sp>
      </p:grpSp>
      <p:sp>
        <p:nvSpPr>
          <p:cNvPr id="4" name="AutoShape 4"/>
          <p:cNvSpPr/>
          <p:nvPr/>
        </p:nvSpPr>
        <p:spPr>
          <a:xfrm>
            <a:off x="1794675" y="4179812"/>
            <a:ext cx="339725" cy="282091"/>
          </a:xfrm>
          <a:prstGeom prst="rect">
            <a:avLst/>
          </a:prstGeom>
          <a:solidFill>
            <a:srgbClr val="FF6B57"/>
          </a:solidFill>
        </p:spPr>
      </p:sp>
      <p:sp>
        <p:nvSpPr>
          <p:cNvPr id="5" name="TextBox 5"/>
          <p:cNvSpPr txBox="1"/>
          <p:nvPr/>
        </p:nvSpPr>
        <p:spPr>
          <a:xfrm>
            <a:off x="1879606" y="4177759"/>
            <a:ext cx="169863" cy="267147"/>
          </a:xfrm>
          <a:prstGeom prst="rect">
            <a:avLst/>
          </a:prstGeom>
        </p:spPr>
        <p:txBody>
          <a:bodyPr lIns="0" tIns="0" rIns="0" bIns="0" rtlCol="0" anchor="t">
            <a:spAutoFit/>
          </a:bodyPr>
          <a:lstStyle/>
          <a:p>
            <a:pPr algn="ctr">
              <a:lnSpc>
                <a:spcPts val="2285"/>
              </a:lnSpc>
            </a:pPr>
            <a:r>
              <a:rPr lang="ru-RU" sz="1632">
                <a:solidFill>
                  <a:srgbClr val="FFFFFF"/>
                </a:solidFill>
                <a:latin typeface="DM Sans Bold"/>
              </a:rPr>
              <a:t>1</a:t>
            </a:r>
          </a:p>
        </p:txBody>
      </p:sp>
      <p:sp>
        <p:nvSpPr>
          <p:cNvPr id="6" name="TextBox 6"/>
          <p:cNvSpPr txBox="1"/>
          <p:nvPr/>
        </p:nvSpPr>
        <p:spPr>
          <a:xfrm>
            <a:off x="2151928" y="4513334"/>
            <a:ext cx="3739509" cy="430337"/>
          </a:xfrm>
          <a:prstGeom prst="rect">
            <a:avLst/>
          </a:prstGeom>
        </p:spPr>
        <p:txBody>
          <a:bodyPr lIns="0" tIns="0" rIns="0" bIns="0" rtlCol="0" anchor="t">
            <a:spAutoFit/>
          </a:bodyPr>
          <a:lstStyle/>
          <a:p>
            <a:pPr marL="0" lvl="0" indent="0" algn="ctr">
              <a:lnSpc>
                <a:spcPts val="3536"/>
              </a:lnSpc>
              <a:spcBef>
                <a:spcPct val="0"/>
              </a:spcBef>
            </a:pPr>
            <a:r>
              <a:rPr lang="ru-RU" sz="2526" dirty="0">
                <a:solidFill>
                  <a:srgbClr val="000000"/>
                </a:solidFill>
                <a:latin typeface="DM Sans"/>
              </a:rPr>
              <a:t>Жизненный опыт</a:t>
            </a:r>
          </a:p>
        </p:txBody>
      </p:sp>
      <p:grpSp>
        <p:nvGrpSpPr>
          <p:cNvPr id="7" name="Group 7"/>
          <p:cNvGrpSpPr/>
          <p:nvPr/>
        </p:nvGrpSpPr>
        <p:grpSpPr>
          <a:xfrm>
            <a:off x="1143001" y="6858079"/>
            <a:ext cx="5111146" cy="3162221"/>
            <a:chOff x="0" y="0"/>
            <a:chExt cx="23006398" cy="12367599"/>
          </a:xfrm>
        </p:grpSpPr>
        <p:sp>
          <p:nvSpPr>
            <p:cNvPr id="8" name="Freeform 8"/>
            <p:cNvSpPr/>
            <p:nvPr/>
          </p:nvSpPr>
          <p:spPr>
            <a:xfrm>
              <a:off x="0" y="0"/>
              <a:ext cx="23006397" cy="12367599"/>
            </a:xfrm>
            <a:custGeom>
              <a:avLst/>
              <a:gdLst/>
              <a:ahLst/>
              <a:cxnLst/>
              <a:rect l="l" t="t" r="r" b="b"/>
              <a:pathLst>
                <a:path w="23006397" h="12367599">
                  <a:moveTo>
                    <a:pt x="0" y="0"/>
                  </a:moveTo>
                  <a:lnTo>
                    <a:pt x="0" y="12367599"/>
                  </a:lnTo>
                  <a:lnTo>
                    <a:pt x="23006397" y="12367599"/>
                  </a:lnTo>
                  <a:lnTo>
                    <a:pt x="23006397" y="0"/>
                  </a:lnTo>
                  <a:lnTo>
                    <a:pt x="0" y="0"/>
                  </a:lnTo>
                  <a:close/>
                  <a:moveTo>
                    <a:pt x="22945438" y="12306640"/>
                  </a:moveTo>
                  <a:lnTo>
                    <a:pt x="59690" y="12306640"/>
                  </a:lnTo>
                  <a:lnTo>
                    <a:pt x="59690" y="59690"/>
                  </a:lnTo>
                  <a:lnTo>
                    <a:pt x="22945438" y="59690"/>
                  </a:lnTo>
                  <a:lnTo>
                    <a:pt x="22945438" y="12306640"/>
                  </a:lnTo>
                  <a:close/>
                </a:path>
              </a:pathLst>
            </a:custGeom>
            <a:solidFill>
              <a:srgbClr val="FF6B57"/>
            </a:solidFill>
          </p:spPr>
        </p:sp>
      </p:grpSp>
      <p:grpSp>
        <p:nvGrpSpPr>
          <p:cNvPr id="9" name="Group 9"/>
          <p:cNvGrpSpPr/>
          <p:nvPr/>
        </p:nvGrpSpPr>
        <p:grpSpPr>
          <a:xfrm>
            <a:off x="1800326" y="5532425"/>
            <a:ext cx="4464929" cy="1152547"/>
            <a:chOff x="0" y="0"/>
            <a:chExt cx="23006398" cy="5938720"/>
          </a:xfrm>
        </p:grpSpPr>
        <p:sp>
          <p:nvSpPr>
            <p:cNvPr id="10" name="Freeform 10"/>
            <p:cNvSpPr/>
            <p:nvPr/>
          </p:nvSpPr>
          <p:spPr>
            <a:xfrm>
              <a:off x="0" y="0"/>
              <a:ext cx="23006397" cy="5938720"/>
            </a:xfrm>
            <a:custGeom>
              <a:avLst/>
              <a:gdLst/>
              <a:ahLst/>
              <a:cxnLst/>
              <a:rect l="l" t="t" r="r" b="b"/>
              <a:pathLst>
                <a:path w="23006397" h="5938720">
                  <a:moveTo>
                    <a:pt x="0" y="0"/>
                  </a:moveTo>
                  <a:lnTo>
                    <a:pt x="0" y="5938720"/>
                  </a:lnTo>
                  <a:lnTo>
                    <a:pt x="23006397" y="5938720"/>
                  </a:lnTo>
                  <a:lnTo>
                    <a:pt x="23006397" y="0"/>
                  </a:lnTo>
                  <a:lnTo>
                    <a:pt x="0" y="0"/>
                  </a:lnTo>
                  <a:close/>
                  <a:moveTo>
                    <a:pt x="22945438" y="5877760"/>
                  </a:moveTo>
                  <a:lnTo>
                    <a:pt x="59690" y="5877760"/>
                  </a:lnTo>
                  <a:lnTo>
                    <a:pt x="59690" y="59690"/>
                  </a:lnTo>
                  <a:lnTo>
                    <a:pt x="22945438" y="59690"/>
                  </a:lnTo>
                  <a:lnTo>
                    <a:pt x="22945438" y="5877760"/>
                  </a:lnTo>
                  <a:close/>
                </a:path>
              </a:pathLst>
            </a:custGeom>
            <a:solidFill>
              <a:srgbClr val="FF6B57"/>
            </a:solidFill>
          </p:spPr>
        </p:sp>
      </p:grpSp>
      <p:sp>
        <p:nvSpPr>
          <p:cNvPr id="11" name="AutoShape 11"/>
          <p:cNvSpPr/>
          <p:nvPr/>
        </p:nvSpPr>
        <p:spPr>
          <a:xfrm>
            <a:off x="1794675" y="5545060"/>
            <a:ext cx="339725" cy="282091"/>
          </a:xfrm>
          <a:prstGeom prst="rect">
            <a:avLst/>
          </a:prstGeom>
          <a:solidFill>
            <a:srgbClr val="FF6B57"/>
          </a:solidFill>
        </p:spPr>
      </p:sp>
      <p:sp>
        <p:nvSpPr>
          <p:cNvPr id="12" name="TextBox 12"/>
          <p:cNvSpPr txBox="1"/>
          <p:nvPr/>
        </p:nvSpPr>
        <p:spPr>
          <a:xfrm>
            <a:off x="1879606" y="5543007"/>
            <a:ext cx="169863" cy="267147"/>
          </a:xfrm>
          <a:prstGeom prst="rect">
            <a:avLst/>
          </a:prstGeom>
        </p:spPr>
        <p:txBody>
          <a:bodyPr lIns="0" tIns="0" rIns="0" bIns="0" rtlCol="0" anchor="t">
            <a:spAutoFit/>
          </a:bodyPr>
          <a:lstStyle/>
          <a:p>
            <a:pPr algn="ctr">
              <a:lnSpc>
                <a:spcPts val="2285"/>
              </a:lnSpc>
            </a:pPr>
            <a:r>
              <a:rPr lang="ru-RU" sz="1632">
                <a:solidFill>
                  <a:srgbClr val="FFFFFF"/>
                </a:solidFill>
                <a:latin typeface="DM Sans Bold"/>
              </a:rPr>
              <a:t>2</a:t>
            </a:r>
          </a:p>
        </p:txBody>
      </p:sp>
      <p:sp>
        <p:nvSpPr>
          <p:cNvPr id="13" name="AutoShape 13"/>
          <p:cNvSpPr/>
          <p:nvPr/>
        </p:nvSpPr>
        <p:spPr>
          <a:xfrm>
            <a:off x="1794675" y="6870713"/>
            <a:ext cx="339725" cy="282091"/>
          </a:xfrm>
          <a:prstGeom prst="rect">
            <a:avLst/>
          </a:prstGeom>
          <a:solidFill>
            <a:srgbClr val="FF6B57"/>
          </a:solidFill>
        </p:spPr>
      </p:sp>
      <p:sp>
        <p:nvSpPr>
          <p:cNvPr id="14" name="TextBox 14"/>
          <p:cNvSpPr txBox="1"/>
          <p:nvPr/>
        </p:nvSpPr>
        <p:spPr>
          <a:xfrm>
            <a:off x="1879606" y="6868660"/>
            <a:ext cx="169863" cy="267147"/>
          </a:xfrm>
          <a:prstGeom prst="rect">
            <a:avLst/>
          </a:prstGeom>
        </p:spPr>
        <p:txBody>
          <a:bodyPr lIns="0" tIns="0" rIns="0" bIns="0" rtlCol="0" anchor="t">
            <a:spAutoFit/>
          </a:bodyPr>
          <a:lstStyle/>
          <a:p>
            <a:pPr algn="ctr">
              <a:lnSpc>
                <a:spcPts val="2285"/>
              </a:lnSpc>
            </a:pPr>
            <a:r>
              <a:rPr lang="ru-RU" sz="1632">
                <a:solidFill>
                  <a:srgbClr val="FFFFFF"/>
                </a:solidFill>
                <a:latin typeface="DM Sans Bold"/>
              </a:rPr>
              <a:t>3</a:t>
            </a:r>
          </a:p>
        </p:txBody>
      </p:sp>
      <p:sp>
        <p:nvSpPr>
          <p:cNvPr id="15" name="TextBox 15"/>
          <p:cNvSpPr txBox="1"/>
          <p:nvPr/>
        </p:nvSpPr>
        <p:spPr>
          <a:xfrm>
            <a:off x="1789217" y="1554780"/>
            <a:ext cx="11697080" cy="1003300"/>
          </a:xfrm>
          <a:prstGeom prst="rect">
            <a:avLst/>
          </a:prstGeom>
        </p:spPr>
        <p:txBody>
          <a:bodyPr lIns="0" tIns="0" rIns="0" bIns="0" rtlCol="0" anchor="t">
            <a:spAutoFit/>
          </a:bodyPr>
          <a:lstStyle/>
          <a:p>
            <a:pPr marL="0" lvl="0" indent="0">
              <a:lnSpc>
                <a:spcPts val="7700"/>
              </a:lnSpc>
              <a:spcBef>
                <a:spcPct val="0"/>
              </a:spcBef>
            </a:pPr>
            <a:r>
              <a:rPr lang="ru-RU" sz="7000">
                <a:solidFill>
                  <a:srgbClr val="000000"/>
                </a:solidFill>
                <a:latin typeface="DM Sans Bold"/>
              </a:rPr>
              <a:t>ВОУЗ и вы</a:t>
            </a:r>
          </a:p>
        </p:txBody>
      </p:sp>
      <p:sp>
        <p:nvSpPr>
          <p:cNvPr id="16" name="TextBox 16"/>
          <p:cNvSpPr txBox="1"/>
          <p:nvPr/>
        </p:nvSpPr>
        <p:spPr>
          <a:xfrm>
            <a:off x="2163036" y="5878582"/>
            <a:ext cx="3739509" cy="430337"/>
          </a:xfrm>
          <a:prstGeom prst="rect">
            <a:avLst/>
          </a:prstGeom>
        </p:spPr>
        <p:txBody>
          <a:bodyPr lIns="0" tIns="0" rIns="0" bIns="0" rtlCol="0" anchor="t">
            <a:spAutoFit/>
          </a:bodyPr>
          <a:lstStyle/>
          <a:p>
            <a:pPr marL="0" lvl="0" indent="0" algn="ctr">
              <a:lnSpc>
                <a:spcPts val="3536"/>
              </a:lnSpc>
              <a:spcBef>
                <a:spcPct val="0"/>
              </a:spcBef>
            </a:pPr>
            <a:r>
              <a:rPr lang="ru-RU" sz="2526" dirty="0">
                <a:solidFill>
                  <a:srgbClr val="000000"/>
                </a:solidFill>
                <a:latin typeface="DM Sans"/>
              </a:rPr>
              <a:t>Данные (индекс стигмы и пр.)</a:t>
            </a:r>
          </a:p>
        </p:txBody>
      </p:sp>
      <p:sp>
        <p:nvSpPr>
          <p:cNvPr id="17" name="TextBox 17"/>
          <p:cNvSpPr txBox="1"/>
          <p:nvPr/>
        </p:nvSpPr>
        <p:spPr>
          <a:xfrm>
            <a:off x="1457880" y="7227260"/>
            <a:ext cx="4577807" cy="2220223"/>
          </a:xfrm>
          <a:prstGeom prst="rect">
            <a:avLst/>
          </a:prstGeom>
        </p:spPr>
        <p:txBody>
          <a:bodyPr wrap="square" lIns="0" tIns="0" rIns="0" bIns="0" rtlCol="0" anchor="t">
            <a:spAutoFit/>
          </a:bodyPr>
          <a:lstStyle/>
          <a:p>
            <a:pPr marL="0" lvl="0" indent="0" algn="ctr">
              <a:lnSpc>
                <a:spcPts val="3536"/>
              </a:lnSpc>
              <a:spcBef>
                <a:spcPct val="0"/>
              </a:spcBef>
            </a:pPr>
            <a:r>
              <a:rPr lang="ru-RU" sz="2526" dirty="0">
                <a:solidFill>
                  <a:srgbClr val="000000"/>
                </a:solidFill>
                <a:latin typeface="DM Sans"/>
              </a:rPr>
              <a:t>Практические, повседневные знания о том, что значит обращаться за услугами здравоохранения (помощь равный равному)</a:t>
            </a:r>
          </a:p>
        </p:txBody>
      </p:sp>
      <p:grpSp>
        <p:nvGrpSpPr>
          <p:cNvPr id="18" name="Group 18"/>
          <p:cNvGrpSpPr/>
          <p:nvPr/>
        </p:nvGrpSpPr>
        <p:grpSpPr>
          <a:xfrm>
            <a:off x="1789217" y="2980752"/>
            <a:ext cx="15040902" cy="434851"/>
            <a:chOff x="0" y="0"/>
            <a:chExt cx="22842324" cy="660400"/>
          </a:xfrm>
        </p:grpSpPr>
        <p:sp>
          <p:nvSpPr>
            <p:cNvPr id="19" name="Freeform 19"/>
            <p:cNvSpPr/>
            <p:nvPr/>
          </p:nvSpPr>
          <p:spPr>
            <a:xfrm>
              <a:off x="0" y="0"/>
              <a:ext cx="22842324" cy="660400"/>
            </a:xfrm>
            <a:custGeom>
              <a:avLst/>
              <a:gdLst/>
              <a:ahLst/>
              <a:cxnLst/>
              <a:rect l="l" t="t" r="r" b="b"/>
              <a:pathLst>
                <a:path w="22842324" h="660400">
                  <a:moveTo>
                    <a:pt x="22717864" y="660400"/>
                  </a:moveTo>
                  <a:lnTo>
                    <a:pt x="124460" y="660400"/>
                  </a:lnTo>
                  <a:cubicBezTo>
                    <a:pt x="55880" y="660400"/>
                    <a:pt x="0" y="604520"/>
                    <a:pt x="0" y="535940"/>
                  </a:cubicBezTo>
                  <a:lnTo>
                    <a:pt x="0" y="124460"/>
                  </a:lnTo>
                  <a:cubicBezTo>
                    <a:pt x="0" y="55880"/>
                    <a:pt x="55880" y="0"/>
                    <a:pt x="124460" y="0"/>
                  </a:cubicBezTo>
                  <a:lnTo>
                    <a:pt x="22717864" y="0"/>
                  </a:lnTo>
                  <a:cubicBezTo>
                    <a:pt x="22786445" y="0"/>
                    <a:pt x="22842324" y="55880"/>
                    <a:pt x="22842324" y="124460"/>
                  </a:cubicBezTo>
                  <a:lnTo>
                    <a:pt x="22842324" y="535940"/>
                  </a:lnTo>
                  <a:cubicBezTo>
                    <a:pt x="22842324" y="604520"/>
                    <a:pt x="22786445" y="660400"/>
                    <a:pt x="22717864" y="660400"/>
                  </a:cubicBezTo>
                  <a:close/>
                </a:path>
              </a:pathLst>
            </a:custGeom>
            <a:solidFill>
              <a:srgbClr val="FF6B57"/>
            </a:solidFill>
          </p:spPr>
        </p:sp>
      </p:grpSp>
      <p:sp>
        <p:nvSpPr>
          <p:cNvPr id="20" name="TextBox 20"/>
          <p:cNvSpPr txBox="1"/>
          <p:nvPr/>
        </p:nvSpPr>
        <p:spPr>
          <a:xfrm>
            <a:off x="1889131" y="2914077"/>
            <a:ext cx="12860233" cy="523875"/>
          </a:xfrm>
          <a:prstGeom prst="rect">
            <a:avLst/>
          </a:prstGeom>
        </p:spPr>
        <p:txBody>
          <a:bodyPr lIns="0" tIns="0" rIns="0" bIns="0" rtlCol="0" anchor="t">
            <a:spAutoFit/>
          </a:bodyPr>
          <a:lstStyle/>
          <a:p>
            <a:pPr marL="0" lvl="0" indent="0">
              <a:lnSpc>
                <a:spcPts val="4200"/>
              </a:lnSpc>
            </a:pPr>
            <a:r>
              <a:rPr lang="ru-RU" sz="3000" spc="30">
                <a:solidFill>
                  <a:srgbClr val="000000"/>
                </a:solidFill>
                <a:latin typeface="DM Sans"/>
              </a:rPr>
              <a:t>Сети ЛЖВ могут внести существенный вклад в ВОУЗ</a:t>
            </a:r>
          </a:p>
        </p:txBody>
      </p:sp>
      <p:grpSp>
        <p:nvGrpSpPr>
          <p:cNvPr id="21" name="Group 21"/>
          <p:cNvGrpSpPr/>
          <p:nvPr/>
        </p:nvGrpSpPr>
        <p:grpSpPr>
          <a:xfrm>
            <a:off x="7133003" y="4254101"/>
            <a:ext cx="4464929" cy="2249470"/>
            <a:chOff x="0" y="0"/>
            <a:chExt cx="23006398" cy="11590822"/>
          </a:xfrm>
        </p:grpSpPr>
        <p:sp>
          <p:nvSpPr>
            <p:cNvPr id="22" name="Freeform 22"/>
            <p:cNvSpPr/>
            <p:nvPr/>
          </p:nvSpPr>
          <p:spPr>
            <a:xfrm>
              <a:off x="0" y="0"/>
              <a:ext cx="23006397" cy="11590822"/>
            </a:xfrm>
            <a:custGeom>
              <a:avLst/>
              <a:gdLst/>
              <a:ahLst/>
              <a:cxnLst/>
              <a:rect l="l" t="t" r="r" b="b"/>
              <a:pathLst>
                <a:path w="23006397" h="11590822">
                  <a:moveTo>
                    <a:pt x="0" y="0"/>
                  </a:moveTo>
                  <a:lnTo>
                    <a:pt x="0" y="11590822"/>
                  </a:lnTo>
                  <a:lnTo>
                    <a:pt x="23006397" y="11590822"/>
                  </a:lnTo>
                  <a:lnTo>
                    <a:pt x="23006397" y="0"/>
                  </a:lnTo>
                  <a:lnTo>
                    <a:pt x="0" y="0"/>
                  </a:lnTo>
                  <a:close/>
                  <a:moveTo>
                    <a:pt x="22945438" y="11529862"/>
                  </a:moveTo>
                  <a:lnTo>
                    <a:pt x="59690" y="11529862"/>
                  </a:lnTo>
                  <a:lnTo>
                    <a:pt x="59690" y="59690"/>
                  </a:lnTo>
                  <a:lnTo>
                    <a:pt x="22945438" y="59690"/>
                  </a:lnTo>
                  <a:lnTo>
                    <a:pt x="22945438" y="11529862"/>
                  </a:lnTo>
                  <a:close/>
                </a:path>
              </a:pathLst>
            </a:custGeom>
            <a:solidFill>
              <a:srgbClr val="FF6B57"/>
            </a:solidFill>
          </p:spPr>
        </p:sp>
      </p:grpSp>
      <p:sp>
        <p:nvSpPr>
          <p:cNvPr id="23" name="AutoShape 23"/>
          <p:cNvSpPr/>
          <p:nvPr/>
        </p:nvSpPr>
        <p:spPr>
          <a:xfrm>
            <a:off x="7138461" y="4266735"/>
            <a:ext cx="339725" cy="282091"/>
          </a:xfrm>
          <a:prstGeom prst="rect">
            <a:avLst/>
          </a:prstGeom>
          <a:solidFill>
            <a:srgbClr val="FF6B57"/>
          </a:solidFill>
        </p:spPr>
      </p:sp>
      <p:sp>
        <p:nvSpPr>
          <p:cNvPr id="24" name="TextBox 24"/>
          <p:cNvSpPr txBox="1"/>
          <p:nvPr/>
        </p:nvSpPr>
        <p:spPr>
          <a:xfrm>
            <a:off x="7223392" y="4264682"/>
            <a:ext cx="169863" cy="267147"/>
          </a:xfrm>
          <a:prstGeom prst="rect">
            <a:avLst/>
          </a:prstGeom>
        </p:spPr>
        <p:txBody>
          <a:bodyPr lIns="0" tIns="0" rIns="0" bIns="0" rtlCol="0" anchor="t">
            <a:spAutoFit/>
          </a:bodyPr>
          <a:lstStyle/>
          <a:p>
            <a:pPr algn="ctr">
              <a:lnSpc>
                <a:spcPts val="2285"/>
              </a:lnSpc>
            </a:pPr>
            <a:r>
              <a:rPr lang="ru-RU" sz="1632">
                <a:solidFill>
                  <a:srgbClr val="FFFFFF"/>
                </a:solidFill>
                <a:latin typeface="DM Sans Bold"/>
              </a:rPr>
              <a:t>4</a:t>
            </a:r>
          </a:p>
        </p:txBody>
      </p:sp>
      <p:sp>
        <p:nvSpPr>
          <p:cNvPr id="25" name="TextBox 25"/>
          <p:cNvSpPr txBox="1"/>
          <p:nvPr/>
        </p:nvSpPr>
        <p:spPr>
          <a:xfrm>
            <a:off x="7495713" y="4692975"/>
            <a:ext cx="3739509" cy="1324097"/>
          </a:xfrm>
          <a:prstGeom prst="rect">
            <a:avLst/>
          </a:prstGeom>
        </p:spPr>
        <p:txBody>
          <a:bodyPr lIns="0" tIns="0" rIns="0" bIns="0" rtlCol="0" anchor="t">
            <a:spAutoFit/>
          </a:bodyPr>
          <a:lstStyle/>
          <a:p>
            <a:pPr algn="ctr">
              <a:lnSpc>
                <a:spcPts val="3536"/>
              </a:lnSpc>
            </a:pPr>
            <a:r>
              <a:rPr lang="ru-RU" sz="2526" dirty="0">
                <a:solidFill>
                  <a:srgbClr val="000000"/>
                </a:solidFill>
                <a:latin typeface="DM Sans"/>
              </a:rPr>
              <a:t>Опыт оказания социально-ориентированных услуг по охране здоровья</a:t>
            </a:r>
          </a:p>
        </p:txBody>
      </p:sp>
      <p:grpSp>
        <p:nvGrpSpPr>
          <p:cNvPr id="26" name="Group 26"/>
          <p:cNvGrpSpPr/>
          <p:nvPr/>
        </p:nvGrpSpPr>
        <p:grpSpPr>
          <a:xfrm>
            <a:off x="7133003" y="7145594"/>
            <a:ext cx="4464929" cy="1852642"/>
            <a:chOff x="0" y="0"/>
            <a:chExt cx="23006398" cy="9546093"/>
          </a:xfrm>
        </p:grpSpPr>
        <p:sp>
          <p:nvSpPr>
            <p:cNvPr id="27" name="Freeform 27"/>
            <p:cNvSpPr/>
            <p:nvPr/>
          </p:nvSpPr>
          <p:spPr>
            <a:xfrm>
              <a:off x="0" y="0"/>
              <a:ext cx="23006397" cy="9546093"/>
            </a:xfrm>
            <a:custGeom>
              <a:avLst/>
              <a:gdLst/>
              <a:ahLst/>
              <a:cxnLst/>
              <a:rect l="l" t="t" r="r" b="b"/>
              <a:pathLst>
                <a:path w="23006397" h="9546093">
                  <a:moveTo>
                    <a:pt x="0" y="0"/>
                  </a:moveTo>
                  <a:lnTo>
                    <a:pt x="0" y="9546093"/>
                  </a:lnTo>
                  <a:lnTo>
                    <a:pt x="23006397" y="9546093"/>
                  </a:lnTo>
                  <a:lnTo>
                    <a:pt x="23006397" y="0"/>
                  </a:lnTo>
                  <a:lnTo>
                    <a:pt x="0" y="0"/>
                  </a:lnTo>
                  <a:close/>
                  <a:moveTo>
                    <a:pt x="22945438" y="9485133"/>
                  </a:moveTo>
                  <a:lnTo>
                    <a:pt x="59690" y="9485133"/>
                  </a:lnTo>
                  <a:lnTo>
                    <a:pt x="59690" y="59690"/>
                  </a:lnTo>
                  <a:lnTo>
                    <a:pt x="22945438" y="59690"/>
                  </a:lnTo>
                  <a:lnTo>
                    <a:pt x="22945438" y="9485133"/>
                  </a:lnTo>
                  <a:close/>
                </a:path>
              </a:pathLst>
            </a:custGeom>
            <a:solidFill>
              <a:srgbClr val="FF6B57"/>
            </a:solidFill>
          </p:spPr>
        </p:sp>
      </p:grpSp>
      <p:sp>
        <p:nvSpPr>
          <p:cNvPr id="28" name="AutoShape 28"/>
          <p:cNvSpPr/>
          <p:nvPr/>
        </p:nvSpPr>
        <p:spPr>
          <a:xfrm>
            <a:off x="7138461" y="7158229"/>
            <a:ext cx="339725" cy="282091"/>
          </a:xfrm>
          <a:prstGeom prst="rect">
            <a:avLst/>
          </a:prstGeom>
          <a:solidFill>
            <a:srgbClr val="FF6B57"/>
          </a:solidFill>
        </p:spPr>
      </p:sp>
      <p:sp>
        <p:nvSpPr>
          <p:cNvPr id="29" name="TextBox 29"/>
          <p:cNvSpPr txBox="1"/>
          <p:nvPr/>
        </p:nvSpPr>
        <p:spPr>
          <a:xfrm>
            <a:off x="7223392" y="7156175"/>
            <a:ext cx="169863" cy="267147"/>
          </a:xfrm>
          <a:prstGeom prst="rect">
            <a:avLst/>
          </a:prstGeom>
        </p:spPr>
        <p:txBody>
          <a:bodyPr lIns="0" tIns="0" rIns="0" bIns="0" rtlCol="0" anchor="t">
            <a:spAutoFit/>
          </a:bodyPr>
          <a:lstStyle/>
          <a:p>
            <a:pPr algn="ctr">
              <a:lnSpc>
                <a:spcPts val="2285"/>
              </a:lnSpc>
            </a:pPr>
            <a:r>
              <a:rPr lang="ru-RU" sz="1632">
                <a:solidFill>
                  <a:srgbClr val="FFFFFF"/>
                </a:solidFill>
                <a:latin typeface="DM Sans Bold"/>
              </a:rPr>
              <a:t>5</a:t>
            </a:r>
          </a:p>
        </p:txBody>
      </p:sp>
      <p:sp>
        <p:nvSpPr>
          <p:cNvPr id="30" name="TextBox 30"/>
          <p:cNvSpPr txBox="1"/>
          <p:nvPr/>
        </p:nvSpPr>
        <p:spPr>
          <a:xfrm>
            <a:off x="7317057" y="7413030"/>
            <a:ext cx="4096821" cy="1324097"/>
          </a:xfrm>
          <a:prstGeom prst="rect">
            <a:avLst/>
          </a:prstGeom>
        </p:spPr>
        <p:txBody>
          <a:bodyPr lIns="0" tIns="0" rIns="0" bIns="0" rtlCol="0" anchor="t">
            <a:spAutoFit/>
          </a:bodyPr>
          <a:lstStyle/>
          <a:p>
            <a:pPr marL="0" lvl="0" indent="0" algn="ctr">
              <a:lnSpc>
                <a:spcPts val="3536"/>
              </a:lnSpc>
              <a:spcBef>
                <a:spcPct val="0"/>
              </a:spcBef>
            </a:pPr>
            <a:r>
              <a:rPr lang="ru-RU" sz="2526" dirty="0">
                <a:solidFill>
                  <a:srgbClr val="000000"/>
                </a:solidFill>
                <a:latin typeface="DM Sans"/>
              </a:rPr>
              <a:t>Знания, как охватить наиболее уязвимых и маргинализованных </a:t>
            </a:r>
          </a:p>
        </p:txBody>
      </p:sp>
      <p:grpSp>
        <p:nvGrpSpPr>
          <p:cNvPr id="31" name="Group 31"/>
          <p:cNvGrpSpPr/>
          <p:nvPr/>
        </p:nvGrpSpPr>
        <p:grpSpPr>
          <a:xfrm>
            <a:off x="12370843" y="3793950"/>
            <a:ext cx="5002757" cy="2624426"/>
            <a:chOff x="0" y="0"/>
            <a:chExt cx="23006398" cy="10712839"/>
          </a:xfrm>
        </p:grpSpPr>
        <p:sp>
          <p:nvSpPr>
            <p:cNvPr id="32" name="Freeform 32"/>
            <p:cNvSpPr/>
            <p:nvPr/>
          </p:nvSpPr>
          <p:spPr>
            <a:xfrm>
              <a:off x="0" y="0"/>
              <a:ext cx="23006397" cy="10712839"/>
            </a:xfrm>
            <a:custGeom>
              <a:avLst/>
              <a:gdLst/>
              <a:ahLst/>
              <a:cxnLst/>
              <a:rect l="l" t="t" r="r" b="b"/>
              <a:pathLst>
                <a:path w="23006397" h="10712839">
                  <a:moveTo>
                    <a:pt x="0" y="0"/>
                  </a:moveTo>
                  <a:lnTo>
                    <a:pt x="0" y="10712839"/>
                  </a:lnTo>
                  <a:lnTo>
                    <a:pt x="23006397" y="10712839"/>
                  </a:lnTo>
                  <a:lnTo>
                    <a:pt x="23006397" y="0"/>
                  </a:lnTo>
                  <a:lnTo>
                    <a:pt x="0" y="0"/>
                  </a:lnTo>
                  <a:close/>
                  <a:moveTo>
                    <a:pt x="22945438" y="10651879"/>
                  </a:moveTo>
                  <a:lnTo>
                    <a:pt x="59690" y="10651879"/>
                  </a:lnTo>
                  <a:lnTo>
                    <a:pt x="59690" y="59690"/>
                  </a:lnTo>
                  <a:lnTo>
                    <a:pt x="22945438" y="59690"/>
                  </a:lnTo>
                  <a:lnTo>
                    <a:pt x="22945438" y="10651879"/>
                  </a:lnTo>
                  <a:close/>
                </a:path>
              </a:pathLst>
            </a:custGeom>
            <a:solidFill>
              <a:srgbClr val="FF6B57"/>
            </a:solidFill>
          </p:spPr>
        </p:sp>
      </p:grpSp>
      <p:sp>
        <p:nvSpPr>
          <p:cNvPr id="33" name="AutoShape 33"/>
          <p:cNvSpPr/>
          <p:nvPr/>
        </p:nvSpPr>
        <p:spPr>
          <a:xfrm>
            <a:off x="12365191" y="4351932"/>
            <a:ext cx="339725" cy="282091"/>
          </a:xfrm>
          <a:prstGeom prst="rect">
            <a:avLst/>
          </a:prstGeom>
          <a:solidFill>
            <a:srgbClr val="FF6B57"/>
          </a:solidFill>
        </p:spPr>
      </p:sp>
      <p:sp>
        <p:nvSpPr>
          <p:cNvPr id="34" name="TextBox 34"/>
          <p:cNvSpPr txBox="1"/>
          <p:nvPr/>
        </p:nvSpPr>
        <p:spPr>
          <a:xfrm>
            <a:off x="12450123" y="4349879"/>
            <a:ext cx="169863" cy="267147"/>
          </a:xfrm>
          <a:prstGeom prst="rect">
            <a:avLst/>
          </a:prstGeom>
        </p:spPr>
        <p:txBody>
          <a:bodyPr lIns="0" tIns="0" rIns="0" bIns="0" rtlCol="0" anchor="t">
            <a:spAutoFit/>
          </a:bodyPr>
          <a:lstStyle/>
          <a:p>
            <a:pPr algn="ctr">
              <a:lnSpc>
                <a:spcPts val="2285"/>
              </a:lnSpc>
            </a:pPr>
            <a:r>
              <a:rPr lang="ru-RU" sz="1632">
                <a:solidFill>
                  <a:srgbClr val="FFFFFF"/>
                </a:solidFill>
                <a:latin typeface="DM Sans Bold"/>
              </a:rPr>
              <a:t>6</a:t>
            </a:r>
          </a:p>
        </p:txBody>
      </p:sp>
      <p:sp>
        <p:nvSpPr>
          <p:cNvPr id="35" name="TextBox 35"/>
          <p:cNvSpPr txBox="1"/>
          <p:nvPr/>
        </p:nvSpPr>
        <p:spPr>
          <a:xfrm>
            <a:off x="12802303" y="4349879"/>
            <a:ext cx="4027816" cy="1771382"/>
          </a:xfrm>
          <a:prstGeom prst="rect">
            <a:avLst/>
          </a:prstGeom>
        </p:spPr>
        <p:txBody>
          <a:bodyPr wrap="square" lIns="0" tIns="0" rIns="0" bIns="0" rtlCol="0" anchor="t">
            <a:spAutoFit/>
          </a:bodyPr>
          <a:lstStyle/>
          <a:p>
            <a:pPr algn="ctr">
              <a:lnSpc>
                <a:spcPts val="3536"/>
              </a:lnSpc>
            </a:pPr>
            <a:r>
              <a:rPr lang="ru-RU" sz="2526" dirty="0">
                <a:solidFill>
                  <a:srgbClr val="000000"/>
                </a:solidFill>
                <a:latin typeface="DM Sans"/>
              </a:rPr>
              <a:t>Приверженность равенству, инклюзивности и соблюдению прав человека</a:t>
            </a:r>
          </a:p>
        </p:txBody>
      </p:sp>
      <p:grpSp>
        <p:nvGrpSpPr>
          <p:cNvPr id="36" name="Group 36"/>
          <p:cNvGrpSpPr/>
          <p:nvPr/>
        </p:nvGrpSpPr>
        <p:grpSpPr>
          <a:xfrm>
            <a:off x="12033855" y="7032377"/>
            <a:ext cx="4796265" cy="2759323"/>
            <a:chOff x="0" y="0"/>
            <a:chExt cx="23006398" cy="10712839"/>
          </a:xfrm>
        </p:grpSpPr>
        <p:sp>
          <p:nvSpPr>
            <p:cNvPr id="37" name="Freeform 37"/>
            <p:cNvSpPr/>
            <p:nvPr/>
          </p:nvSpPr>
          <p:spPr>
            <a:xfrm>
              <a:off x="0" y="0"/>
              <a:ext cx="23006397" cy="10712839"/>
            </a:xfrm>
            <a:custGeom>
              <a:avLst/>
              <a:gdLst/>
              <a:ahLst/>
              <a:cxnLst/>
              <a:rect l="l" t="t" r="r" b="b"/>
              <a:pathLst>
                <a:path w="23006397" h="10712839">
                  <a:moveTo>
                    <a:pt x="0" y="0"/>
                  </a:moveTo>
                  <a:lnTo>
                    <a:pt x="0" y="10712839"/>
                  </a:lnTo>
                  <a:lnTo>
                    <a:pt x="23006397" y="10712839"/>
                  </a:lnTo>
                  <a:lnTo>
                    <a:pt x="23006397" y="0"/>
                  </a:lnTo>
                  <a:lnTo>
                    <a:pt x="0" y="0"/>
                  </a:lnTo>
                  <a:close/>
                  <a:moveTo>
                    <a:pt x="22945438" y="10651879"/>
                  </a:moveTo>
                  <a:lnTo>
                    <a:pt x="59690" y="10651879"/>
                  </a:lnTo>
                  <a:lnTo>
                    <a:pt x="59690" y="59690"/>
                  </a:lnTo>
                  <a:lnTo>
                    <a:pt x="22945438" y="59690"/>
                  </a:lnTo>
                  <a:lnTo>
                    <a:pt x="22945438" y="10651879"/>
                  </a:lnTo>
                  <a:close/>
                </a:path>
              </a:pathLst>
            </a:custGeom>
            <a:solidFill>
              <a:srgbClr val="FF6B57"/>
            </a:solidFill>
          </p:spPr>
        </p:sp>
      </p:grpSp>
      <p:sp>
        <p:nvSpPr>
          <p:cNvPr id="38" name="AutoShape 38"/>
          <p:cNvSpPr/>
          <p:nvPr/>
        </p:nvSpPr>
        <p:spPr>
          <a:xfrm>
            <a:off x="12359540" y="7045011"/>
            <a:ext cx="339725" cy="282091"/>
          </a:xfrm>
          <a:prstGeom prst="rect">
            <a:avLst/>
          </a:prstGeom>
          <a:solidFill>
            <a:srgbClr val="FF6B57"/>
          </a:solidFill>
        </p:spPr>
      </p:sp>
      <p:sp>
        <p:nvSpPr>
          <p:cNvPr id="39" name="TextBox 39"/>
          <p:cNvSpPr txBox="1"/>
          <p:nvPr/>
        </p:nvSpPr>
        <p:spPr>
          <a:xfrm>
            <a:off x="12444471" y="7042958"/>
            <a:ext cx="169863" cy="267147"/>
          </a:xfrm>
          <a:prstGeom prst="rect">
            <a:avLst/>
          </a:prstGeom>
        </p:spPr>
        <p:txBody>
          <a:bodyPr lIns="0" tIns="0" rIns="0" bIns="0" rtlCol="0" anchor="t">
            <a:spAutoFit/>
          </a:bodyPr>
          <a:lstStyle/>
          <a:p>
            <a:pPr algn="ctr">
              <a:lnSpc>
                <a:spcPts val="2285"/>
              </a:lnSpc>
            </a:pPr>
            <a:r>
              <a:rPr lang="ru-RU" sz="1632">
                <a:solidFill>
                  <a:srgbClr val="FFFFFF"/>
                </a:solidFill>
                <a:latin typeface="DM Sans Bold"/>
              </a:rPr>
              <a:t>7</a:t>
            </a:r>
          </a:p>
        </p:txBody>
      </p:sp>
      <p:sp>
        <p:nvSpPr>
          <p:cNvPr id="40" name="TextBox 40"/>
          <p:cNvSpPr txBox="1"/>
          <p:nvPr/>
        </p:nvSpPr>
        <p:spPr>
          <a:xfrm>
            <a:off x="12796652" y="7444252"/>
            <a:ext cx="3602007" cy="1324097"/>
          </a:xfrm>
          <a:prstGeom prst="rect">
            <a:avLst/>
          </a:prstGeom>
        </p:spPr>
        <p:txBody>
          <a:bodyPr lIns="0" tIns="0" rIns="0" bIns="0" rtlCol="0" anchor="t">
            <a:spAutoFit/>
          </a:bodyPr>
          <a:lstStyle/>
          <a:p>
            <a:pPr algn="ctr">
              <a:lnSpc>
                <a:spcPts val="3536"/>
              </a:lnSpc>
            </a:pPr>
            <a:r>
              <a:rPr lang="ru-RU" sz="2526" dirty="0">
                <a:solidFill>
                  <a:srgbClr val="000000"/>
                </a:solidFill>
                <a:latin typeface="DM Sans"/>
              </a:rPr>
              <a:t>Умение защищать интересы и добиваться подотчетности от людей, принимающих решения</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
          <p:cNvSpPr txBox="1"/>
          <p:nvPr/>
        </p:nvSpPr>
        <p:spPr>
          <a:xfrm>
            <a:off x="1028700" y="1095375"/>
            <a:ext cx="13177247" cy="948851"/>
          </a:xfrm>
          <a:prstGeom prst="rect">
            <a:avLst/>
          </a:prstGeom>
        </p:spPr>
        <p:txBody>
          <a:bodyPr lIns="0" tIns="0" rIns="0" bIns="0" rtlCol="0" anchor="t">
            <a:spAutoFit/>
          </a:bodyPr>
          <a:lstStyle/>
          <a:p>
            <a:pPr marL="0" lvl="0" indent="0">
              <a:lnSpc>
                <a:spcPts val="7377"/>
              </a:lnSpc>
            </a:pPr>
            <a:r>
              <a:rPr lang="ru-RU" sz="6707" dirty="0">
                <a:solidFill>
                  <a:srgbClr val="000000"/>
                </a:solidFill>
                <a:latin typeface="DM Sans Bold"/>
              </a:rPr>
              <a:t>Как начать</a:t>
            </a:r>
            <a:endParaRPr lang="en-US" sz="6707" dirty="0">
              <a:solidFill>
                <a:srgbClr val="000000"/>
              </a:solidFill>
              <a:latin typeface="DM Sans Bold"/>
            </a:endParaRPr>
          </a:p>
        </p:txBody>
      </p:sp>
      <p:grpSp>
        <p:nvGrpSpPr>
          <p:cNvPr id="3" name="Group 3"/>
          <p:cNvGrpSpPr/>
          <p:nvPr/>
        </p:nvGrpSpPr>
        <p:grpSpPr>
          <a:xfrm>
            <a:off x="2291234" y="2234726"/>
            <a:ext cx="14472765" cy="7241741"/>
            <a:chOff x="0" y="0"/>
            <a:chExt cx="18274038" cy="9655654"/>
          </a:xfrm>
        </p:grpSpPr>
        <p:grpSp>
          <p:nvGrpSpPr>
            <p:cNvPr id="4" name="Group 4"/>
            <p:cNvGrpSpPr/>
            <p:nvPr/>
          </p:nvGrpSpPr>
          <p:grpSpPr>
            <a:xfrm>
              <a:off x="0" y="1444293"/>
              <a:ext cx="6302040" cy="1821283"/>
              <a:chOff x="0" y="0"/>
              <a:chExt cx="27306249" cy="7891475"/>
            </a:xfrm>
          </p:grpSpPr>
          <p:sp>
            <p:nvSpPr>
              <p:cNvPr id="5" name="Freeform 5"/>
              <p:cNvSpPr/>
              <p:nvPr/>
            </p:nvSpPr>
            <p:spPr>
              <a:xfrm>
                <a:off x="0" y="0"/>
                <a:ext cx="27306250" cy="7891476"/>
              </a:xfrm>
              <a:custGeom>
                <a:avLst/>
                <a:gdLst/>
                <a:ahLst/>
                <a:cxnLst/>
                <a:rect l="l" t="t" r="r" b="b"/>
                <a:pathLst>
                  <a:path w="27306250" h="7891476">
                    <a:moveTo>
                      <a:pt x="0" y="0"/>
                    </a:moveTo>
                    <a:lnTo>
                      <a:pt x="0" y="7891476"/>
                    </a:lnTo>
                    <a:lnTo>
                      <a:pt x="27306250" y="7891476"/>
                    </a:lnTo>
                    <a:lnTo>
                      <a:pt x="27306250" y="0"/>
                    </a:lnTo>
                    <a:lnTo>
                      <a:pt x="0" y="0"/>
                    </a:lnTo>
                    <a:close/>
                    <a:moveTo>
                      <a:pt x="27245289" y="7830515"/>
                    </a:moveTo>
                    <a:lnTo>
                      <a:pt x="59690" y="7830515"/>
                    </a:lnTo>
                    <a:lnTo>
                      <a:pt x="59690" y="59690"/>
                    </a:lnTo>
                    <a:lnTo>
                      <a:pt x="27245289" y="59690"/>
                    </a:lnTo>
                    <a:lnTo>
                      <a:pt x="27245289" y="7830515"/>
                    </a:lnTo>
                    <a:close/>
                  </a:path>
                </a:pathLst>
              </a:custGeom>
              <a:solidFill>
                <a:srgbClr val="000000"/>
              </a:solidFill>
            </p:spPr>
          </p:sp>
        </p:grpSp>
        <p:sp>
          <p:nvSpPr>
            <p:cNvPr id="6" name="TextBox 6"/>
            <p:cNvSpPr txBox="1"/>
            <p:nvPr/>
          </p:nvSpPr>
          <p:spPr>
            <a:xfrm>
              <a:off x="197279" y="1679543"/>
              <a:ext cx="5895971" cy="1409616"/>
            </a:xfrm>
            <a:prstGeom prst="rect">
              <a:avLst/>
            </a:prstGeom>
          </p:spPr>
          <p:txBody>
            <a:bodyPr wrap="square" lIns="0" tIns="0" rIns="0" bIns="0" rtlCol="0" anchor="t">
              <a:spAutoFit/>
            </a:bodyPr>
            <a:lstStyle/>
            <a:p>
              <a:pPr>
                <a:lnSpc>
                  <a:spcPts val="2794"/>
                </a:lnSpc>
              </a:pPr>
              <a:r>
                <a:rPr lang="en-US" sz="1996" spc="19" dirty="0">
                  <a:solidFill>
                    <a:srgbClr val="000000"/>
                  </a:solidFill>
                  <a:latin typeface="DM Sans"/>
                </a:rPr>
                <a:t> 1. </a:t>
              </a:r>
              <a:r>
                <a:rPr lang="ru-RU" sz="1996" spc="19" dirty="0">
                  <a:solidFill>
                    <a:srgbClr val="000000"/>
                  </a:solidFill>
                  <a:latin typeface="DM Sans"/>
                </a:rPr>
                <a:t>Проводилось ли в вашей стране совещание с общественностью/ сообществами по вопросам ВОУЗ</a:t>
              </a:r>
              <a:r>
                <a:rPr lang="en-US" sz="1996" spc="19" dirty="0">
                  <a:solidFill>
                    <a:srgbClr val="000000"/>
                  </a:solidFill>
                  <a:latin typeface="DM Sans"/>
                </a:rPr>
                <a:t>?</a:t>
              </a:r>
              <a:r>
                <a:rPr lang="ru-RU" sz="1996" spc="19" dirty="0">
                  <a:solidFill>
                    <a:srgbClr val="000000"/>
                  </a:solidFill>
                  <a:latin typeface="DM Sans"/>
                </a:rPr>
                <a:t> </a:t>
              </a:r>
              <a:endParaRPr lang="en-US" sz="1996" spc="19" dirty="0">
                <a:solidFill>
                  <a:srgbClr val="000000"/>
                </a:solidFill>
                <a:latin typeface="DM Sans"/>
              </a:endParaRPr>
            </a:p>
          </p:txBody>
        </p:sp>
        <p:grpSp>
          <p:nvGrpSpPr>
            <p:cNvPr id="7" name="Group 7"/>
            <p:cNvGrpSpPr/>
            <p:nvPr/>
          </p:nvGrpSpPr>
          <p:grpSpPr>
            <a:xfrm>
              <a:off x="0" y="0"/>
              <a:ext cx="6302040" cy="1153388"/>
              <a:chOff x="0" y="0"/>
              <a:chExt cx="8026274" cy="1468954"/>
            </a:xfrm>
          </p:grpSpPr>
          <p:sp>
            <p:nvSpPr>
              <p:cNvPr id="8" name="Freeform 8"/>
              <p:cNvSpPr/>
              <p:nvPr/>
            </p:nvSpPr>
            <p:spPr>
              <a:xfrm>
                <a:off x="0" y="0"/>
                <a:ext cx="8026274" cy="1468954"/>
              </a:xfrm>
              <a:custGeom>
                <a:avLst/>
                <a:gdLst/>
                <a:ahLst/>
                <a:cxnLst/>
                <a:rect l="l" t="t" r="r" b="b"/>
                <a:pathLst>
                  <a:path w="8026274" h="1468954">
                    <a:moveTo>
                      <a:pt x="7901814" y="1468954"/>
                    </a:moveTo>
                    <a:lnTo>
                      <a:pt x="124460" y="1468954"/>
                    </a:lnTo>
                    <a:cubicBezTo>
                      <a:pt x="55880" y="1468954"/>
                      <a:pt x="0" y="1413074"/>
                      <a:pt x="0" y="1344494"/>
                    </a:cubicBezTo>
                    <a:lnTo>
                      <a:pt x="0" y="124460"/>
                    </a:lnTo>
                    <a:cubicBezTo>
                      <a:pt x="0" y="55880"/>
                      <a:pt x="55880" y="0"/>
                      <a:pt x="124460" y="0"/>
                    </a:cubicBezTo>
                    <a:lnTo>
                      <a:pt x="7901815" y="0"/>
                    </a:lnTo>
                    <a:cubicBezTo>
                      <a:pt x="7970394" y="0"/>
                      <a:pt x="8026274" y="55880"/>
                      <a:pt x="8026274" y="124460"/>
                    </a:cubicBezTo>
                    <a:lnTo>
                      <a:pt x="8026274" y="1344494"/>
                    </a:lnTo>
                    <a:cubicBezTo>
                      <a:pt x="8026274" y="1413074"/>
                      <a:pt x="7970394" y="1468954"/>
                      <a:pt x="7901815" y="1468954"/>
                    </a:cubicBezTo>
                    <a:close/>
                  </a:path>
                </a:pathLst>
              </a:custGeom>
              <a:solidFill>
                <a:srgbClr val="FFE500"/>
              </a:solidFill>
            </p:spPr>
          </p:sp>
        </p:grpSp>
        <p:sp>
          <p:nvSpPr>
            <p:cNvPr id="9" name="TextBox 9"/>
            <p:cNvSpPr txBox="1"/>
            <p:nvPr/>
          </p:nvSpPr>
          <p:spPr>
            <a:xfrm>
              <a:off x="1523089" y="362226"/>
              <a:ext cx="3255863" cy="477249"/>
            </a:xfrm>
            <a:prstGeom prst="rect">
              <a:avLst/>
            </a:prstGeom>
          </p:spPr>
          <p:txBody>
            <a:bodyPr lIns="0" tIns="0" rIns="0" bIns="0" rtlCol="0" anchor="t">
              <a:spAutoFit/>
            </a:bodyPr>
            <a:lstStyle/>
            <a:p>
              <a:pPr marL="0" lvl="0" indent="0" algn="ctr">
                <a:lnSpc>
                  <a:spcPts val="2795"/>
                </a:lnSpc>
                <a:spcBef>
                  <a:spcPct val="0"/>
                </a:spcBef>
              </a:pPr>
              <a:r>
                <a:rPr lang="ru-RU" sz="2612" u="none" spc="26" dirty="0">
                  <a:solidFill>
                    <a:srgbClr val="000000"/>
                  </a:solidFill>
                  <a:latin typeface="DM Sans Bold"/>
                </a:rPr>
                <a:t>Вопросы</a:t>
              </a:r>
              <a:endParaRPr lang="en-US" sz="2612" u="none" spc="26" dirty="0">
                <a:solidFill>
                  <a:srgbClr val="000000"/>
                </a:solidFill>
                <a:latin typeface="DM Sans Bold"/>
              </a:endParaRPr>
            </a:p>
          </p:txBody>
        </p:sp>
        <p:grpSp>
          <p:nvGrpSpPr>
            <p:cNvPr id="10" name="Group 10"/>
            <p:cNvGrpSpPr/>
            <p:nvPr/>
          </p:nvGrpSpPr>
          <p:grpSpPr>
            <a:xfrm>
              <a:off x="6547261" y="1444293"/>
              <a:ext cx="4285303" cy="1821283"/>
              <a:chOff x="0" y="0"/>
              <a:chExt cx="18567885" cy="7891475"/>
            </a:xfrm>
          </p:grpSpPr>
          <p:sp>
            <p:nvSpPr>
              <p:cNvPr id="11" name="Freeform 11"/>
              <p:cNvSpPr/>
              <p:nvPr/>
            </p:nvSpPr>
            <p:spPr>
              <a:xfrm>
                <a:off x="0" y="0"/>
                <a:ext cx="18567885" cy="7891476"/>
              </a:xfrm>
              <a:custGeom>
                <a:avLst/>
                <a:gdLst/>
                <a:ahLst/>
                <a:cxnLst/>
                <a:rect l="l" t="t" r="r" b="b"/>
                <a:pathLst>
                  <a:path w="18567885" h="7891476">
                    <a:moveTo>
                      <a:pt x="0" y="0"/>
                    </a:moveTo>
                    <a:lnTo>
                      <a:pt x="0" y="7891476"/>
                    </a:lnTo>
                    <a:lnTo>
                      <a:pt x="18567885" y="7891476"/>
                    </a:lnTo>
                    <a:lnTo>
                      <a:pt x="18567885" y="0"/>
                    </a:lnTo>
                    <a:lnTo>
                      <a:pt x="0" y="0"/>
                    </a:lnTo>
                    <a:close/>
                    <a:moveTo>
                      <a:pt x="18506925" y="7830515"/>
                    </a:moveTo>
                    <a:lnTo>
                      <a:pt x="59690" y="7830515"/>
                    </a:lnTo>
                    <a:lnTo>
                      <a:pt x="59690" y="59690"/>
                    </a:lnTo>
                    <a:lnTo>
                      <a:pt x="18506926" y="59690"/>
                    </a:lnTo>
                    <a:lnTo>
                      <a:pt x="18506926" y="7830515"/>
                    </a:lnTo>
                    <a:close/>
                  </a:path>
                </a:pathLst>
              </a:custGeom>
              <a:solidFill>
                <a:srgbClr val="000000"/>
              </a:solidFill>
            </p:spPr>
          </p:sp>
        </p:grpSp>
        <p:sp>
          <p:nvSpPr>
            <p:cNvPr id="12" name="TextBox 12"/>
            <p:cNvSpPr txBox="1"/>
            <p:nvPr/>
          </p:nvSpPr>
          <p:spPr>
            <a:xfrm>
              <a:off x="6290528" y="1666099"/>
              <a:ext cx="4780903" cy="1409616"/>
            </a:xfrm>
            <a:prstGeom prst="rect">
              <a:avLst/>
            </a:prstGeom>
          </p:spPr>
          <p:txBody>
            <a:bodyPr wrap="square" lIns="0" tIns="0" rIns="0" bIns="0" rtlCol="0" anchor="t">
              <a:spAutoFit/>
            </a:bodyPr>
            <a:lstStyle/>
            <a:p>
              <a:pPr marL="431003" lvl="1" indent="-215501">
                <a:lnSpc>
                  <a:spcPts val="2794"/>
                </a:lnSpc>
                <a:buFont typeface="Arial"/>
                <a:buChar char="•"/>
              </a:pPr>
              <a:r>
                <a:rPr lang="ru-RU" sz="1996" u="none" spc="19" dirty="0">
                  <a:solidFill>
                    <a:srgbClr val="000000"/>
                  </a:solidFill>
                  <a:latin typeface="DM Sans"/>
                </a:rPr>
                <a:t>Посмотреть вебсайт МОЗ</a:t>
              </a:r>
              <a:r>
                <a:rPr lang="en-US" sz="1996" u="none" spc="19" dirty="0">
                  <a:solidFill>
                    <a:srgbClr val="000000"/>
                  </a:solidFill>
                  <a:latin typeface="DM Sans"/>
                </a:rPr>
                <a:t> </a:t>
              </a:r>
            </a:p>
            <a:p>
              <a:pPr marL="431003" lvl="1" indent="-215501">
                <a:lnSpc>
                  <a:spcPts val="2794"/>
                </a:lnSpc>
                <a:buFont typeface="Arial"/>
                <a:buChar char="•"/>
              </a:pPr>
              <a:r>
                <a:rPr lang="ru-RU" sz="1996" spc="19" dirty="0">
                  <a:solidFill>
                    <a:srgbClr val="000000"/>
                  </a:solidFill>
                  <a:latin typeface="DM Sans"/>
                </a:rPr>
                <a:t>Спросить членов</a:t>
              </a:r>
              <a:r>
                <a:rPr lang="en-US" sz="1996" u="none" spc="19" dirty="0">
                  <a:solidFill>
                    <a:srgbClr val="000000"/>
                  </a:solidFill>
                  <a:latin typeface="DM Sans"/>
                </a:rPr>
                <a:t> CSEM </a:t>
              </a:r>
            </a:p>
            <a:p>
              <a:pPr marL="431003" lvl="1" indent="-215501">
                <a:lnSpc>
                  <a:spcPts val="2794"/>
                </a:lnSpc>
                <a:buFont typeface="Arial"/>
                <a:buChar char="•"/>
              </a:pPr>
              <a:r>
                <a:rPr lang="ru-RU" sz="1996" spc="19" dirty="0">
                  <a:solidFill>
                    <a:srgbClr val="000000"/>
                  </a:solidFill>
                  <a:latin typeface="DM Sans"/>
                </a:rPr>
                <a:t>Спросить ЮНЭЙДС</a:t>
              </a:r>
              <a:endParaRPr lang="en-US" sz="1996" u="none" spc="19" dirty="0">
                <a:solidFill>
                  <a:srgbClr val="000000"/>
                </a:solidFill>
                <a:latin typeface="DM Sans"/>
              </a:endParaRPr>
            </a:p>
          </p:txBody>
        </p:sp>
        <p:grpSp>
          <p:nvGrpSpPr>
            <p:cNvPr id="13" name="Group 13"/>
            <p:cNvGrpSpPr/>
            <p:nvPr/>
          </p:nvGrpSpPr>
          <p:grpSpPr>
            <a:xfrm>
              <a:off x="6547261" y="0"/>
              <a:ext cx="4285303" cy="1153388"/>
              <a:chOff x="0" y="0"/>
              <a:chExt cx="5457760" cy="1468954"/>
            </a:xfrm>
          </p:grpSpPr>
          <p:sp>
            <p:nvSpPr>
              <p:cNvPr id="14" name="Freeform 14"/>
              <p:cNvSpPr/>
              <p:nvPr/>
            </p:nvSpPr>
            <p:spPr>
              <a:xfrm>
                <a:off x="0" y="0"/>
                <a:ext cx="5457760" cy="1468954"/>
              </a:xfrm>
              <a:custGeom>
                <a:avLst/>
                <a:gdLst/>
                <a:ahLst/>
                <a:cxnLst/>
                <a:rect l="l" t="t" r="r" b="b"/>
                <a:pathLst>
                  <a:path w="5457760" h="1468954">
                    <a:moveTo>
                      <a:pt x="5333299" y="1468954"/>
                    </a:moveTo>
                    <a:lnTo>
                      <a:pt x="124460" y="1468954"/>
                    </a:lnTo>
                    <a:cubicBezTo>
                      <a:pt x="55880" y="1468954"/>
                      <a:pt x="0" y="1413074"/>
                      <a:pt x="0" y="1344494"/>
                    </a:cubicBezTo>
                    <a:lnTo>
                      <a:pt x="0" y="124460"/>
                    </a:lnTo>
                    <a:cubicBezTo>
                      <a:pt x="0" y="55880"/>
                      <a:pt x="55880" y="0"/>
                      <a:pt x="124460" y="0"/>
                    </a:cubicBezTo>
                    <a:lnTo>
                      <a:pt x="5333300" y="0"/>
                    </a:lnTo>
                    <a:cubicBezTo>
                      <a:pt x="5401880" y="0"/>
                      <a:pt x="5457760" y="55880"/>
                      <a:pt x="5457760" y="124460"/>
                    </a:cubicBezTo>
                    <a:lnTo>
                      <a:pt x="5457760" y="1344494"/>
                    </a:lnTo>
                    <a:cubicBezTo>
                      <a:pt x="5457760" y="1413074"/>
                      <a:pt x="5401880" y="1468954"/>
                      <a:pt x="5333300" y="1468954"/>
                    </a:cubicBezTo>
                    <a:close/>
                  </a:path>
                </a:pathLst>
              </a:custGeom>
              <a:solidFill>
                <a:srgbClr val="FFE500"/>
              </a:solidFill>
            </p:spPr>
          </p:sp>
        </p:grpSp>
        <p:sp>
          <p:nvSpPr>
            <p:cNvPr id="15" name="TextBox 15"/>
            <p:cNvSpPr txBox="1"/>
            <p:nvPr/>
          </p:nvSpPr>
          <p:spPr>
            <a:xfrm>
              <a:off x="7028670" y="122743"/>
              <a:ext cx="3322487" cy="480731"/>
            </a:xfrm>
            <a:prstGeom prst="rect">
              <a:avLst/>
            </a:prstGeom>
          </p:spPr>
          <p:txBody>
            <a:bodyPr lIns="0" tIns="0" rIns="0" bIns="0" rtlCol="0" anchor="t">
              <a:spAutoFit/>
            </a:bodyPr>
            <a:lstStyle/>
            <a:p>
              <a:pPr marL="0" lvl="0" indent="0" algn="ctr">
                <a:lnSpc>
                  <a:spcPts val="2795"/>
                </a:lnSpc>
              </a:pPr>
              <a:r>
                <a:rPr lang="ru-RU" sz="2612" spc="26" dirty="0">
                  <a:solidFill>
                    <a:srgbClr val="000000"/>
                  </a:solidFill>
                  <a:latin typeface="DM Sans Bold"/>
                </a:rPr>
                <a:t>Где найти ответ</a:t>
              </a:r>
              <a:endParaRPr lang="en-US" sz="2612" spc="26" dirty="0">
                <a:solidFill>
                  <a:srgbClr val="000000"/>
                </a:solidFill>
                <a:latin typeface="DM Sans Bold"/>
              </a:endParaRPr>
            </a:p>
          </p:txBody>
        </p:sp>
        <p:grpSp>
          <p:nvGrpSpPr>
            <p:cNvPr id="16" name="Group 16"/>
            <p:cNvGrpSpPr/>
            <p:nvPr/>
          </p:nvGrpSpPr>
          <p:grpSpPr>
            <a:xfrm>
              <a:off x="11071431" y="1444293"/>
              <a:ext cx="7202607" cy="1821283"/>
              <a:chOff x="0" y="0"/>
              <a:chExt cx="31208337" cy="7891475"/>
            </a:xfrm>
          </p:grpSpPr>
          <p:sp>
            <p:nvSpPr>
              <p:cNvPr id="17" name="Freeform 17"/>
              <p:cNvSpPr/>
              <p:nvPr/>
            </p:nvSpPr>
            <p:spPr>
              <a:xfrm>
                <a:off x="0" y="0"/>
                <a:ext cx="31208337" cy="7891476"/>
              </a:xfrm>
              <a:custGeom>
                <a:avLst/>
                <a:gdLst/>
                <a:ahLst/>
                <a:cxnLst/>
                <a:rect l="l" t="t" r="r" b="b"/>
                <a:pathLst>
                  <a:path w="31208337" h="7891476">
                    <a:moveTo>
                      <a:pt x="0" y="0"/>
                    </a:moveTo>
                    <a:lnTo>
                      <a:pt x="0" y="7891476"/>
                    </a:lnTo>
                    <a:lnTo>
                      <a:pt x="31208337" y="7891476"/>
                    </a:lnTo>
                    <a:lnTo>
                      <a:pt x="31208337" y="0"/>
                    </a:lnTo>
                    <a:lnTo>
                      <a:pt x="0" y="0"/>
                    </a:lnTo>
                    <a:close/>
                    <a:moveTo>
                      <a:pt x="31147376" y="7830515"/>
                    </a:moveTo>
                    <a:lnTo>
                      <a:pt x="59690" y="7830515"/>
                    </a:lnTo>
                    <a:lnTo>
                      <a:pt x="59690" y="59690"/>
                    </a:lnTo>
                    <a:lnTo>
                      <a:pt x="31147376" y="59690"/>
                    </a:lnTo>
                    <a:lnTo>
                      <a:pt x="31147376" y="7830515"/>
                    </a:lnTo>
                    <a:close/>
                  </a:path>
                </a:pathLst>
              </a:custGeom>
              <a:solidFill>
                <a:srgbClr val="000000"/>
              </a:solidFill>
            </p:spPr>
          </p:sp>
        </p:grpSp>
        <p:sp>
          <p:nvSpPr>
            <p:cNvPr id="18" name="TextBox 18"/>
            <p:cNvSpPr txBox="1"/>
            <p:nvPr/>
          </p:nvSpPr>
          <p:spPr>
            <a:xfrm>
              <a:off x="11590527" y="1679543"/>
              <a:ext cx="5739580" cy="930853"/>
            </a:xfrm>
            <a:prstGeom prst="rect">
              <a:avLst/>
            </a:prstGeom>
          </p:spPr>
          <p:txBody>
            <a:bodyPr wrap="square" lIns="0" tIns="0" rIns="0" bIns="0" rtlCol="0" anchor="t">
              <a:spAutoFit/>
            </a:bodyPr>
            <a:lstStyle/>
            <a:p>
              <a:pPr marL="0" lvl="0" indent="0">
                <a:lnSpc>
                  <a:spcPts val="2794"/>
                </a:lnSpc>
                <a:spcBef>
                  <a:spcPct val="0"/>
                </a:spcBef>
              </a:pPr>
              <a:r>
                <a:rPr lang="ru-RU" sz="1996" spc="19" dirty="0">
                  <a:solidFill>
                    <a:srgbClr val="000000"/>
                  </a:solidFill>
                  <a:latin typeface="DM Sans"/>
                </a:rPr>
                <a:t>если нет, потребовать совещания с общественностью </a:t>
              </a:r>
              <a:endParaRPr lang="en-US" sz="1996" u="none" spc="19" dirty="0">
                <a:solidFill>
                  <a:srgbClr val="000000"/>
                </a:solidFill>
                <a:latin typeface="DM Sans"/>
              </a:endParaRPr>
            </a:p>
          </p:txBody>
        </p:sp>
        <p:grpSp>
          <p:nvGrpSpPr>
            <p:cNvPr id="19" name="Group 19"/>
            <p:cNvGrpSpPr/>
            <p:nvPr/>
          </p:nvGrpSpPr>
          <p:grpSpPr>
            <a:xfrm>
              <a:off x="11071431" y="0"/>
              <a:ext cx="7202607" cy="1153388"/>
              <a:chOff x="0" y="0"/>
              <a:chExt cx="9173236" cy="1468954"/>
            </a:xfrm>
          </p:grpSpPr>
          <p:sp>
            <p:nvSpPr>
              <p:cNvPr id="20" name="Freeform 20"/>
              <p:cNvSpPr/>
              <p:nvPr/>
            </p:nvSpPr>
            <p:spPr>
              <a:xfrm>
                <a:off x="0" y="0"/>
                <a:ext cx="9173236" cy="1468954"/>
              </a:xfrm>
              <a:custGeom>
                <a:avLst/>
                <a:gdLst/>
                <a:ahLst/>
                <a:cxnLst/>
                <a:rect l="l" t="t" r="r" b="b"/>
                <a:pathLst>
                  <a:path w="9173236" h="1468954">
                    <a:moveTo>
                      <a:pt x="9048776" y="1468954"/>
                    </a:moveTo>
                    <a:lnTo>
                      <a:pt x="124460" y="1468954"/>
                    </a:lnTo>
                    <a:cubicBezTo>
                      <a:pt x="55880" y="1468954"/>
                      <a:pt x="0" y="1413074"/>
                      <a:pt x="0" y="1344494"/>
                    </a:cubicBezTo>
                    <a:lnTo>
                      <a:pt x="0" y="124460"/>
                    </a:lnTo>
                    <a:cubicBezTo>
                      <a:pt x="0" y="55880"/>
                      <a:pt x="55880" y="0"/>
                      <a:pt x="124460" y="0"/>
                    </a:cubicBezTo>
                    <a:lnTo>
                      <a:pt x="9048776" y="0"/>
                    </a:lnTo>
                    <a:cubicBezTo>
                      <a:pt x="9117356" y="0"/>
                      <a:pt x="9173236" y="55880"/>
                      <a:pt x="9173236" y="124460"/>
                    </a:cubicBezTo>
                    <a:lnTo>
                      <a:pt x="9173236" y="1344494"/>
                    </a:lnTo>
                    <a:cubicBezTo>
                      <a:pt x="9173236" y="1413074"/>
                      <a:pt x="9117356" y="1468954"/>
                      <a:pt x="9048776" y="1468954"/>
                    </a:cubicBezTo>
                    <a:close/>
                  </a:path>
                </a:pathLst>
              </a:custGeom>
              <a:solidFill>
                <a:srgbClr val="FFE500"/>
              </a:solidFill>
            </p:spPr>
          </p:sp>
        </p:grpSp>
        <p:sp>
          <p:nvSpPr>
            <p:cNvPr id="21" name="TextBox 21"/>
            <p:cNvSpPr txBox="1"/>
            <p:nvPr/>
          </p:nvSpPr>
          <p:spPr>
            <a:xfrm>
              <a:off x="13044804" y="362227"/>
              <a:ext cx="4285303" cy="480731"/>
            </a:xfrm>
            <a:prstGeom prst="rect">
              <a:avLst/>
            </a:prstGeom>
          </p:spPr>
          <p:txBody>
            <a:bodyPr wrap="square" lIns="0" tIns="0" rIns="0" bIns="0" rtlCol="0" anchor="t">
              <a:spAutoFit/>
            </a:bodyPr>
            <a:lstStyle/>
            <a:p>
              <a:pPr marL="0" lvl="0" indent="0" algn="ctr">
                <a:lnSpc>
                  <a:spcPts val="2795"/>
                </a:lnSpc>
                <a:spcBef>
                  <a:spcPct val="0"/>
                </a:spcBef>
              </a:pPr>
              <a:r>
                <a:rPr lang="ru-RU" sz="2612" u="none" spc="26" dirty="0">
                  <a:solidFill>
                    <a:srgbClr val="000000"/>
                  </a:solidFill>
                  <a:latin typeface="DM Sans Bold"/>
                </a:rPr>
                <a:t>Следующий шаг</a:t>
              </a:r>
              <a:endParaRPr lang="en-US" sz="2612" u="none" spc="26" dirty="0">
                <a:solidFill>
                  <a:srgbClr val="000000"/>
                </a:solidFill>
                <a:latin typeface="DM Sans Bold"/>
              </a:endParaRPr>
            </a:p>
          </p:txBody>
        </p:sp>
        <p:grpSp>
          <p:nvGrpSpPr>
            <p:cNvPr id="22" name="Group 22"/>
            <p:cNvGrpSpPr/>
            <p:nvPr/>
          </p:nvGrpSpPr>
          <p:grpSpPr>
            <a:xfrm>
              <a:off x="0" y="3532196"/>
              <a:ext cx="6302040" cy="1821283"/>
              <a:chOff x="0" y="0"/>
              <a:chExt cx="27306249" cy="7891475"/>
            </a:xfrm>
          </p:grpSpPr>
          <p:sp>
            <p:nvSpPr>
              <p:cNvPr id="23" name="Freeform 23"/>
              <p:cNvSpPr/>
              <p:nvPr/>
            </p:nvSpPr>
            <p:spPr>
              <a:xfrm>
                <a:off x="0" y="0"/>
                <a:ext cx="27306250" cy="7891476"/>
              </a:xfrm>
              <a:custGeom>
                <a:avLst/>
                <a:gdLst/>
                <a:ahLst/>
                <a:cxnLst/>
                <a:rect l="l" t="t" r="r" b="b"/>
                <a:pathLst>
                  <a:path w="27306250" h="7891476">
                    <a:moveTo>
                      <a:pt x="0" y="0"/>
                    </a:moveTo>
                    <a:lnTo>
                      <a:pt x="0" y="7891476"/>
                    </a:lnTo>
                    <a:lnTo>
                      <a:pt x="27306250" y="7891476"/>
                    </a:lnTo>
                    <a:lnTo>
                      <a:pt x="27306250" y="0"/>
                    </a:lnTo>
                    <a:lnTo>
                      <a:pt x="0" y="0"/>
                    </a:lnTo>
                    <a:close/>
                    <a:moveTo>
                      <a:pt x="27245289" y="7830515"/>
                    </a:moveTo>
                    <a:lnTo>
                      <a:pt x="59690" y="7830515"/>
                    </a:lnTo>
                    <a:lnTo>
                      <a:pt x="59690" y="59690"/>
                    </a:lnTo>
                    <a:lnTo>
                      <a:pt x="27245289" y="59690"/>
                    </a:lnTo>
                    <a:lnTo>
                      <a:pt x="27245289" y="7830515"/>
                    </a:lnTo>
                    <a:close/>
                  </a:path>
                </a:pathLst>
              </a:custGeom>
              <a:solidFill>
                <a:srgbClr val="000000"/>
              </a:solidFill>
            </p:spPr>
          </p:sp>
        </p:grpSp>
        <p:sp>
          <p:nvSpPr>
            <p:cNvPr id="24" name="TextBox 24"/>
            <p:cNvSpPr txBox="1"/>
            <p:nvPr/>
          </p:nvSpPr>
          <p:spPr>
            <a:xfrm>
              <a:off x="197279" y="3998607"/>
              <a:ext cx="5895971" cy="1409616"/>
            </a:xfrm>
            <a:prstGeom prst="rect">
              <a:avLst/>
            </a:prstGeom>
          </p:spPr>
          <p:txBody>
            <a:bodyPr lIns="0" tIns="0" rIns="0" bIns="0" rtlCol="0" anchor="t">
              <a:spAutoFit/>
            </a:bodyPr>
            <a:lstStyle/>
            <a:p>
              <a:pPr marL="0" lvl="0" indent="0">
                <a:lnSpc>
                  <a:spcPts val="2794"/>
                </a:lnSpc>
              </a:pPr>
              <a:r>
                <a:rPr lang="en-US" sz="1996" spc="19" dirty="0">
                  <a:solidFill>
                    <a:srgbClr val="000000"/>
                  </a:solidFill>
                  <a:latin typeface="DM Sans"/>
                </a:rPr>
                <a:t>2. </a:t>
              </a:r>
              <a:r>
                <a:rPr lang="ru-RU" sz="1996" spc="19" dirty="0">
                  <a:solidFill>
                    <a:srgbClr val="000000"/>
                  </a:solidFill>
                  <a:latin typeface="DM Sans"/>
                </a:rPr>
                <a:t>Есть ли правительственная рабочая группа по вопросам ВОУЗ или сходная структура</a:t>
              </a:r>
              <a:r>
                <a:rPr lang="en-US" sz="1996" spc="19" dirty="0">
                  <a:solidFill>
                    <a:srgbClr val="000000"/>
                  </a:solidFill>
                  <a:latin typeface="DM Sans"/>
                </a:rPr>
                <a:t>?</a:t>
              </a:r>
            </a:p>
          </p:txBody>
        </p:sp>
        <p:grpSp>
          <p:nvGrpSpPr>
            <p:cNvPr id="25" name="Group 25"/>
            <p:cNvGrpSpPr/>
            <p:nvPr/>
          </p:nvGrpSpPr>
          <p:grpSpPr>
            <a:xfrm>
              <a:off x="6547261" y="3532196"/>
              <a:ext cx="4285303" cy="1821283"/>
              <a:chOff x="0" y="0"/>
              <a:chExt cx="18567885" cy="7891475"/>
            </a:xfrm>
          </p:grpSpPr>
          <p:sp>
            <p:nvSpPr>
              <p:cNvPr id="26" name="Freeform 26"/>
              <p:cNvSpPr/>
              <p:nvPr/>
            </p:nvSpPr>
            <p:spPr>
              <a:xfrm>
                <a:off x="0" y="0"/>
                <a:ext cx="18567885" cy="7891476"/>
              </a:xfrm>
              <a:custGeom>
                <a:avLst/>
                <a:gdLst/>
                <a:ahLst/>
                <a:cxnLst/>
                <a:rect l="l" t="t" r="r" b="b"/>
                <a:pathLst>
                  <a:path w="18567885" h="7891476">
                    <a:moveTo>
                      <a:pt x="0" y="0"/>
                    </a:moveTo>
                    <a:lnTo>
                      <a:pt x="0" y="7891476"/>
                    </a:lnTo>
                    <a:lnTo>
                      <a:pt x="18567885" y="7891476"/>
                    </a:lnTo>
                    <a:lnTo>
                      <a:pt x="18567885" y="0"/>
                    </a:lnTo>
                    <a:lnTo>
                      <a:pt x="0" y="0"/>
                    </a:lnTo>
                    <a:close/>
                    <a:moveTo>
                      <a:pt x="18506925" y="7830515"/>
                    </a:moveTo>
                    <a:lnTo>
                      <a:pt x="59690" y="7830515"/>
                    </a:lnTo>
                    <a:lnTo>
                      <a:pt x="59690" y="59690"/>
                    </a:lnTo>
                    <a:lnTo>
                      <a:pt x="18506926" y="59690"/>
                    </a:lnTo>
                    <a:lnTo>
                      <a:pt x="18506926" y="7830515"/>
                    </a:lnTo>
                    <a:close/>
                  </a:path>
                </a:pathLst>
              </a:custGeom>
              <a:solidFill>
                <a:srgbClr val="000000"/>
              </a:solidFill>
            </p:spPr>
          </p:sp>
        </p:grpSp>
        <p:grpSp>
          <p:nvGrpSpPr>
            <p:cNvPr id="27" name="Group 27"/>
            <p:cNvGrpSpPr/>
            <p:nvPr/>
          </p:nvGrpSpPr>
          <p:grpSpPr>
            <a:xfrm>
              <a:off x="11071431" y="3532196"/>
              <a:ext cx="7202607" cy="1821283"/>
              <a:chOff x="0" y="0"/>
              <a:chExt cx="31208337" cy="7891475"/>
            </a:xfrm>
          </p:grpSpPr>
          <p:sp>
            <p:nvSpPr>
              <p:cNvPr id="28" name="Freeform 28"/>
              <p:cNvSpPr/>
              <p:nvPr/>
            </p:nvSpPr>
            <p:spPr>
              <a:xfrm>
                <a:off x="0" y="0"/>
                <a:ext cx="31208337" cy="7891476"/>
              </a:xfrm>
              <a:custGeom>
                <a:avLst/>
                <a:gdLst/>
                <a:ahLst/>
                <a:cxnLst/>
                <a:rect l="l" t="t" r="r" b="b"/>
                <a:pathLst>
                  <a:path w="31208337" h="7891476">
                    <a:moveTo>
                      <a:pt x="0" y="0"/>
                    </a:moveTo>
                    <a:lnTo>
                      <a:pt x="0" y="7891476"/>
                    </a:lnTo>
                    <a:lnTo>
                      <a:pt x="31208337" y="7891476"/>
                    </a:lnTo>
                    <a:lnTo>
                      <a:pt x="31208337" y="0"/>
                    </a:lnTo>
                    <a:lnTo>
                      <a:pt x="0" y="0"/>
                    </a:lnTo>
                    <a:close/>
                    <a:moveTo>
                      <a:pt x="31147376" y="7830515"/>
                    </a:moveTo>
                    <a:lnTo>
                      <a:pt x="59690" y="7830515"/>
                    </a:lnTo>
                    <a:lnTo>
                      <a:pt x="59690" y="59690"/>
                    </a:lnTo>
                    <a:lnTo>
                      <a:pt x="31147376" y="59690"/>
                    </a:lnTo>
                    <a:lnTo>
                      <a:pt x="31147376" y="7830515"/>
                    </a:lnTo>
                    <a:close/>
                  </a:path>
                </a:pathLst>
              </a:custGeom>
              <a:solidFill>
                <a:srgbClr val="000000"/>
              </a:solidFill>
            </p:spPr>
          </p:sp>
        </p:grpSp>
        <p:sp>
          <p:nvSpPr>
            <p:cNvPr id="29" name="TextBox 29"/>
            <p:cNvSpPr txBox="1"/>
            <p:nvPr/>
          </p:nvSpPr>
          <p:spPr>
            <a:xfrm>
              <a:off x="11212044" y="3767445"/>
              <a:ext cx="7061994" cy="1409616"/>
            </a:xfrm>
            <a:prstGeom prst="rect">
              <a:avLst/>
            </a:prstGeom>
          </p:spPr>
          <p:txBody>
            <a:bodyPr wrap="square" lIns="0" tIns="0" rIns="0" bIns="0" rtlCol="0" anchor="t">
              <a:spAutoFit/>
            </a:bodyPr>
            <a:lstStyle/>
            <a:p>
              <a:pPr marL="0" lvl="0" indent="0" algn="l">
                <a:lnSpc>
                  <a:spcPts val="2794"/>
                </a:lnSpc>
                <a:spcBef>
                  <a:spcPct val="0"/>
                </a:spcBef>
              </a:pPr>
              <a:r>
                <a:rPr lang="ru-RU" sz="1996" u="none" spc="19" dirty="0">
                  <a:solidFill>
                    <a:srgbClr val="000000"/>
                  </a:solidFill>
                  <a:latin typeface="DM Sans"/>
                </a:rPr>
                <a:t>Есл</a:t>
              </a:r>
              <a:r>
                <a:rPr lang="ru-RU" sz="1996" spc="19" dirty="0">
                  <a:solidFill>
                    <a:srgbClr val="000000"/>
                  </a:solidFill>
                  <a:latin typeface="DM Sans"/>
                </a:rPr>
                <a:t>и да, узнайте входит ли туда представитель гражданского общества; </a:t>
              </a:r>
              <a:r>
                <a:rPr lang="en-US" sz="1996" u="none" spc="19" dirty="0">
                  <a:solidFill>
                    <a:srgbClr val="000000"/>
                  </a:solidFill>
                  <a:latin typeface="DM Sans"/>
                </a:rPr>
                <a:t> if</a:t>
              </a:r>
              <a:r>
                <a:rPr lang="ru-RU" sz="1996" u="none" spc="19" dirty="0">
                  <a:solidFill>
                    <a:srgbClr val="000000"/>
                  </a:solidFill>
                  <a:latin typeface="DM Sans"/>
                </a:rPr>
                <a:t>если нет, узнайте, где обсуждаются реформы</a:t>
              </a:r>
              <a:endParaRPr lang="en-US" sz="1996" u="none" spc="19" dirty="0">
                <a:solidFill>
                  <a:srgbClr val="000000"/>
                </a:solidFill>
                <a:latin typeface="DM Sans"/>
              </a:endParaRPr>
            </a:p>
          </p:txBody>
        </p:sp>
        <p:grpSp>
          <p:nvGrpSpPr>
            <p:cNvPr id="30" name="Group 30"/>
            <p:cNvGrpSpPr/>
            <p:nvPr/>
          </p:nvGrpSpPr>
          <p:grpSpPr>
            <a:xfrm>
              <a:off x="0" y="5649925"/>
              <a:ext cx="6302040" cy="1821283"/>
              <a:chOff x="0" y="0"/>
              <a:chExt cx="27306249" cy="7891475"/>
            </a:xfrm>
          </p:grpSpPr>
          <p:sp>
            <p:nvSpPr>
              <p:cNvPr id="31" name="Freeform 31"/>
              <p:cNvSpPr/>
              <p:nvPr/>
            </p:nvSpPr>
            <p:spPr>
              <a:xfrm>
                <a:off x="0" y="0"/>
                <a:ext cx="27306250" cy="7891476"/>
              </a:xfrm>
              <a:custGeom>
                <a:avLst/>
                <a:gdLst/>
                <a:ahLst/>
                <a:cxnLst/>
                <a:rect l="l" t="t" r="r" b="b"/>
                <a:pathLst>
                  <a:path w="27306250" h="7891476">
                    <a:moveTo>
                      <a:pt x="0" y="0"/>
                    </a:moveTo>
                    <a:lnTo>
                      <a:pt x="0" y="7891476"/>
                    </a:lnTo>
                    <a:lnTo>
                      <a:pt x="27306250" y="7891476"/>
                    </a:lnTo>
                    <a:lnTo>
                      <a:pt x="27306250" y="0"/>
                    </a:lnTo>
                    <a:lnTo>
                      <a:pt x="0" y="0"/>
                    </a:lnTo>
                    <a:close/>
                    <a:moveTo>
                      <a:pt x="27245289" y="7830515"/>
                    </a:moveTo>
                    <a:lnTo>
                      <a:pt x="59690" y="7830515"/>
                    </a:lnTo>
                    <a:lnTo>
                      <a:pt x="59690" y="59690"/>
                    </a:lnTo>
                    <a:lnTo>
                      <a:pt x="27245289" y="59690"/>
                    </a:lnTo>
                    <a:lnTo>
                      <a:pt x="27245289" y="7830515"/>
                    </a:lnTo>
                    <a:close/>
                  </a:path>
                </a:pathLst>
              </a:custGeom>
              <a:solidFill>
                <a:srgbClr val="000000"/>
              </a:solidFill>
            </p:spPr>
          </p:sp>
        </p:grpSp>
        <p:sp>
          <p:nvSpPr>
            <p:cNvPr id="32" name="TextBox 32"/>
            <p:cNvSpPr txBox="1"/>
            <p:nvPr/>
          </p:nvSpPr>
          <p:spPr>
            <a:xfrm>
              <a:off x="197279" y="6116336"/>
              <a:ext cx="5895971" cy="930853"/>
            </a:xfrm>
            <a:prstGeom prst="rect">
              <a:avLst/>
            </a:prstGeom>
          </p:spPr>
          <p:txBody>
            <a:bodyPr lIns="0" tIns="0" rIns="0" bIns="0" rtlCol="0" anchor="t">
              <a:spAutoFit/>
            </a:bodyPr>
            <a:lstStyle/>
            <a:p>
              <a:pPr marL="0" lvl="0" indent="0">
                <a:lnSpc>
                  <a:spcPts val="2794"/>
                </a:lnSpc>
              </a:pPr>
              <a:r>
                <a:rPr lang="en-US" sz="1996" spc="19" dirty="0">
                  <a:solidFill>
                    <a:srgbClr val="000000"/>
                  </a:solidFill>
                  <a:latin typeface="DM Sans"/>
                </a:rPr>
                <a:t>3. </a:t>
              </a:r>
              <a:r>
                <a:rPr lang="ru-RU" sz="1996" spc="19" dirty="0">
                  <a:solidFill>
                    <a:srgbClr val="000000"/>
                  </a:solidFill>
                  <a:latin typeface="DM Sans"/>
                </a:rPr>
                <a:t>Обсуждался ли ВОУЗ в парламенте</a:t>
              </a:r>
              <a:r>
                <a:rPr lang="en-US" sz="1996" spc="19" dirty="0">
                  <a:solidFill>
                    <a:srgbClr val="000000"/>
                  </a:solidFill>
                  <a:latin typeface="DM Sans"/>
                </a:rPr>
                <a:t>?</a:t>
              </a:r>
            </a:p>
          </p:txBody>
        </p:sp>
        <p:grpSp>
          <p:nvGrpSpPr>
            <p:cNvPr id="33" name="Group 33"/>
            <p:cNvGrpSpPr/>
            <p:nvPr/>
          </p:nvGrpSpPr>
          <p:grpSpPr>
            <a:xfrm>
              <a:off x="6547261" y="5649925"/>
              <a:ext cx="4285303" cy="1821283"/>
              <a:chOff x="0" y="0"/>
              <a:chExt cx="18567885" cy="7891475"/>
            </a:xfrm>
          </p:grpSpPr>
          <p:sp>
            <p:nvSpPr>
              <p:cNvPr id="34" name="Freeform 34"/>
              <p:cNvSpPr/>
              <p:nvPr/>
            </p:nvSpPr>
            <p:spPr>
              <a:xfrm>
                <a:off x="0" y="0"/>
                <a:ext cx="18567885" cy="7891476"/>
              </a:xfrm>
              <a:custGeom>
                <a:avLst/>
                <a:gdLst/>
                <a:ahLst/>
                <a:cxnLst/>
                <a:rect l="l" t="t" r="r" b="b"/>
                <a:pathLst>
                  <a:path w="18567885" h="7891476">
                    <a:moveTo>
                      <a:pt x="0" y="0"/>
                    </a:moveTo>
                    <a:lnTo>
                      <a:pt x="0" y="7891476"/>
                    </a:lnTo>
                    <a:lnTo>
                      <a:pt x="18567885" y="7891476"/>
                    </a:lnTo>
                    <a:lnTo>
                      <a:pt x="18567885" y="0"/>
                    </a:lnTo>
                    <a:lnTo>
                      <a:pt x="0" y="0"/>
                    </a:lnTo>
                    <a:close/>
                    <a:moveTo>
                      <a:pt x="18506925" y="7830515"/>
                    </a:moveTo>
                    <a:lnTo>
                      <a:pt x="59690" y="7830515"/>
                    </a:lnTo>
                    <a:lnTo>
                      <a:pt x="59690" y="59690"/>
                    </a:lnTo>
                    <a:lnTo>
                      <a:pt x="18506926" y="59690"/>
                    </a:lnTo>
                    <a:lnTo>
                      <a:pt x="18506926" y="7830515"/>
                    </a:lnTo>
                    <a:close/>
                  </a:path>
                </a:pathLst>
              </a:custGeom>
              <a:solidFill>
                <a:srgbClr val="000000"/>
              </a:solidFill>
            </p:spPr>
          </p:sp>
        </p:grpSp>
        <p:grpSp>
          <p:nvGrpSpPr>
            <p:cNvPr id="35" name="Group 35"/>
            <p:cNvGrpSpPr/>
            <p:nvPr/>
          </p:nvGrpSpPr>
          <p:grpSpPr>
            <a:xfrm>
              <a:off x="11071431" y="5649925"/>
              <a:ext cx="7202607" cy="1821283"/>
              <a:chOff x="0" y="0"/>
              <a:chExt cx="31208337" cy="7891475"/>
            </a:xfrm>
          </p:grpSpPr>
          <p:sp>
            <p:nvSpPr>
              <p:cNvPr id="36" name="Freeform 36"/>
              <p:cNvSpPr/>
              <p:nvPr/>
            </p:nvSpPr>
            <p:spPr>
              <a:xfrm>
                <a:off x="0" y="0"/>
                <a:ext cx="31208337" cy="7891476"/>
              </a:xfrm>
              <a:custGeom>
                <a:avLst/>
                <a:gdLst/>
                <a:ahLst/>
                <a:cxnLst/>
                <a:rect l="l" t="t" r="r" b="b"/>
                <a:pathLst>
                  <a:path w="31208337" h="7891476">
                    <a:moveTo>
                      <a:pt x="0" y="0"/>
                    </a:moveTo>
                    <a:lnTo>
                      <a:pt x="0" y="7891476"/>
                    </a:lnTo>
                    <a:lnTo>
                      <a:pt x="31208337" y="7891476"/>
                    </a:lnTo>
                    <a:lnTo>
                      <a:pt x="31208337" y="0"/>
                    </a:lnTo>
                    <a:lnTo>
                      <a:pt x="0" y="0"/>
                    </a:lnTo>
                    <a:close/>
                    <a:moveTo>
                      <a:pt x="31147376" y="7830515"/>
                    </a:moveTo>
                    <a:lnTo>
                      <a:pt x="59690" y="7830515"/>
                    </a:lnTo>
                    <a:lnTo>
                      <a:pt x="59690" y="59690"/>
                    </a:lnTo>
                    <a:lnTo>
                      <a:pt x="31147376" y="59690"/>
                    </a:lnTo>
                    <a:lnTo>
                      <a:pt x="31147376" y="7830515"/>
                    </a:lnTo>
                    <a:close/>
                  </a:path>
                </a:pathLst>
              </a:custGeom>
              <a:solidFill>
                <a:srgbClr val="000000"/>
              </a:solidFill>
            </p:spPr>
          </p:sp>
        </p:grpSp>
        <p:sp>
          <p:nvSpPr>
            <p:cNvPr id="37" name="TextBox 37"/>
            <p:cNvSpPr txBox="1"/>
            <p:nvPr/>
          </p:nvSpPr>
          <p:spPr>
            <a:xfrm>
              <a:off x="11590527" y="6116336"/>
              <a:ext cx="6164416" cy="930853"/>
            </a:xfrm>
            <a:prstGeom prst="rect">
              <a:avLst/>
            </a:prstGeom>
          </p:spPr>
          <p:txBody>
            <a:bodyPr lIns="0" tIns="0" rIns="0" bIns="0" rtlCol="0" anchor="t">
              <a:spAutoFit/>
            </a:bodyPr>
            <a:lstStyle/>
            <a:p>
              <a:pPr marL="0" lvl="0" indent="0">
                <a:lnSpc>
                  <a:spcPts val="2794"/>
                </a:lnSpc>
                <a:spcBef>
                  <a:spcPct val="0"/>
                </a:spcBef>
              </a:pPr>
              <a:r>
                <a:rPr lang="ru-RU" sz="1996" spc="19" dirty="0">
                  <a:solidFill>
                    <a:srgbClr val="000000"/>
                  </a:solidFill>
                  <a:latin typeface="DM Sans"/>
                </a:rPr>
                <a:t>если да, узнайте, кто из депутатов выступал и что было сказано </a:t>
              </a:r>
              <a:endParaRPr lang="en-US" sz="1996" spc="19" dirty="0">
                <a:solidFill>
                  <a:srgbClr val="000000"/>
                </a:solidFill>
                <a:latin typeface="DM Sans"/>
              </a:endParaRPr>
            </a:p>
          </p:txBody>
        </p:sp>
        <p:grpSp>
          <p:nvGrpSpPr>
            <p:cNvPr id="38" name="Group 38"/>
            <p:cNvGrpSpPr/>
            <p:nvPr/>
          </p:nvGrpSpPr>
          <p:grpSpPr>
            <a:xfrm>
              <a:off x="0" y="7797482"/>
              <a:ext cx="6302040" cy="1821283"/>
              <a:chOff x="0" y="0"/>
              <a:chExt cx="27306249" cy="7891475"/>
            </a:xfrm>
          </p:grpSpPr>
          <p:sp>
            <p:nvSpPr>
              <p:cNvPr id="39" name="Freeform 39"/>
              <p:cNvSpPr/>
              <p:nvPr/>
            </p:nvSpPr>
            <p:spPr>
              <a:xfrm>
                <a:off x="0" y="0"/>
                <a:ext cx="27306250" cy="7891476"/>
              </a:xfrm>
              <a:custGeom>
                <a:avLst/>
                <a:gdLst/>
                <a:ahLst/>
                <a:cxnLst/>
                <a:rect l="l" t="t" r="r" b="b"/>
                <a:pathLst>
                  <a:path w="27306250" h="7891476">
                    <a:moveTo>
                      <a:pt x="0" y="0"/>
                    </a:moveTo>
                    <a:lnTo>
                      <a:pt x="0" y="7891476"/>
                    </a:lnTo>
                    <a:lnTo>
                      <a:pt x="27306250" y="7891476"/>
                    </a:lnTo>
                    <a:lnTo>
                      <a:pt x="27306250" y="0"/>
                    </a:lnTo>
                    <a:lnTo>
                      <a:pt x="0" y="0"/>
                    </a:lnTo>
                    <a:close/>
                    <a:moveTo>
                      <a:pt x="27245289" y="7830515"/>
                    </a:moveTo>
                    <a:lnTo>
                      <a:pt x="59690" y="7830515"/>
                    </a:lnTo>
                    <a:lnTo>
                      <a:pt x="59690" y="59690"/>
                    </a:lnTo>
                    <a:lnTo>
                      <a:pt x="27245289" y="59690"/>
                    </a:lnTo>
                    <a:lnTo>
                      <a:pt x="27245289" y="7830515"/>
                    </a:lnTo>
                    <a:close/>
                  </a:path>
                </a:pathLst>
              </a:custGeom>
              <a:solidFill>
                <a:srgbClr val="000000"/>
              </a:solidFill>
            </p:spPr>
          </p:sp>
        </p:grpSp>
        <p:sp>
          <p:nvSpPr>
            <p:cNvPr id="40" name="TextBox 40"/>
            <p:cNvSpPr txBox="1"/>
            <p:nvPr/>
          </p:nvSpPr>
          <p:spPr>
            <a:xfrm>
              <a:off x="197279" y="8263893"/>
              <a:ext cx="5895971" cy="930853"/>
            </a:xfrm>
            <a:prstGeom prst="rect">
              <a:avLst/>
            </a:prstGeom>
          </p:spPr>
          <p:txBody>
            <a:bodyPr lIns="0" tIns="0" rIns="0" bIns="0" rtlCol="0" anchor="t">
              <a:spAutoFit/>
            </a:bodyPr>
            <a:lstStyle/>
            <a:p>
              <a:pPr marL="0" lvl="0" indent="0">
                <a:lnSpc>
                  <a:spcPts val="2794"/>
                </a:lnSpc>
              </a:pPr>
              <a:r>
                <a:rPr lang="en-US" sz="1996" spc="19" dirty="0">
                  <a:solidFill>
                    <a:srgbClr val="000000"/>
                  </a:solidFill>
                  <a:latin typeface="DM Sans"/>
                </a:rPr>
                <a:t>4. </a:t>
              </a:r>
              <a:r>
                <a:rPr lang="ru-RU" sz="1996" spc="19" dirty="0">
                  <a:solidFill>
                    <a:srgbClr val="000000"/>
                  </a:solidFill>
                  <a:latin typeface="DM Sans"/>
                </a:rPr>
                <a:t>Принимались ли законы для реформы здравоохранения/ВОУЗ</a:t>
              </a:r>
              <a:r>
                <a:rPr lang="en-US" sz="1996" spc="19" dirty="0">
                  <a:solidFill>
                    <a:srgbClr val="000000"/>
                  </a:solidFill>
                  <a:latin typeface="DM Sans"/>
                </a:rPr>
                <a:t>?</a:t>
              </a:r>
            </a:p>
          </p:txBody>
        </p:sp>
        <p:grpSp>
          <p:nvGrpSpPr>
            <p:cNvPr id="41" name="Group 41"/>
            <p:cNvGrpSpPr/>
            <p:nvPr/>
          </p:nvGrpSpPr>
          <p:grpSpPr>
            <a:xfrm>
              <a:off x="6547261" y="7797482"/>
              <a:ext cx="4285303" cy="1821283"/>
              <a:chOff x="0" y="0"/>
              <a:chExt cx="18567885" cy="7891475"/>
            </a:xfrm>
          </p:grpSpPr>
          <p:sp>
            <p:nvSpPr>
              <p:cNvPr id="42" name="Freeform 42"/>
              <p:cNvSpPr/>
              <p:nvPr/>
            </p:nvSpPr>
            <p:spPr>
              <a:xfrm>
                <a:off x="0" y="0"/>
                <a:ext cx="18567885" cy="7891476"/>
              </a:xfrm>
              <a:custGeom>
                <a:avLst/>
                <a:gdLst/>
                <a:ahLst/>
                <a:cxnLst/>
                <a:rect l="l" t="t" r="r" b="b"/>
                <a:pathLst>
                  <a:path w="18567885" h="7891476">
                    <a:moveTo>
                      <a:pt x="0" y="0"/>
                    </a:moveTo>
                    <a:lnTo>
                      <a:pt x="0" y="7891476"/>
                    </a:lnTo>
                    <a:lnTo>
                      <a:pt x="18567885" y="7891476"/>
                    </a:lnTo>
                    <a:lnTo>
                      <a:pt x="18567885" y="0"/>
                    </a:lnTo>
                    <a:lnTo>
                      <a:pt x="0" y="0"/>
                    </a:lnTo>
                    <a:close/>
                    <a:moveTo>
                      <a:pt x="18506925" y="7830515"/>
                    </a:moveTo>
                    <a:lnTo>
                      <a:pt x="59690" y="7830515"/>
                    </a:lnTo>
                    <a:lnTo>
                      <a:pt x="59690" y="59690"/>
                    </a:lnTo>
                    <a:lnTo>
                      <a:pt x="18506926" y="59690"/>
                    </a:lnTo>
                    <a:lnTo>
                      <a:pt x="18506926" y="7830515"/>
                    </a:lnTo>
                    <a:close/>
                  </a:path>
                </a:pathLst>
              </a:custGeom>
              <a:solidFill>
                <a:srgbClr val="000000"/>
              </a:solidFill>
            </p:spPr>
          </p:sp>
        </p:grpSp>
        <p:grpSp>
          <p:nvGrpSpPr>
            <p:cNvPr id="43" name="Group 43"/>
            <p:cNvGrpSpPr/>
            <p:nvPr/>
          </p:nvGrpSpPr>
          <p:grpSpPr>
            <a:xfrm>
              <a:off x="11071431" y="7797482"/>
              <a:ext cx="7202607" cy="1821283"/>
              <a:chOff x="0" y="0"/>
              <a:chExt cx="31208337" cy="7891475"/>
            </a:xfrm>
          </p:grpSpPr>
          <p:sp>
            <p:nvSpPr>
              <p:cNvPr id="44" name="Freeform 44"/>
              <p:cNvSpPr/>
              <p:nvPr/>
            </p:nvSpPr>
            <p:spPr>
              <a:xfrm>
                <a:off x="0" y="0"/>
                <a:ext cx="31208337" cy="7891476"/>
              </a:xfrm>
              <a:custGeom>
                <a:avLst/>
                <a:gdLst/>
                <a:ahLst/>
                <a:cxnLst/>
                <a:rect l="l" t="t" r="r" b="b"/>
                <a:pathLst>
                  <a:path w="31208337" h="7891476">
                    <a:moveTo>
                      <a:pt x="0" y="0"/>
                    </a:moveTo>
                    <a:lnTo>
                      <a:pt x="0" y="7891476"/>
                    </a:lnTo>
                    <a:lnTo>
                      <a:pt x="31208337" y="7891476"/>
                    </a:lnTo>
                    <a:lnTo>
                      <a:pt x="31208337" y="0"/>
                    </a:lnTo>
                    <a:lnTo>
                      <a:pt x="0" y="0"/>
                    </a:lnTo>
                    <a:close/>
                    <a:moveTo>
                      <a:pt x="31147376" y="7830515"/>
                    </a:moveTo>
                    <a:lnTo>
                      <a:pt x="59690" y="7830515"/>
                    </a:lnTo>
                    <a:lnTo>
                      <a:pt x="59690" y="59690"/>
                    </a:lnTo>
                    <a:lnTo>
                      <a:pt x="31147376" y="59690"/>
                    </a:lnTo>
                    <a:lnTo>
                      <a:pt x="31147376" y="7830515"/>
                    </a:lnTo>
                    <a:close/>
                  </a:path>
                </a:pathLst>
              </a:custGeom>
              <a:solidFill>
                <a:srgbClr val="000000"/>
              </a:solidFill>
            </p:spPr>
          </p:sp>
        </p:grpSp>
        <p:sp>
          <p:nvSpPr>
            <p:cNvPr id="45" name="TextBox 45"/>
            <p:cNvSpPr txBox="1"/>
            <p:nvPr/>
          </p:nvSpPr>
          <p:spPr>
            <a:xfrm>
              <a:off x="11590527" y="8241506"/>
              <a:ext cx="6164416" cy="1414148"/>
            </a:xfrm>
            <a:prstGeom prst="rect">
              <a:avLst/>
            </a:prstGeom>
          </p:spPr>
          <p:txBody>
            <a:bodyPr lIns="0" tIns="0" rIns="0" bIns="0" rtlCol="0" anchor="t">
              <a:spAutoFit/>
            </a:bodyPr>
            <a:lstStyle/>
            <a:p>
              <a:pPr marL="0" lvl="0" indent="0">
                <a:lnSpc>
                  <a:spcPts val="2794"/>
                </a:lnSpc>
                <a:spcBef>
                  <a:spcPct val="0"/>
                </a:spcBef>
              </a:pPr>
              <a:r>
                <a:rPr lang="en-US" sz="1996" spc="19" dirty="0">
                  <a:solidFill>
                    <a:srgbClr val="000000"/>
                  </a:solidFill>
                  <a:latin typeface="DM Sans"/>
                </a:rPr>
                <a:t>I</a:t>
              </a:r>
              <a:r>
                <a:rPr lang="ru-RU" sz="1996" spc="19" dirty="0">
                  <a:solidFill>
                    <a:srgbClr val="000000"/>
                  </a:solidFill>
                  <a:latin typeface="DM Sans"/>
                </a:rPr>
                <a:t>если да, что говориться о привлечении гражданского общества и участии сообществ</a:t>
              </a:r>
              <a:r>
                <a:rPr lang="en-US" sz="1996" spc="19" dirty="0">
                  <a:solidFill>
                    <a:srgbClr val="000000"/>
                  </a:solidFill>
                  <a:latin typeface="DM Sans"/>
                </a:rPr>
                <a:t>?</a:t>
              </a:r>
            </a:p>
          </p:txBody>
        </p:sp>
        <p:sp>
          <p:nvSpPr>
            <p:cNvPr id="46" name="TextBox 46"/>
            <p:cNvSpPr txBox="1"/>
            <p:nvPr/>
          </p:nvSpPr>
          <p:spPr>
            <a:xfrm>
              <a:off x="6051664" y="3745059"/>
              <a:ext cx="4780902" cy="1414148"/>
            </a:xfrm>
            <a:prstGeom prst="rect">
              <a:avLst/>
            </a:prstGeom>
          </p:spPr>
          <p:txBody>
            <a:bodyPr wrap="square" lIns="0" tIns="0" rIns="0" bIns="0" rtlCol="0" anchor="t">
              <a:spAutoFit/>
            </a:bodyPr>
            <a:lstStyle/>
            <a:p>
              <a:pPr marL="431003" lvl="1" indent="-215501">
                <a:lnSpc>
                  <a:spcPts val="2794"/>
                </a:lnSpc>
                <a:buFont typeface="Arial"/>
                <a:buChar char="•"/>
              </a:pPr>
              <a:r>
                <a:rPr lang="ru-RU" sz="1996" u="none" spc="19" dirty="0">
                  <a:solidFill>
                    <a:srgbClr val="000000"/>
                  </a:solidFill>
                  <a:latin typeface="DM Sans"/>
                </a:rPr>
                <a:t>Посмотреть вебсайт</a:t>
              </a:r>
              <a:r>
                <a:rPr lang="en-US" sz="1996" u="none" spc="19" dirty="0">
                  <a:solidFill>
                    <a:srgbClr val="000000"/>
                  </a:solidFill>
                  <a:latin typeface="DM Sans"/>
                </a:rPr>
                <a:t> </a:t>
              </a:r>
              <a:r>
                <a:rPr lang="ru-RU" sz="1996" u="none" spc="19" dirty="0">
                  <a:solidFill>
                    <a:srgbClr val="000000"/>
                  </a:solidFill>
                  <a:latin typeface="DM Sans"/>
                </a:rPr>
                <a:t>МОЗ</a:t>
              </a:r>
              <a:endParaRPr lang="en-US" sz="1996" u="none" spc="19" dirty="0">
                <a:solidFill>
                  <a:srgbClr val="000000"/>
                </a:solidFill>
                <a:latin typeface="DM Sans"/>
              </a:endParaRPr>
            </a:p>
            <a:p>
              <a:pPr marL="431003" lvl="1" indent="-215501">
                <a:lnSpc>
                  <a:spcPts val="2794"/>
                </a:lnSpc>
                <a:buFont typeface="Arial"/>
                <a:buChar char="•"/>
              </a:pPr>
              <a:r>
                <a:rPr lang="ru-RU" sz="1996" spc="19" dirty="0">
                  <a:solidFill>
                    <a:srgbClr val="000000"/>
                  </a:solidFill>
                  <a:latin typeface="DM Sans"/>
                </a:rPr>
                <a:t>Спросить членов</a:t>
              </a:r>
              <a:r>
                <a:rPr lang="en-US" sz="1996" u="none" spc="19" dirty="0">
                  <a:solidFill>
                    <a:srgbClr val="000000"/>
                  </a:solidFill>
                  <a:latin typeface="DM Sans"/>
                </a:rPr>
                <a:t> CSEM </a:t>
              </a:r>
            </a:p>
            <a:p>
              <a:pPr marL="431003" lvl="1" indent="-215501">
                <a:lnSpc>
                  <a:spcPts val="2794"/>
                </a:lnSpc>
                <a:buFont typeface="Arial"/>
                <a:buChar char="•"/>
              </a:pPr>
              <a:r>
                <a:rPr lang="ru-RU" sz="1996" spc="19" dirty="0">
                  <a:solidFill>
                    <a:srgbClr val="000000"/>
                  </a:solidFill>
                  <a:latin typeface="DM Sans"/>
                </a:rPr>
                <a:t>Спросить ЮНЭЙДС</a:t>
              </a:r>
              <a:endParaRPr lang="en-US" sz="1996" u="none" spc="19" dirty="0">
                <a:solidFill>
                  <a:srgbClr val="000000"/>
                </a:solidFill>
                <a:latin typeface="DM Sans"/>
              </a:endParaRPr>
            </a:p>
          </p:txBody>
        </p:sp>
        <p:sp>
          <p:nvSpPr>
            <p:cNvPr id="47" name="TextBox 47"/>
            <p:cNvSpPr txBox="1"/>
            <p:nvPr/>
          </p:nvSpPr>
          <p:spPr>
            <a:xfrm>
              <a:off x="6051664" y="5862789"/>
              <a:ext cx="5398623" cy="1409616"/>
            </a:xfrm>
            <a:prstGeom prst="rect">
              <a:avLst/>
            </a:prstGeom>
          </p:spPr>
          <p:txBody>
            <a:bodyPr wrap="square" lIns="0" tIns="0" rIns="0" bIns="0" rtlCol="0" anchor="t">
              <a:spAutoFit/>
            </a:bodyPr>
            <a:lstStyle/>
            <a:p>
              <a:pPr marL="431003" lvl="1" indent="-215501">
                <a:lnSpc>
                  <a:spcPts val="2794"/>
                </a:lnSpc>
                <a:buFont typeface="Arial"/>
                <a:buChar char="•"/>
              </a:pPr>
              <a:r>
                <a:rPr lang="ru-RU" sz="1996" u="none" spc="19" dirty="0">
                  <a:solidFill>
                    <a:srgbClr val="000000"/>
                  </a:solidFill>
                  <a:latin typeface="DM Sans"/>
                </a:rPr>
                <a:t>Посмотреть отчет/ протокол заседания парламента</a:t>
              </a:r>
              <a:endParaRPr lang="en-US" sz="1996" u="none" spc="19" dirty="0">
                <a:solidFill>
                  <a:srgbClr val="000000"/>
                </a:solidFill>
                <a:latin typeface="DM Sans"/>
              </a:endParaRPr>
            </a:p>
            <a:p>
              <a:pPr marL="431003" lvl="1" indent="-215501">
                <a:lnSpc>
                  <a:spcPts val="2794"/>
                </a:lnSpc>
                <a:buFont typeface="Arial"/>
                <a:buChar char="•"/>
              </a:pPr>
              <a:r>
                <a:rPr lang="ru-RU" sz="1996" spc="19" dirty="0">
                  <a:solidFill>
                    <a:srgbClr val="000000"/>
                  </a:solidFill>
                  <a:latin typeface="DM Sans"/>
                </a:rPr>
                <a:t>Обратиться к своему депутату</a:t>
              </a:r>
              <a:endParaRPr lang="en-US" sz="1996" u="none" spc="19" dirty="0">
                <a:solidFill>
                  <a:srgbClr val="000000"/>
                </a:solidFill>
                <a:latin typeface="DM Sans"/>
              </a:endParaRPr>
            </a:p>
          </p:txBody>
        </p:sp>
        <p:sp>
          <p:nvSpPr>
            <p:cNvPr id="48" name="TextBox 48"/>
            <p:cNvSpPr txBox="1"/>
            <p:nvPr/>
          </p:nvSpPr>
          <p:spPr>
            <a:xfrm>
              <a:off x="6547262" y="8241506"/>
              <a:ext cx="4285303" cy="1414148"/>
            </a:xfrm>
            <a:prstGeom prst="rect">
              <a:avLst/>
            </a:prstGeom>
          </p:spPr>
          <p:txBody>
            <a:bodyPr lIns="0" tIns="0" rIns="0" bIns="0" rtlCol="0" anchor="t">
              <a:spAutoFit/>
            </a:bodyPr>
            <a:lstStyle/>
            <a:p>
              <a:pPr marL="431003" lvl="1" indent="-215501">
                <a:lnSpc>
                  <a:spcPts val="2794"/>
                </a:lnSpc>
                <a:buFont typeface="Arial"/>
                <a:buChar char="•"/>
              </a:pPr>
              <a:r>
                <a:rPr lang="ru-RU" sz="1996" u="none" spc="19" dirty="0">
                  <a:solidFill>
                    <a:srgbClr val="000000"/>
                  </a:solidFill>
                  <a:latin typeface="DM Sans"/>
                </a:rPr>
                <a:t>Посмотреть вебсайт МОЗ</a:t>
              </a:r>
              <a:endParaRPr lang="en-US" sz="1996" u="none" spc="19" dirty="0">
                <a:solidFill>
                  <a:srgbClr val="000000"/>
                </a:solidFill>
                <a:latin typeface="DM Sans"/>
              </a:endParaRPr>
            </a:p>
            <a:p>
              <a:pPr marL="431003" lvl="1" indent="-215501">
                <a:lnSpc>
                  <a:spcPts val="2794"/>
                </a:lnSpc>
                <a:buFont typeface="Arial"/>
                <a:buChar char="•"/>
              </a:pPr>
              <a:r>
                <a:rPr lang="ru-RU" sz="1996" u="none" spc="19" dirty="0">
                  <a:solidFill>
                    <a:srgbClr val="000000"/>
                  </a:solidFill>
                  <a:latin typeface="DM Sans"/>
                </a:rPr>
                <a:t>Спросить депутата</a:t>
              </a:r>
              <a:endParaRPr lang="en-US" sz="1996" u="none" spc="19" dirty="0">
                <a:solidFill>
                  <a:srgbClr val="000000"/>
                </a:solidFill>
                <a:latin typeface="DM Sans"/>
              </a:endParaRPr>
            </a:p>
          </p:txBody>
        </p:sp>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
          <p:cNvSpPr txBox="1"/>
          <p:nvPr/>
        </p:nvSpPr>
        <p:spPr>
          <a:xfrm>
            <a:off x="1501744" y="1150047"/>
            <a:ext cx="11671248" cy="948851"/>
          </a:xfrm>
          <a:prstGeom prst="rect">
            <a:avLst/>
          </a:prstGeom>
        </p:spPr>
        <p:txBody>
          <a:bodyPr lIns="0" tIns="0" rIns="0" bIns="0" rtlCol="0" anchor="t">
            <a:spAutoFit/>
          </a:bodyPr>
          <a:lstStyle/>
          <a:p>
            <a:pPr marL="0" lvl="0" indent="0">
              <a:lnSpc>
                <a:spcPts val="7377"/>
              </a:lnSpc>
            </a:pPr>
            <a:r>
              <a:rPr lang="ru-RU" sz="6707" dirty="0">
                <a:solidFill>
                  <a:srgbClr val="000000"/>
                </a:solidFill>
                <a:latin typeface="DM Sans Bold"/>
              </a:rPr>
              <a:t>С чего начать</a:t>
            </a:r>
            <a:endParaRPr lang="en-US" sz="6707" dirty="0">
              <a:solidFill>
                <a:srgbClr val="000000"/>
              </a:solidFill>
              <a:latin typeface="DM Sans Bold"/>
            </a:endParaRPr>
          </a:p>
        </p:txBody>
      </p:sp>
      <p:grpSp>
        <p:nvGrpSpPr>
          <p:cNvPr id="3" name="Group 3"/>
          <p:cNvGrpSpPr/>
          <p:nvPr/>
        </p:nvGrpSpPr>
        <p:grpSpPr>
          <a:xfrm>
            <a:off x="2384697" y="3395533"/>
            <a:ext cx="4035477" cy="2031356"/>
            <a:chOff x="0" y="0"/>
            <a:chExt cx="23636239" cy="11897880"/>
          </a:xfrm>
        </p:grpSpPr>
        <p:sp>
          <p:nvSpPr>
            <p:cNvPr id="4" name="Freeform 4"/>
            <p:cNvSpPr/>
            <p:nvPr/>
          </p:nvSpPr>
          <p:spPr>
            <a:xfrm>
              <a:off x="0" y="0"/>
              <a:ext cx="23636239" cy="11897880"/>
            </a:xfrm>
            <a:custGeom>
              <a:avLst/>
              <a:gdLst/>
              <a:ahLst/>
              <a:cxnLst/>
              <a:rect l="l" t="t" r="r" b="b"/>
              <a:pathLst>
                <a:path w="23636239" h="11897880">
                  <a:moveTo>
                    <a:pt x="0" y="0"/>
                  </a:moveTo>
                  <a:lnTo>
                    <a:pt x="0" y="11897880"/>
                  </a:lnTo>
                  <a:lnTo>
                    <a:pt x="23636239" y="11897880"/>
                  </a:lnTo>
                  <a:lnTo>
                    <a:pt x="23636239" y="0"/>
                  </a:lnTo>
                  <a:lnTo>
                    <a:pt x="0" y="0"/>
                  </a:lnTo>
                  <a:close/>
                  <a:moveTo>
                    <a:pt x="23575279" y="11836920"/>
                  </a:moveTo>
                  <a:lnTo>
                    <a:pt x="59690" y="11836920"/>
                  </a:lnTo>
                  <a:lnTo>
                    <a:pt x="59690" y="59690"/>
                  </a:lnTo>
                  <a:lnTo>
                    <a:pt x="23575279" y="59690"/>
                  </a:lnTo>
                  <a:lnTo>
                    <a:pt x="23575279" y="11836920"/>
                  </a:lnTo>
                  <a:close/>
                </a:path>
              </a:pathLst>
            </a:custGeom>
            <a:solidFill>
              <a:srgbClr val="000000"/>
            </a:solidFill>
          </p:spPr>
        </p:sp>
      </p:grpSp>
      <p:sp>
        <p:nvSpPr>
          <p:cNvPr id="5" name="TextBox 5"/>
          <p:cNvSpPr txBox="1"/>
          <p:nvPr/>
        </p:nvSpPr>
        <p:spPr>
          <a:xfrm>
            <a:off x="2463989" y="3676020"/>
            <a:ext cx="3885278" cy="1415387"/>
          </a:xfrm>
          <a:prstGeom prst="rect">
            <a:avLst/>
          </a:prstGeom>
        </p:spPr>
        <p:txBody>
          <a:bodyPr lIns="0" tIns="0" rIns="0" bIns="0" rtlCol="0" anchor="t">
            <a:spAutoFit/>
          </a:bodyPr>
          <a:lstStyle/>
          <a:p>
            <a:pPr>
              <a:lnSpc>
                <a:spcPts val="2756"/>
              </a:lnSpc>
            </a:pPr>
            <a:r>
              <a:rPr lang="en-US" sz="1969" spc="19" dirty="0">
                <a:solidFill>
                  <a:srgbClr val="000000"/>
                </a:solidFill>
                <a:latin typeface="DM Sans"/>
              </a:rPr>
              <a:t> 1. </a:t>
            </a:r>
            <a:r>
              <a:rPr lang="ru-RU" sz="1969" spc="19" dirty="0">
                <a:solidFill>
                  <a:srgbClr val="000000"/>
                </a:solidFill>
                <a:latin typeface="DM Sans"/>
              </a:rPr>
              <a:t>Есть ли организации гражданского общества, которые уже активно занимаются ВОУЗ</a:t>
            </a:r>
            <a:r>
              <a:rPr lang="en-US" sz="1969" spc="19" dirty="0">
                <a:solidFill>
                  <a:srgbClr val="000000"/>
                </a:solidFill>
                <a:latin typeface="DM Sans"/>
              </a:rPr>
              <a:t>?</a:t>
            </a:r>
          </a:p>
        </p:txBody>
      </p:sp>
      <p:grpSp>
        <p:nvGrpSpPr>
          <p:cNvPr id="6" name="Group 6"/>
          <p:cNvGrpSpPr/>
          <p:nvPr/>
        </p:nvGrpSpPr>
        <p:grpSpPr>
          <a:xfrm>
            <a:off x="2384697" y="2327086"/>
            <a:ext cx="4035477" cy="853243"/>
            <a:chOff x="0" y="0"/>
            <a:chExt cx="6947528" cy="1468954"/>
          </a:xfrm>
        </p:grpSpPr>
        <p:sp>
          <p:nvSpPr>
            <p:cNvPr id="7" name="Freeform 7"/>
            <p:cNvSpPr/>
            <p:nvPr/>
          </p:nvSpPr>
          <p:spPr>
            <a:xfrm>
              <a:off x="0" y="0"/>
              <a:ext cx="6947528" cy="1468954"/>
            </a:xfrm>
            <a:custGeom>
              <a:avLst/>
              <a:gdLst/>
              <a:ahLst/>
              <a:cxnLst/>
              <a:rect l="l" t="t" r="r" b="b"/>
              <a:pathLst>
                <a:path w="6947528" h="1468954">
                  <a:moveTo>
                    <a:pt x="6823068" y="1468954"/>
                  </a:moveTo>
                  <a:lnTo>
                    <a:pt x="124460" y="1468954"/>
                  </a:lnTo>
                  <a:cubicBezTo>
                    <a:pt x="55880" y="1468954"/>
                    <a:pt x="0" y="1413074"/>
                    <a:pt x="0" y="1344494"/>
                  </a:cubicBezTo>
                  <a:lnTo>
                    <a:pt x="0" y="124460"/>
                  </a:lnTo>
                  <a:cubicBezTo>
                    <a:pt x="0" y="55880"/>
                    <a:pt x="55880" y="0"/>
                    <a:pt x="124460" y="0"/>
                  </a:cubicBezTo>
                  <a:lnTo>
                    <a:pt x="6823068" y="0"/>
                  </a:lnTo>
                  <a:cubicBezTo>
                    <a:pt x="6891648" y="0"/>
                    <a:pt x="6947528" y="55880"/>
                    <a:pt x="6947528" y="124460"/>
                  </a:cubicBezTo>
                  <a:lnTo>
                    <a:pt x="6947528" y="1344494"/>
                  </a:lnTo>
                  <a:cubicBezTo>
                    <a:pt x="6947528" y="1413074"/>
                    <a:pt x="6891648" y="1468954"/>
                    <a:pt x="6823068" y="1468954"/>
                  </a:cubicBezTo>
                  <a:close/>
                </a:path>
              </a:pathLst>
            </a:custGeom>
            <a:solidFill>
              <a:srgbClr val="FFE500"/>
            </a:solidFill>
          </p:spPr>
        </p:sp>
      </p:grpSp>
      <p:sp>
        <p:nvSpPr>
          <p:cNvPr id="8" name="TextBox 8"/>
          <p:cNvSpPr txBox="1"/>
          <p:nvPr/>
        </p:nvSpPr>
        <p:spPr>
          <a:xfrm>
            <a:off x="3198139" y="2595440"/>
            <a:ext cx="2408593" cy="359329"/>
          </a:xfrm>
          <a:prstGeom prst="rect">
            <a:avLst/>
          </a:prstGeom>
        </p:spPr>
        <p:txBody>
          <a:bodyPr lIns="0" tIns="0" rIns="0" bIns="0" rtlCol="0" anchor="t">
            <a:spAutoFit/>
          </a:bodyPr>
          <a:lstStyle/>
          <a:p>
            <a:pPr marL="0" lvl="0" indent="0" algn="ctr">
              <a:lnSpc>
                <a:spcPts val="2757"/>
              </a:lnSpc>
              <a:spcBef>
                <a:spcPct val="0"/>
              </a:spcBef>
            </a:pPr>
            <a:r>
              <a:rPr lang="ru-RU" sz="2576" u="none" spc="25" dirty="0">
                <a:solidFill>
                  <a:srgbClr val="000000"/>
                </a:solidFill>
                <a:latin typeface="DM Sans Bold"/>
              </a:rPr>
              <a:t>Вопрос</a:t>
            </a:r>
            <a:endParaRPr lang="en-US" sz="2576" u="none" spc="25" dirty="0">
              <a:solidFill>
                <a:srgbClr val="000000"/>
              </a:solidFill>
              <a:latin typeface="DM Sans Bold"/>
            </a:endParaRPr>
          </a:p>
        </p:txBody>
      </p:sp>
      <p:grpSp>
        <p:nvGrpSpPr>
          <p:cNvPr id="9" name="Group 9"/>
          <p:cNvGrpSpPr/>
          <p:nvPr/>
        </p:nvGrpSpPr>
        <p:grpSpPr>
          <a:xfrm>
            <a:off x="6625053" y="3395533"/>
            <a:ext cx="3743841" cy="2031356"/>
            <a:chOff x="0" y="0"/>
            <a:chExt cx="21928096" cy="11897880"/>
          </a:xfrm>
        </p:grpSpPr>
        <p:sp>
          <p:nvSpPr>
            <p:cNvPr id="10" name="Freeform 10"/>
            <p:cNvSpPr/>
            <p:nvPr/>
          </p:nvSpPr>
          <p:spPr>
            <a:xfrm>
              <a:off x="0" y="0"/>
              <a:ext cx="21928096" cy="11897880"/>
            </a:xfrm>
            <a:custGeom>
              <a:avLst/>
              <a:gdLst/>
              <a:ahLst/>
              <a:cxnLst/>
              <a:rect l="l" t="t" r="r" b="b"/>
              <a:pathLst>
                <a:path w="21928096" h="11897880">
                  <a:moveTo>
                    <a:pt x="0" y="0"/>
                  </a:moveTo>
                  <a:lnTo>
                    <a:pt x="0" y="11897880"/>
                  </a:lnTo>
                  <a:lnTo>
                    <a:pt x="21928096" y="11897880"/>
                  </a:lnTo>
                  <a:lnTo>
                    <a:pt x="21928096" y="0"/>
                  </a:lnTo>
                  <a:lnTo>
                    <a:pt x="0" y="0"/>
                  </a:lnTo>
                  <a:close/>
                  <a:moveTo>
                    <a:pt x="21867135" y="11836920"/>
                  </a:moveTo>
                  <a:lnTo>
                    <a:pt x="59690" y="11836920"/>
                  </a:lnTo>
                  <a:lnTo>
                    <a:pt x="59690" y="59690"/>
                  </a:lnTo>
                  <a:lnTo>
                    <a:pt x="21867135" y="59690"/>
                  </a:lnTo>
                  <a:lnTo>
                    <a:pt x="21867135" y="11836920"/>
                  </a:lnTo>
                  <a:close/>
                </a:path>
              </a:pathLst>
            </a:custGeom>
            <a:solidFill>
              <a:srgbClr val="000000"/>
            </a:solidFill>
          </p:spPr>
        </p:sp>
      </p:grpSp>
      <p:sp>
        <p:nvSpPr>
          <p:cNvPr id="11" name="TextBox 11"/>
          <p:cNvSpPr txBox="1"/>
          <p:nvPr/>
        </p:nvSpPr>
        <p:spPr>
          <a:xfrm>
            <a:off x="6625053" y="3534642"/>
            <a:ext cx="3582029" cy="1415387"/>
          </a:xfrm>
          <a:prstGeom prst="rect">
            <a:avLst/>
          </a:prstGeom>
        </p:spPr>
        <p:txBody>
          <a:bodyPr lIns="0" tIns="0" rIns="0" bIns="0" rtlCol="0" anchor="t">
            <a:spAutoFit/>
          </a:bodyPr>
          <a:lstStyle/>
          <a:p>
            <a:pPr marL="425125" lvl="1" indent="-212563">
              <a:lnSpc>
                <a:spcPts val="2756"/>
              </a:lnSpc>
              <a:buFont typeface="Arial"/>
              <a:buChar char="•"/>
            </a:pPr>
            <a:r>
              <a:rPr lang="ru-RU" sz="1969" spc="19" dirty="0">
                <a:solidFill>
                  <a:srgbClr val="000000"/>
                </a:solidFill>
                <a:latin typeface="DM Sans"/>
              </a:rPr>
              <a:t>Посмотреть список членов </a:t>
            </a:r>
            <a:r>
              <a:rPr lang="en-US" sz="1969" u="none" spc="19" dirty="0">
                <a:solidFill>
                  <a:srgbClr val="000000"/>
                </a:solidFill>
                <a:latin typeface="DM Sans"/>
              </a:rPr>
              <a:t>– </a:t>
            </a:r>
            <a:r>
              <a:rPr lang="ru-RU" sz="1969" u="none" spc="19" dirty="0">
                <a:solidFill>
                  <a:srgbClr val="000000"/>
                </a:solidFill>
                <a:latin typeface="DM Sans"/>
              </a:rPr>
              <a:t>см. </a:t>
            </a:r>
            <a:r>
              <a:rPr lang="ru-RU" sz="1969" spc="19" dirty="0">
                <a:solidFill>
                  <a:srgbClr val="000000"/>
                </a:solidFill>
                <a:latin typeface="DM Sans"/>
              </a:rPr>
              <a:t>следующий слайд</a:t>
            </a:r>
            <a:endParaRPr lang="en-US" sz="1969" u="none" spc="19" dirty="0">
              <a:solidFill>
                <a:srgbClr val="000000"/>
              </a:solidFill>
              <a:latin typeface="DM Sans"/>
            </a:endParaRPr>
          </a:p>
          <a:p>
            <a:pPr marL="425125" lvl="1" indent="-212562">
              <a:lnSpc>
                <a:spcPts val="2756"/>
              </a:lnSpc>
              <a:buFont typeface="Arial"/>
              <a:buChar char="•"/>
            </a:pPr>
            <a:r>
              <a:rPr lang="ru-RU" sz="1969" spc="19" dirty="0">
                <a:solidFill>
                  <a:srgbClr val="000000"/>
                </a:solidFill>
                <a:latin typeface="DM Sans"/>
              </a:rPr>
              <a:t>Опросить свою сеть контактов</a:t>
            </a:r>
            <a:endParaRPr lang="en-US" sz="1969" u="none" spc="19" dirty="0">
              <a:solidFill>
                <a:srgbClr val="000000"/>
              </a:solidFill>
              <a:latin typeface="DM Sans"/>
            </a:endParaRPr>
          </a:p>
        </p:txBody>
      </p:sp>
      <p:grpSp>
        <p:nvGrpSpPr>
          <p:cNvPr id="12" name="Group 12"/>
          <p:cNvGrpSpPr/>
          <p:nvPr/>
        </p:nvGrpSpPr>
        <p:grpSpPr>
          <a:xfrm>
            <a:off x="6625053" y="2327086"/>
            <a:ext cx="3743841" cy="853243"/>
            <a:chOff x="0" y="0"/>
            <a:chExt cx="6445444" cy="1468954"/>
          </a:xfrm>
        </p:grpSpPr>
        <p:sp>
          <p:nvSpPr>
            <p:cNvPr id="13" name="Freeform 13"/>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14" name="TextBox 14"/>
          <p:cNvSpPr txBox="1"/>
          <p:nvPr/>
        </p:nvSpPr>
        <p:spPr>
          <a:xfrm>
            <a:off x="7268034" y="2418278"/>
            <a:ext cx="2457880" cy="359329"/>
          </a:xfrm>
          <a:prstGeom prst="rect">
            <a:avLst/>
          </a:prstGeom>
        </p:spPr>
        <p:txBody>
          <a:bodyPr lIns="0" tIns="0" rIns="0" bIns="0" rtlCol="0" anchor="t">
            <a:spAutoFit/>
          </a:bodyPr>
          <a:lstStyle/>
          <a:p>
            <a:pPr marL="0" lvl="0" indent="0" algn="ctr">
              <a:lnSpc>
                <a:spcPts val="2757"/>
              </a:lnSpc>
            </a:pPr>
            <a:r>
              <a:rPr lang="ru-RU" sz="2576" spc="25" dirty="0">
                <a:solidFill>
                  <a:srgbClr val="000000"/>
                </a:solidFill>
                <a:latin typeface="DM Sans Bold"/>
              </a:rPr>
              <a:t>Где найти ответ</a:t>
            </a:r>
            <a:endParaRPr lang="en-US" sz="2576" spc="25" dirty="0">
              <a:solidFill>
                <a:srgbClr val="000000"/>
              </a:solidFill>
              <a:latin typeface="DM Sans Bold"/>
            </a:endParaRPr>
          </a:p>
        </p:txBody>
      </p:sp>
      <p:grpSp>
        <p:nvGrpSpPr>
          <p:cNvPr id="15" name="Group 15"/>
          <p:cNvGrpSpPr/>
          <p:nvPr/>
        </p:nvGrpSpPr>
        <p:grpSpPr>
          <a:xfrm>
            <a:off x="10575022" y="3395533"/>
            <a:ext cx="5328281" cy="2031356"/>
            <a:chOff x="0" y="0"/>
            <a:chExt cx="31208337" cy="11897880"/>
          </a:xfrm>
        </p:grpSpPr>
        <p:sp>
          <p:nvSpPr>
            <p:cNvPr id="16" name="Freeform 16"/>
            <p:cNvSpPr/>
            <p:nvPr/>
          </p:nvSpPr>
          <p:spPr>
            <a:xfrm>
              <a:off x="0" y="0"/>
              <a:ext cx="31208337" cy="11897880"/>
            </a:xfrm>
            <a:custGeom>
              <a:avLst/>
              <a:gdLst/>
              <a:ahLst/>
              <a:cxnLst/>
              <a:rect l="l" t="t" r="r" b="b"/>
              <a:pathLst>
                <a:path w="31208337" h="11897880">
                  <a:moveTo>
                    <a:pt x="0" y="0"/>
                  </a:moveTo>
                  <a:lnTo>
                    <a:pt x="0" y="11897880"/>
                  </a:lnTo>
                  <a:lnTo>
                    <a:pt x="31208337" y="11897880"/>
                  </a:lnTo>
                  <a:lnTo>
                    <a:pt x="31208337" y="0"/>
                  </a:lnTo>
                  <a:lnTo>
                    <a:pt x="0" y="0"/>
                  </a:lnTo>
                  <a:close/>
                  <a:moveTo>
                    <a:pt x="31147376" y="11836920"/>
                  </a:moveTo>
                  <a:lnTo>
                    <a:pt x="59690" y="11836920"/>
                  </a:lnTo>
                  <a:lnTo>
                    <a:pt x="59690" y="59690"/>
                  </a:lnTo>
                  <a:lnTo>
                    <a:pt x="31147376" y="59690"/>
                  </a:lnTo>
                  <a:lnTo>
                    <a:pt x="31147376" y="11836920"/>
                  </a:lnTo>
                  <a:close/>
                </a:path>
              </a:pathLst>
            </a:custGeom>
            <a:solidFill>
              <a:srgbClr val="000000"/>
            </a:solidFill>
          </p:spPr>
        </p:sp>
      </p:grpSp>
      <p:sp>
        <p:nvSpPr>
          <p:cNvPr id="17" name="TextBox 17"/>
          <p:cNvSpPr txBox="1"/>
          <p:nvPr/>
        </p:nvSpPr>
        <p:spPr>
          <a:xfrm>
            <a:off x="10855289" y="3534642"/>
            <a:ext cx="4767746" cy="1415387"/>
          </a:xfrm>
          <a:prstGeom prst="rect">
            <a:avLst/>
          </a:prstGeom>
        </p:spPr>
        <p:txBody>
          <a:bodyPr lIns="0" tIns="0" rIns="0" bIns="0" rtlCol="0" anchor="t">
            <a:spAutoFit/>
          </a:bodyPr>
          <a:lstStyle/>
          <a:p>
            <a:pPr>
              <a:lnSpc>
                <a:spcPts val="2756"/>
              </a:lnSpc>
            </a:pPr>
            <a:r>
              <a:rPr lang="ru-RU" sz="1969" spc="19" dirty="0">
                <a:solidFill>
                  <a:srgbClr val="000000"/>
                </a:solidFill>
                <a:latin typeface="DM Sans"/>
              </a:rPr>
              <a:t>Попросить у ОГО, занимающихся ВОУЗ, последние сведения о ВОУЗ и о том. Планируются ли какие-то стратегии </a:t>
            </a:r>
            <a:r>
              <a:rPr lang="ru-RU" sz="1969" spc="19" dirty="0" err="1">
                <a:solidFill>
                  <a:srgbClr val="000000"/>
                </a:solidFill>
                <a:latin typeface="DM Sans"/>
              </a:rPr>
              <a:t>адвокации</a:t>
            </a:r>
            <a:r>
              <a:rPr lang="ru-RU" sz="1969" spc="19" dirty="0">
                <a:solidFill>
                  <a:srgbClr val="000000"/>
                </a:solidFill>
                <a:latin typeface="DM Sans"/>
              </a:rPr>
              <a:t> и задайте вопросы 2 и 3 </a:t>
            </a:r>
            <a:endParaRPr lang="en-US" sz="1969" spc="19" dirty="0">
              <a:solidFill>
                <a:srgbClr val="000000"/>
              </a:solidFill>
              <a:latin typeface="DM Sans"/>
            </a:endParaRPr>
          </a:p>
        </p:txBody>
      </p:sp>
      <p:grpSp>
        <p:nvGrpSpPr>
          <p:cNvPr id="18" name="Group 18"/>
          <p:cNvGrpSpPr/>
          <p:nvPr/>
        </p:nvGrpSpPr>
        <p:grpSpPr>
          <a:xfrm>
            <a:off x="10575022" y="2327086"/>
            <a:ext cx="5328281" cy="853243"/>
            <a:chOff x="0" y="0"/>
            <a:chExt cx="9173236" cy="1468954"/>
          </a:xfrm>
        </p:grpSpPr>
        <p:sp>
          <p:nvSpPr>
            <p:cNvPr id="19" name="Freeform 19"/>
            <p:cNvSpPr/>
            <p:nvPr/>
          </p:nvSpPr>
          <p:spPr>
            <a:xfrm>
              <a:off x="0" y="0"/>
              <a:ext cx="9173236" cy="1468954"/>
            </a:xfrm>
            <a:custGeom>
              <a:avLst/>
              <a:gdLst/>
              <a:ahLst/>
              <a:cxnLst/>
              <a:rect l="l" t="t" r="r" b="b"/>
              <a:pathLst>
                <a:path w="9173236" h="1468954">
                  <a:moveTo>
                    <a:pt x="9048776" y="1468954"/>
                  </a:moveTo>
                  <a:lnTo>
                    <a:pt x="124460" y="1468954"/>
                  </a:lnTo>
                  <a:cubicBezTo>
                    <a:pt x="55880" y="1468954"/>
                    <a:pt x="0" y="1413074"/>
                    <a:pt x="0" y="1344494"/>
                  </a:cubicBezTo>
                  <a:lnTo>
                    <a:pt x="0" y="124460"/>
                  </a:lnTo>
                  <a:cubicBezTo>
                    <a:pt x="0" y="55880"/>
                    <a:pt x="55880" y="0"/>
                    <a:pt x="124460" y="0"/>
                  </a:cubicBezTo>
                  <a:lnTo>
                    <a:pt x="9048776" y="0"/>
                  </a:lnTo>
                  <a:cubicBezTo>
                    <a:pt x="9117356" y="0"/>
                    <a:pt x="9173236" y="55880"/>
                    <a:pt x="9173236" y="124460"/>
                  </a:cubicBezTo>
                  <a:lnTo>
                    <a:pt x="9173236" y="1344494"/>
                  </a:lnTo>
                  <a:cubicBezTo>
                    <a:pt x="9173236" y="1413074"/>
                    <a:pt x="9117356" y="1468954"/>
                    <a:pt x="9048776" y="1468954"/>
                  </a:cubicBezTo>
                  <a:close/>
                </a:path>
              </a:pathLst>
            </a:custGeom>
            <a:solidFill>
              <a:srgbClr val="FFE500"/>
            </a:solidFill>
          </p:spPr>
        </p:sp>
      </p:grpSp>
      <p:sp>
        <p:nvSpPr>
          <p:cNvPr id="20" name="TextBox 20"/>
          <p:cNvSpPr txBox="1"/>
          <p:nvPr/>
        </p:nvSpPr>
        <p:spPr>
          <a:xfrm>
            <a:off x="12034866" y="2595440"/>
            <a:ext cx="2408593" cy="359329"/>
          </a:xfrm>
          <a:prstGeom prst="rect">
            <a:avLst/>
          </a:prstGeom>
        </p:spPr>
        <p:txBody>
          <a:bodyPr lIns="0" tIns="0" rIns="0" bIns="0" rtlCol="0" anchor="t">
            <a:spAutoFit/>
          </a:bodyPr>
          <a:lstStyle/>
          <a:p>
            <a:pPr marL="0" lvl="0" indent="0" algn="ctr">
              <a:lnSpc>
                <a:spcPts val="2757"/>
              </a:lnSpc>
              <a:spcBef>
                <a:spcPct val="0"/>
              </a:spcBef>
            </a:pPr>
            <a:r>
              <a:rPr lang="ru-RU" sz="2576" u="none" spc="25" dirty="0">
                <a:solidFill>
                  <a:srgbClr val="000000"/>
                </a:solidFill>
                <a:latin typeface="DM Sans Bold"/>
              </a:rPr>
              <a:t>Что дальше</a:t>
            </a:r>
            <a:endParaRPr lang="en-US" sz="2576" u="none" spc="25" dirty="0">
              <a:solidFill>
                <a:srgbClr val="000000"/>
              </a:solidFill>
              <a:latin typeface="DM Sans Bold"/>
            </a:endParaRPr>
          </a:p>
        </p:txBody>
      </p:sp>
      <p:grpSp>
        <p:nvGrpSpPr>
          <p:cNvPr id="21" name="Group 21"/>
          <p:cNvGrpSpPr/>
          <p:nvPr/>
        </p:nvGrpSpPr>
        <p:grpSpPr>
          <a:xfrm>
            <a:off x="2384697" y="5579996"/>
            <a:ext cx="4035477" cy="1788638"/>
            <a:chOff x="0" y="0"/>
            <a:chExt cx="23636239" cy="10476252"/>
          </a:xfrm>
        </p:grpSpPr>
        <p:sp>
          <p:nvSpPr>
            <p:cNvPr id="22" name="Freeform 22"/>
            <p:cNvSpPr/>
            <p:nvPr/>
          </p:nvSpPr>
          <p:spPr>
            <a:xfrm>
              <a:off x="0" y="0"/>
              <a:ext cx="23636239" cy="10476253"/>
            </a:xfrm>
            <a:custGeom>
              <a:avLst/>
              <a:gdLst/>
              <a:ahLst/>
              <a:cxnLst/>
              <a:rect l="l" t="t" r="r" b="b"/>
              <a:pathLst>
                <a:path w="23636239" h="10476253">
                  <a:moveTo>
                    <a:pt x="0" y="0"/>
                  </a:moveTo>
                  <a:lnTo>
                    <a:pt x="0" y="10476253"/>
                  </a:lnTo>
                  <a:lnTo>
                    <a:pt x="23636239" y="10476253"/>
                  </a:lnTo>
                  <a:lnTo>
                    <a:pt x="23636239" y="0"/>
                  </a:lnTo>
                  <a:lnTo>
                    <a:pt x="0" y="0"/>
                  </a:lnTo>
                  <a:close/>
                  <a:moveTo>
                    <a:pt x="23575279" y="10415292"/>
                  </a:moveTo>
                  <a:lnTo>
                    <a:pt x="59690" y="10415292"/>
                  </a:lnTo>
                  <a:lnTo>
                    <a:pt x="59690" y="59690"/>
                  </a:lnTo>
                  <a:lnTo>
                    <a:pt x="23575279" y="59690"/>
                  </a:lnTo>
                  <a:lnTo>
                    <a:pt x="23575279" y="10415292"/>
                  </a:lnTo>
                  <a:close/>
                </a:path>
              </a:pathLst>
            </a:custGeom>
            <a:solidFill>
              <a:srgbClr val="000000"/>
            </a:solidFill>
          </p:spPr>
        </p:sp>
      </p:grpSp>
      <p:sp>
        <p:nvSpPr>
          <p:cNvPr id="23" name="TextBox 23"/>
          <p:cNvSpPr txBox="1"/>
          <p:nvPr/>
        </p:nvSpPr>
        <p:spPr>
          <a:xfrm>
            <a:off x="2534896" y="5948204"/>
            <a:ext cx="3810178" cy="1415387"/>
          </a:xfrm>
          <a:prstGeom prst="rect">
            <a:avLst/>
          </a:prstGeom>
        </p:spPr>
        <p:txBody>
          <a:bodyPr lIns="0" tIns="0" rIns="0" bIns="0" rtlCol="0" anchor="t">
            <a:spAutoFit/>
          </a:bodyPr>
          <a:lstStyle/>
          <a:p>
            <a:pPr marL="0" lvl="0" indent="0">
              <a:lnSpc>
                <a:spcPts val="2756"/>
              </a:lnSpc>
            </a:pPr>
            <a:r>
              <a:rPr lang="en-US" sz="1969" spc="19" dirty="0">
                <a:solidFill>
                  <a:srgbClr val="000000"/>
                </a:solidFill>
                <a:latin typeface="DM Sans"/>
              </a:rPr>
              <a:t>2. </a:t>
            </a:r>
            <a:r>
              <a:rPr lang="ru-RU" sz="1969" spc="19" dirty="0">
                <a:solidFill>
                  <a:srgbClr val="000000"/>
                </a:solidFill>
                <a:latin typeface="DM Sans"/>
              </a:rPr>
              <a:t>Есть ли национальная </a:t>
            </a:r>
            <a:r>
              <a:rPr lang="ru-RU" sz="1969" spc="19" dirty="0" err="1">
                <a:solidFill>
                  <a:srgbClr val="000000"/>
                </a:solidFill>
                <a:latin typeface="DM Sans"/>
              </a:rPr>
              <a:t>адвокационная</a:t>
            </a:r>
            <a:r>
              <a:rPr lang="ru-RU" sz="1969" spc="19" dirty="0">
                <a:solidFill>
                  <a:srgbClr val="000000"/>
                </a:solidFill>
                <a:latin typeface="DM Sans"/>
              </a:rPr>
              <a:t> структура, которая уже активно занимается ВОУЗ</a:t>
            </a:r>
            <a:r>
              <a:rPr lang="en-US" sz="1969" spc="19" dirty="0">
                <a:solidFill>
                  <a:srgbClr val="000000"/>
                </a:solidFill>
                <a:latin typeface="DM Sans"/>
              </a:rPr>
              <a:t>?</a:t>
            </a:r>
          </a:p>
        </p:txBody>
      </p:sp>
      <p:grpSp>
        <p:nvGrpSpPr>
          <p:cNvPr id="24" name="Group 24"/>
          <p:cNvGrpSpPr/>
          <p:nvPr/>
        </p:nvGrpSpPr>
        <p:grpSpPr>
          <a:xfrm>
            <a:off x="6625053" y="5579996"/>
            <a:ext cx="3743841" cy="1788638"/>
            <a:chOff x="0" y="0"/>
            <a:chExt cx="21928096" cy="10476252"/>
          </a:xfrm>
        </p:grpSpPr>
        <p:sp>
          <p:nvSpPr>
            <p:cNvPr id="25" name="Freeform 25"/>
            <p:cNvSpPr/>
            <p:nvPr/>
          </p:nvSpPr>
          <p:spPr>
            <a:xfrm>
              <a:off x="0" y="0"/>
              <a:ext cx="21928096" cy="10476253"/>
            </a:xfrm>
            <a:custGeom>
              <a:avLst/>
              <a:gdLst/>
              <a:ahLst/>
              <a:cxnLst/>
              <a:rect l="l" t="t" r="r" b="b"/>
              <a:pathLst>
                <a:path w="21928096" h="10476253">
                  <a:moveTo>
                    <a:pt x="0" y="0"/>
                  </a:moveTo>
                  <a:lnTo>
                    <a:pt x="0" y="10476253"/>
                  </a:lnTo>
                  <a:lnTo>
                    <a:pt x="21928096" y="10476253"/>
                  </a:lnTo>
                  <a:lnTo>
                    <a:pt x="21928096" y="0"/>
                  </a:lnTo>
                  <a:lnTo>
                    <a:pt x="0" y="0"/>
                  </a:lnTo>
                  <a:close/>
                  <a:moveTo>
                    <a:pt x="21867135" y="10415292"/>
                  </a:moveTo>
                  <a:lnTo>
                    <a:pt x="59690" y="10415292"/>
                  </a:lnTo>
                  <a:lnTo>
                    <a:pt x="59690" y="59690"/>
                  </a:lnTo>
                  <a:lnTo>
                    <a:pt x="21867135" y="59690"/>
                  </a:lnTo>
                  <a:lnTo>
                    <a:pt x="21867135" y="10415292"/>
                  </a:lnTo>
                  <a:close/>
                </a:path>
              </a:pathLst>
            </a:custGeom>
            <a:solidFill>
              <a:srgbClr val="000000"/>
            </a:solidFill>
          </p:spPr>
        </p:sp>
      </p:grpSp>
      <p:grpSp>
        <p:nvGrpSpPr>
          <p:cNvPr id="26" name="Group 26"/>
          <p:cNvGrpSpPr/>
          <p:nvPr/>
        </p:nvGrpSpPr>
        <p:grpSpPr>
          <a:xfrm>
            <a:off x="10575022" y="5579996"/>
            <a:ext cx="5328281" cy="1788638"/>
            <a:chOff x="0" y="0"/>
            <a:chExt cx="31208337" cy="10476252"/>
          </a:xfrm>
        </p:grpSpPr>
        <p:sp>
          <p:nvSpPr>
            <p:cNvPr id="27" name="Freeform 27"/>
            <p:cNvSpPr/>
            <p:nvPr/>
          </p:nvSpPr>
          <p:spPr>
            <a:xfrm>
              <a:off x="0" y="0"/>
              <a:ext cx="31208337" cy="10476253"/>
            </a:xfrm>
            <a:custGeom>
              <a:avLst/>
              <a:gdLst/>
              <a:ahLst/>
              <a:cxnLst/>
              <a:rect l="l" t="t" r="r" b="b"/>
              <a:pathLst>
                <a:path w="31208337" h="10476253">
                  <a:moveTo>
                    <a:pt x="0" y="0"/>
                  </a:moveTo>
                  <a:lnTo>
                    <a:pt x="0" y="10476253"/>
                  </a:lnTo>
                  <a:lnTo>
                    <a:pt x="31208337" y="10476253"/>
                  </a:lnTo>
                  <a:lnTo>
                    <a:pt x="31208337" y="0"/>
                  </a:lnTo>
                  <a:lnTo>
                    <a:pt x="0" y="0"/>
                  </a:lnTo>
                  <a:close/>
                  <a:moveTo>
                    <a:pt x="31147376" y="10415292"/>
                  </a:moveTo>
                  <a:lnTo>
                    <a:pt x="59690" y="10415292"/>
                  </a:lnTo>
                  <a:lnTo>
                    <a:pt x="59690" y="59690"/>
                  </a:lnTo>
                  <a:lnTo>
                    <a:pt x="31147376" y="59690"/>
                  </a:lnTo>
                  <a:lnTo>
                    <a:pt x="31147376" y="10415292"/>
                  </a:lnTo>
                  <a:close/>
                </a:path>
              </a:pathLst>
            </a:custGeom>
            <a:solidFill>
              <a:srgbClr val="000000"/>
            </a:solidFill>
          </p:spPr>
        </p:sp>
      </p:grpSp>
      <p:sp>
        <p:nvSpPr>
          <p:cNvPr id="28" name="TextBox 28"/>
          <p:cNvSpPr txBox="1"/>
          <p:nvPr/>
        </p:nvSpPr>
        <p:spPr>
          <a:xfrm>
            <a:off x="10573772" y="5744112"/>
            <a:ext cx="5809228" cy="1415387"/>
          </a:xfrm>
          <a:prstGeom prst="rect">
            <a:avLst/>
          </a:prstGeom>
        </p:spPr>
        <p:txBody>
          <a:bodyPr wrap="square" lIns="0" tIns="0" rIns="0" bIns="0" rtlCol="0" anchor="t">
            <a:spAutoFit/>
          </a:bodyPr>
          <a:lstStyle/>
          <a:p>
            <a:pPr marL="0" lvl="0" indent="0" algn="l">
              <a:lnSpc>
                <a:spcPts val="2756"/>
              </a:lnSpc>
              <a:spcBef>
                <a:spcPct val="0"/>
              </a:spcBef>
            </a:pPr>
            <a:r>
              <a:rPr lang="ru-RU" sz="1969" u="none" spc="19" dirty="0">
                <a:solidFill>
                  <a:srgbClr val="000000"/>
                </a:solidFill>
                <a:latin typeface="DM Sans"/>
              </a:rPr>
              <a:t>Если да, узнайте, сможете ли вы присоединится</a:t>
            </a:r>
            <a:endParaRPr lang="en-US" sz="1969" u="none" spc="19" dirty="0">
              <a:solidFill>
                <a:srgbClr val="000000"/>
              </a:solidFill>
              <a:latin typeface="DM Sans"/>
            </a:endParaRPr>
          </a:p>
          <a:p>
            <a:pPr marL="0" lvl="0" indent="0" algn="l">
              <a:lnSpc>
                <a:spcPts val="2756"/>
              </a:lnSpc>
              <a:spcBef>
                <a:spcPct val="0"/>
              </a:spcBef>
            </a:pPr>
            <a:r>
              <a:rPr lang="en-US" sz="1969" u="none" spc="19" dirty="0">
                <a:solidFill>
                  <a:srgbClr val="000000"/>
                </a:solidFill>
                <a:latin typeface="DM Sans"/>
              </a:rPr>
              <a:t>I</a:t>
            </a:r>
            <a:r>
              <a:rPr lang="ru-RU" sz="1969" u="none" spc="19" dirty="0">
                <a:solidFill>
                  <a:srgbClr val="000000"/>
                </a:solidFill>
                <a:latin typeface="DM Sans"/>
              </a:rPr>
              <a:t>если нет, узнайте, хотят ли ОГО встретится для обсуждения ВОУЗ</a:t>
            </a:r>
            <a:endParaRPr lang="en-US" sz="1969" u="none" spc="19" dirty="0">
              <a:solidFill>
                <a:srgbClr val="000000"/>
              </a:solidFill>
              <a:latin typeface="DM Sans"/>
            </a:endParaRPr>
          </a:p>
          <a:p>
            <a:pPr marL="0" lvl="0" indent="0" algn="l">
              <a:lnSpc>
                <a:spcPts val="2756"/>
              </a:lnSpc>
              <a:spcBef>
                <a:spcPct val="0"/>
              </a:spcBef>
            </a:pPr>
            <a:r>
              <a:rPr lang="ru-RU" sz="1969" spc="19" dirty="0">
                <a:solidFill>
                  <a:srgbClr val="000000"/>
                </a:solidFill>
                <a:latin typeface="DM Sans"/>
              </a:rPr>
              <a:t>Задайте вопрос 3</a:t>
            </a:r>
            <a:endParaRPr lang="en-US" sz="1969" u="none" spc="19" dirty="0">
              <a:solidFill>
                <a:srgbClr val="000000"/>
              </a:solidFill>
              <a:latin typeface="DM Sans"/>
            </a:endParaRPr>
          </a:p>
        </p:txBody>
      </p:sp>
      <p:grpSp>
        <p:nvGrpSpPr>
          <p:cNvPr id="29" name="Group 29"/>
          <p:cNvGrpSpPr/>
          <p:nvPr/>
        </p:nvGrpSpPr>
        <p:grpSpPr>
          <a:xfrm>
            <a:off x="2384697" y="7507031"/>
            <a:ext cx="4035477" cy="1951039"/>
            <a:chOff x="0" y="0"/>
            <a:chExt cx="23636239" cy="11427454"/>
          </a:xfrm>
        </p:grpSpPr>
        <p:sp>
          <p:nvSpPr>
            <p:cNvPr id="30" name="Freeform 30"/>
            <p:cNvSpPr/>
            <p:nvPr/>
          </p:nvSpPr>
          <p:spPr>
            <a:xfrm>
              <a:off x="0" y="0"/>
              <a:ext cx="23636239" cy="11427454"/>
            </a:xfrm>
            <a:custGeom>
              <a:avLst/>
              <a:gdLst/>
              <a:ahLst/>
              <a:cxnLst/>
              <a:rect l="l" t="t" r="r" b="b"/>
              <a:pathLst>
                <a:path w="23636239" h="11427454">
                  <a:moveTo>
                    <a:pt x="0" y="0"/>
                  </a:moveTo>
                  <a:lnTo>
                    <a:pt x="0" y="11427454"/>
                  </a:lnTo>
                  <a:lnTo>
                    <a:pt x="23636239" y="11427454"/>
                  </a:lnTo>
                  <a:lnTo>
                    <a:pt x="23636239" y="0"/>
                  </a:lnTo>
                  <a:lnTo>
                    <a:pt x="0" y="0"/>
                  </a:lnTo>
                  <a:close/>
                  <a:moveTo>
                    <a:pt x="23575279" y="11366494"/>
                  </a:moveTo>
                  <a:lnTo>
                    <a:pt x="59690" y="11366494"/>
                  </a:lnTo>
                  <a:lnTo>
                    <a:pt x="59690" y="59690"/>
                  </a:lnTo>
                  <a:lnTo>
                    <a:pt x="23575279" y="59690"/>
                  </a:lnTo>
                  <a:lnTo>
                    <a:pt x="23575279" y="11366494"/>
                  </a:lnTo>
                  <a:close/>
                </a:path>
              </a:pathLst>
            </a:custGeom>
            <a:solidFill>
              <a:srgbClr val="000000"/>
            </a:solidFill>
          </p:spPr>
        </p:sp>
      </p:grpSp>
      <p:sp>
        <p:nvSpPr>
          <p:cNvPr id="31" name="TextBox 31"/>
          <p:cNvSpPr txBox="1"/>
          <p:nvPr/>
        </p:nvSpPr>
        <p:spPr>
          <a:xfrm>
            <a:off x="2457668" y="8127446"/>
            <a:ext cx="3889536" cy="1056315"/>
          </a:xfrm>
          <a:prstGeom prst="rect">
            <a:avLst/>
          </a:prstGeom>
        </p:spPr>
        <p:txBody>
          <a:bodyPr lIns="0" tIns="0" rIns="0" bIns="0" rtlCol="0" anchor="t">
            <a:spAutoFit/>
          </a:bodyPr>
          <a:lstStyle/>
          <a:p>
            <a:pPr marL="0" lvl="0" indent="0">
              <a:lnSpc>
                <a:spcPts val="2756"/>
              </a:lnSpc>
            </a:pPr>
            <a:r>
              <a:rPr lang="en-US" sz="1969" spc="19" dirty="0">
                <a:solidFill>
                  <a:srgbClr val="000000"/>
                </a:solidFill>
                <a:latin typeface="DM Sans"/>
              </a:rPr>
              <a:t>3. </a:t>
            </a:r>
            <a:r>
              <a:rPr lang="ru-RU" sz="1969" spc="19" dirty="0">
                <a:solidFill>
                  <a:srgbClr val="000000"/>
                </a:solidFill>
                <a:latin typeface="DM Sans"/>
              </a:rPr>
              <a:t>Участвует ли гражданское общество в формулировании стратегии ВОУЗ в стране</a:t>
            </a:r>
            <a:r>
              <a:rPr lang="en-US" sz="1969" spc="19" dirty="0">
                <a:solidFill>
                  <a:srgbClr val="000000"/>
                </a:solidFill>
                <a:latin typeface="DM Sans"/>
              </a:rPr>
              <a:t>?</a:t>
            </a:r>
          </a:p>
        </p:txBody>
      </p:sp>
      <p:grpSp>
        <p:nvGrpSpPr>
          <p:cNvPr id="32" name="Group 32"/>
          <p:cNvGrpSpPr/>
          <p:nvPr/>
        </p:nvGrpSpPr>
        <p:grpSpPr>
          <a:xfrm>
            <a:off x="6625053" y="7507031"/>
            <a:ext cx="3743841" cy="1951039"/>
            <a:chOff x="0" y="0"/>
            <a:chExt cx="21928096" cy="11427454"/>
          </a:xfrm>
        </p:grpSpPr>
        <p:sp>
          <p:nvSpPr>
            <p:cNvPr id="33" name="Freeform 33"/>
            <p:cNvSpPr/>
            <p:nvPr/>
          </p:nvSpPr>
          <p:spPr>
            <a:xfrm>
              <a:off x="0" y="0"/>
              <a:ext cx="21928096" cy="11427454"/>
            </a:xfrm>
            <a:custGeom>
              <a:avLst/>
              <a:gdLst/>
              <a:ahLst/>
              <a:cxnLst/>
              <a:rect l="l" t="t" r="r" b="b"/>
              <a:pathLst>
                <a:path w="21928096" h="11427454">
                  <a:moveTo>
                    <a:pt x="0" y="0"/>
                  </a:moveTo>
                  <a:lnTo>
                    <a:pt x="0" y="11427454"/>
                  </a:lnTo>
                  <a:lnTo>
                    <a:pt x="21928096" y="11427454"/>
                  </a:lnTo>
                  <a:lnTo>
                    <a:pt x="21928096" y="0"/>
                  </a:lnTo>
                  <a:lnTo>
                    <a:pt x="0" y="0"/>
                  </a:lnTo>
                  <a:close/>
                  <a:moveTo>
                    <a:pt x="21867135" y="11366494"/>
                  </a:moveTo>
                  <a:lnTo>
                    <a:pt x="59690" y="11366494"/>
                  </a:lnTo>
                  <a:lnTo>
                    <a:pt x="59690" y="59690"/>
                  </a:lnTo>
                  <a:lnTo>
                    <a:pt x="21867135" y="59690"/>
                  </a:lnTo>
                  <a:lnTo>
                    <a:pt x="21867135" y="11366494"/>
                  </a:lnTo>
                  <a:close/>
                </a:path>
              </a:pathLst>
            </a:custGeom>
            <a:solidFill>
              <a:srgbClr val="000000"/>
            </a:solidFill>
          </p:spPr>
        </p:sp>
      </p:grpSp>
      <p:grpSp>
        <p:nvGrpSpPr>
          <p:cNvPr id="34" name="Group 34"/>
          <p:cNvGrpSpPr/>
          <p:nvPr/>
        </p:nvGrpSpPr>
        <p:grpSpPr>
          <a:xfrm>
            <a:off x="10575022" y="7507031"/>
            <a:ext cx="5328281" cy="1951039"/>
            <a:chOff x="0" y="0"/>
            <a:chExt cx="31208337" cy="11427454"/>
          </a:xfrm>
        </p:grpSpPr>
        <p:sp>
          <p:nvSpPr>
            <p:cNvPr id="35" name="Freeform 35"/>
            <p:cNvSpPr/>
            <p:nvPr/>
          </p:nvSpPr>
          <p:spPr>
            <a:xfrm>
              <a:off x="0" y="0"/>
              <a:ext cx="31208337" cy="11427454"/>
            </a:xfrm>
            <a:custGeom>
              <a:avLst/>
              <a:gdLst/>
              <a:ahLst/>
              <a:cxnLst/>
              <a:rect l="l" t="t" r="r" b="b"/>
              <a:pathLst>
                <a:path w="31208337" h="11427454">
                  <a:moveTo>
                    <a:pt x="0" y="0"/>
                  </a:moveTo>
                  <a:lnTo>
                    <a:pt x="0" y="11427454"/>
                  </a:lnTo>
                  <a:lnTo>
                    <a:pt x="31208337" y="11427454"/>
                  </a:lnTo>
                  <a:lnTo>
                    <a:pt x="31208337" y="0"/>
                  </a:lnTo>
                  <a:lnTo>
                    <a:pt x="0" y="0"/>
                  </a:lnTo>
                  <a:close/>
                  <a:moveTo>
                    <a:pt x="31147376" y="11366494"/>
                  </a:moveTo>
                  <a:lnTo>
                    <a:pt x="59690" y="11366494"/>
                  </a:lnTo>
                  <a:lnTo>
                    <a:pt x="59690" y="59690"/>
                  </a:lnTo>
                  <a:lnTo>
                    <a:pt x="31147376" y="59690"/>
                  </a:lnTo>
                  <a:lnTo>
                    <a:pt x="31147376" y="11366494"/>
                  </a:lnTo>
                  <a:close/>
                </a:path>
              </a:pathLst>
            </a:custGeom>
            <a:solidFill>
              <a:srgbClr val="000000"/>
            </a:solidFill>
          </p:spPr>
        </p:sp>
      </p:grpSp>
      <p:sp>
        <p:nvSpPr>
          <p:cNvPr id="36" name="TextBox 36"/>
          <p:cNvSpPr txBox="1"/>
          <p:nvPr/>
        </p:nvSpPr>
        <p:spPr>
          <a:xfrm>
            <a:off x="10855289" y="7956440"/>
            <a:ext cx="4767746" cy="1415387"/>
          </a:xfrm>
          <a:prstGeom prst="rect">
            <a:avLst/>
          </a:prstGeom>
        </p:spPr>
        <p:txBody>
          <a:bodyPr lIns="0" tIns="0" rIns="0" bIns="0" rtlCol="0" anchor="t">
            <a:spAutoFit/>
          </a:bodyPr>
          <a:lstStyle/>
          <a:p>
            <a:pPr>
              <a:lnSpc>
                <a:spcPts val="2756"/>
              </a:lnSpc>
            </a:pPr>
            <a:r>
              <a:rPr lang="ru-RU" sz="1969" spc="19" dirty="0">
                <a:solidFill>
                  <a:srgbClr val="000000"/>
                </a:solidFill>
                <a:latin typeface="DM Sans"/>
              </a:rPr>
              <a:t>Если да, узнайте, кто и как участвует.</a:t>
            </a:r>
            <a:endParaRPr lang="en-US" sz="1969" spc="19" dirty="0">
              <a:solidFill>
                <a:srgbClr val="000000"/>
              </a:solidFill>
              <a:latin typeface="DM Sans"/>
            </a:endParaRPr>
          </a:p>
          <a:p>
            <a:pPr marL="0" lvl="0" indent="0">
              <a:lnSpc>
                <a:spcPts val="2756"/>
              </a:lnSpc>
              <a:spcBef>
                <a:spcPct val="0"/>
              </a:spcBef>
            </a:pPr>
            <a:r>
              <a:rPr lang="ru-RU" sz="1969" spc="19" dirty="0">
                <a:solidFill>
                  <a:srgbClr val="000000"/>
                </a:solidFill>
                <a:latin typeface="DM Sans"/>
              </a:rPr>
              <a:t>Если нет, сделайте это своим </a:t>
            </a:r>
            <a:r>
              <a:rPr lang="ru-RU" sz="1969" spc="19" dirty="0" err="1">
                <a:solidFill>
                  <a:srgbClr val="000000"/>
                </a:solidFill>
                <a:latin typeface="DM Sans"/>
              </a:rPr>
              <a:t>адвокационным</a:t>
            </a:r>
            <a:r>
              <a:rPr lang="ru-RU" sz="1969" spc="19" dirty="0">
                <a:solidFill>
                  <a:srgbClr val="000000"/>
                </a:solidFill>
                <a:latin typeface="DM Sans"/>
              </a:rPr>
              <a:t> запросом и привлеките другие ОГО</a:t>
            </a:r>
            <a:endParaRPr lang="en-US" sz="1969" spc="19" dirty="0">
              <a:solidFill>
                <a:srgbClr val="000000"/>
              </a:solidFill>
              <a:latin typeface="DM Sans"/>
            </a:endParaRPr>
          </a:p>
        </p:txBody>
      </p:sp>
      <p:sp>
        <p:nvSpPr>
          <p:cNvPr id="37" name="TextBox 37"/>
          <p:cNvSpPr txBox="1"/>
          <p:nvPr/>
        </p:nvSpPr>
        <p:spPr>
          <a:xfrm>
            <a:off x="7417589" y="6290216"/>
            <a:ext cx="1585072" cy="338169"/>
          </a:xfrm>
          <a:prstGeom prst="rect">
            <a:avLst/>
          </a:prstGeom>
        </p:spPr>
        <p:txBody>
          <a:bodyPr lIns="0" tIns="0" rIns="0" bIns="0" rtlCol="0" anchor="t">
            <a:spAutoFit/>
          </a:bodyPr>
          <a:lstStyle/>
          <a:p>
            <a:pPr marL="425125" lvl="1" indent="-212562">
              <a:lnSpc>
                <a:spcPts val="2756"/>
              </a:lnSpc>
              <a:buFont typeface="Arial"/>
              <a:buChar char="•"/>
            </a:pPr>
            <a:r>
              <a:rPr lang="ru-RU" sz="1969" spc="19" dirty="0">
                <a:solidFill>
                  <a:srgbClr val="000000"/>
                </a:solidFill>
                <a:latin typeface="DM Sans"/>
              </a:rPr>
              <a:t>См. выше</a:t>
            </a:r>
            <a:endParaRPr lang="en-US" sz="1969" spc="19" dirty="0">
              <a:solidFill>
                <a:srgbClr val="000000"/>
              </a:solidFill>
              <a:latin typeface="DM Sans"/>
            </a:endParaRPr>
          </a:p>
        </p:txBody>
      </p:sp>
      <p:sp>
        <p:nvSpPr>
          <p:cNvPr id="38" name="TextBox 38"/>
          <p:cNvSpPr txBox="1"/>
          <p:nvPr/>
        </p:nvSpPr>
        <p:spPr>
          <a:xfrm>
            <a:off x="6625053" y="7561337"/>
            <a:ext cx="3582029" cy="1774460"/>
          </a:xfrm>
          <a:prstGeom prst="rect">
            <a:avLst/>
          </a:prstGeom>
        </p:spPr>
        <p:txBody>
          <a:bodyPr lIns="0" tIns="0" rIns="0" bIns="0" rtlCol="0" anchor="t">
            <a:spAutoFit/>
          </a:bodyPr>
          <a:lstStyle/>
          <a:p>
            <a:pPr marL="425125" lvl="1" indent="-212563">
              <a:lnSpc>
                <a:spcPts val="2756"/>
              </a:lnSpc>
              <a:buFont typeface="Arial"/>
              <a:buChar char="•"/>
            </a:pPr>
            <a:r>
              <a:rPr lang="ru-RU" sz="1969" spc="19" dirty="0">
                <a:solidFill>
                  <a:srgbClr val="000000"/>
                </a:solidFill>
                <a:latin typeface="DM Sans"/>
              </a:rPr>
              <a:t>Посмотреть вебсайт МОЗ</a:t>
            </a:r>
            <a:endParaRPr lang="en-US" sz="1969" spc="19" dirty="0">
              <a:solidFill>
                <a:srgbClr val="000000"/>
              </a:solidFill>
              <a:latin typeface="DM Sans"/>
            </a:endParaRPr>
          </a:p>
          <a:p>
            <a:pPr marL="425125" lvl="1" indent="-212562">
              <a:lnSpc>
                <a:spcPts val="2756"/>
              </a:lnSpc>
              <a:buFont typeface="Arial"/>
              <a:buChar char="•"/>
            </a:pPr>
            <a:r>
              <a:rPr lang="ru-RU" sz="1969" spc="19" dirty="0">
                <a:solidFill>
                  <a:srgbClr val="000000"/>
                </a:solidFill>
                <a:latin typeface="DM Sans"/>
              </a:rPr>
              <a:t>Узнайте в МОЗ, когда будет следующая возможность для участия гражданского общества</a:t>
            </a:r>
            <a:endParaRPr lang="en-US" sz="1969" spc="19" dirty="0">
              <a:solidFill>
                <a:srgbClr val="000000"/>
              </a:solidFill>
              <a:latin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3089571" y="4411281"/>
            <a:ext cx="12108859" cy="1569214"/>
          </a:xfrm>
          <a:prstGeom prst="rect">
            <a:avLst/>
          </a:prstGeom>
        </p:spPr>
        <p:txBody>
          <a:bodyPr lIns="0" tIns="0" rIns="0" bIns="0" rtlCol="0" anchor="t">
            <a:spAutoFit/>
          </a:bodyPr>
          <a:lstStyle/>
          <a:p>
            <a:pPr marL="0" lvl="0" indent="0" algn="ctr">
              <a:lnSpc>
                <a:spcPts val="12100"/>
              </a:lnSpc>
            </a:pPr>
            <a:r>
              <a:rPr lang="ru-RU" sz="10999" dirty="0">
                <a:solidFill>
                  <a:srgbClr val="000000"/>
                </a:solidFill>
                <a:latin typeface="DM Sans Bold"/>
              </a:rPr>
              <a:t>Обед</a:t>
            </a:r>
            <a:endParaRPr lang="en-US" sz="10999" dirty="0">
              <a:solidFill>
                <a:srgbClr val="000000"/>
              </a:solidFill>
              <a:latin typeface="DM Sans Bold"/>
            </a:endParaRPr>
          </a:p>
        </p:txBody>
      </p:sp>
      <p:grpSp>
        <p:nvGrpSpPr>
          <p:cNvPr id="5" name="Group 5"/>
          <p:cNvGrpSpPr/>
          <p:nvPr/>
        </p:nvGrpSpPr>
        <p:grpSpPr>
          <a:xfrm>
            <a:off x="5673927" y="5980494"/>
            <a:ext cx="6940146" cy="192588"/>
            <a:chOff x="0" y="0"/>
            <a:chExt cx="23798270" cy="660400"/>
          </a:xfrm>
        </p:grpSpPr>
        <p:sp>
          <p:nvSpPr>
            <p:cNvPr id="6" name="Freeform 6"/>
            <p:cNvSpPr/>
            <p:nvPr/>
          </p:nvSpPr>
          <p:spPr>
            <a:xfrm>
              <a:off x="0" y="0"/>
              <a:ext cx="23798270" cy="660400"/>
            </a:xfrm>
            <a:custGeom>
              <a:avLst/>
              <a:gdLst/>
              <a:ahLst/>
              <a:cxnLst/>
              <a:rect l="l" t="t" r="r" b="b"/>
              <a:pathLst>
                <a:path w="23798270" h="660400">
                  <a:moveTo>
                    <a:pt x="23673809" y="660400"/>
                  </a:moveTo>
                  <a:lnTo>
                    <a:pt x="124460" y="660400"/>
                  </a:lnTo>
                  <a:cubicBezTo>
                    <a:pt x="55880" y="660400"/>
                    <a:pt x="0" y="604520"/>
                    <a:pt x="0" y="535940"/>
                  </a:cubicBezTo>
                  <a:lnTo>
                    <a:pt x="0" y="124460"/>
                  </a:lnTo>
                  <a:cubicBezTo>
                    <a:pt x="0" y="55880"/>
                    <a:pt x="55880" y="0"/>
                    <a:pt x="124460" y="0"/>
                  </a:cubicBezTo>
                  <a:lnTo>
                    <a:pt x="23673809" y="0"/>
                  </a:lnTo>
                  <a:cubicBezTo>
                    <a:pt x="23742390" y="0"/>
                    <a:pt x="23798270" y="55880"/>
                    <a:pt x="23798270" y="124460"/>
                  </a:cubicBezTo>
                  <a:lnTo>
                    <a:pt x="23798270" y="535940"/>
                  </a:lnTo>
                  <a:cubicBezTo>
                    <a:pt x="23798270" y="604520"/>
                    <a:pt x="23742390" y="660400"/>
                    <a:pt x="23673809" y="660400"/>
                  </a:cubicBezTo>
                  <a:close/>
                </a:path>
              </a:pathLst>
            </a:custGeom>
            <a:solidFill>
              <a:srgbClr val="FFE500"/>
            </a:solidFill>
          </p:spPr>
        </p:sp>
      </p:grpSp>
      <p:pic>
        <p:nvPicPr>
          <p:cNvPr id="9" name="Graphic 8" descr="Noodles outline">
            <a:extLst>
              <a:ext uri="{FF2B5EF4-FFF2-40B4-BE49-F238E27FC236}">
                <a16:creationId xmlns:a16="http://schemas.microsoft.com/office/drawing/2014/main" id="{EC708B14-1E58-4334-99AA-E6E26904F4A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01000" y="1932694"/>
            <a:ext cx="2286000" cy="2286000"/>
          </a:xfrm>
          <a:prstGeom prst="rect">
            <a:avLst/>
          </a:prstGeom>
        </p:spPr>
      </p:pic>
    </p:spTree>
    <p:extLst>
      <p:ext uri="{BB962C8B-B14F-4D97-AF65-F5344CB8AC3E}">
        <p14:creationId xmlns:p14="http://schemas.microsoft.com/office/powerpoint/2010/main" val="27947280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
          <p:cNvSpPr txBox="1"/>
          <p:nvPr/>
        </p:nvSpPr>
        <p:spPr>
          <a:xfrm>
            <a:off x="3589222" y="872637"/>
            <a:ext cx="13098577" cy="948978"/>
          </a:xfrm>
          <a:prstGeom prst="rect">
            <a:avLst/>
          </a:prstGeom>
        </p:spPr>
        <p:txBody>
          <a:bodyPr wrap="square" lIns="0" tIns="0" rIns="0" bIns="0" rtlCol="0" anchor="t">
            <a:spAutoFit/>
          </a:bodyPr>
          <a:lstStyle/>
          <a:p>
            <a:pPr marL="0" marR="0" lvl="0" indent="0" algn="l" defTabSz="914400" rtl="0" eaLnBrk="1" fontAlgn="auto" latinLnBrk="0" hangingPunct="1">
              <a:lnSpc>
                <a:spcPts val="7377"/>
              </a:lnSpc>
              <a:spcBef>
                <a:spcPts val="0"/>
              </a:spcBef>
              <a:spcAft>
                <a:spcPts val="0"/>
              </a:spcAft>
              <a:buClrTx/>
              <a:buSzTx/>
              <a:buFontTx/>
              <a:buNone/>
              <a:tabLst/>
              <a:defRPr/>
            </a:pPr>
            <a:r>
              <a:rPr kumimoji="0" lang="ru-RU" sz="6707" b="0" i="0" u="none" strike="noStrike" kern="1200" cap="none" spc="0" normalizeH="0" baseline="0" noProof="0" dirty="0">
                <a:ln>
                  <a:noFill/>
                </a:ln>
                <a:solidFill>
                  <a:srgbClr val="000000"/>
                </a:solidFill>
                <a:effectLst/>
                <a:uLnTx/>
                <a:uFillTx/>
                <a:latin typeface="DM Sans Bold"/>
                <a:ea typeface="+mn-ea"/>
                <a:cs typeface="+mn-cs"/>
              </a:rPr>
              <a:t>Образе </a:t>
            </a:r>
            <a:r>
              <a:rPr kumimoji="0" lang="ru-RU" sz="6707" b="0" i="0" u="none" strike="noStrike" kern="1200" cap="none" spc="0" normalizeH="0" baseline="0" noProof="0" dirty="0" err="1">
                <a:ln>
                  <a:noFill/>
                </a:ln>
                <a:solidFill>
                  <a:srgbClr val="000000"/>
                </a:solidFill>
                <a:effectLst/>
                <a:uLnTx/>
                <a:uFillTx/>
                <a:latin typeface="DM Sans Bold"/>
                <a:ea typeface="+mn-ea"/>
                <a:cs typeface="+mn-cs"/>
              </a:rPr>
              <a:t>адвокационного</a:t>
            </a:r>
            <a:r>
              <a:rPr kumimoji="0" lang="ru-RU" sz="6707" b="0" i="0" u="none" strike="noStrike" kern="1200" cap="none" spc="0" normalizeH="0" baseline="0" noProof="0" dirty="0">
                <a:ln>
                  <a:noFill/>
                </a:ln>
                <a:solidFill>
                  <a:srgbClr val="000000"/>
                </a:solidFill>
                <a:effectLst/>
                <a:uLnTx/>
                <a:uFillTx/>
                <a:latin typeface="DM Sans Bold"/>
                <a:ea typeface="+mn-ea"/>
                <a:cs typeface="+mn-cs"/>
              </a:rPr>
              <a:t> плана</a:t>
            </a:r>
            <a:endParaRPr kumimoji="0" lang="en-US" sz="6707" b="0" i="0" u="none" strike="noStrike" kern="1200" cap="none" spc="0" normalizeH="0" baseline="0" noProof="0" dirty="0">
              <a:ln>
                <a:noFill/>
              </a:ln>
              <a:solidFill>
                <a:srgbClr val="000000"/>
              </a:solidFill>
              <a:effectLst/>
              <a:uLnTx/>
              <a:uFillTx/>
              <a:latin typeface="DM Sans Bold"/>
              <a:ea typeface="+mn-ea"/>
              <a:cs typeface="+mn-cs"/>
            </a:endParaRPr>
          </a:p>
        </p:txBody>
      </p:sp>
      <p:grpSp>
        <p:nvGrpSpPr>
          <p:cNvPr id="3" name="Group 3"/>
          <p:cNvGrpSpPr/>
          <p:nvPr/>
        </p:nvGrpSpPr>
        <p:grpSpPr>
          <a:xfrm>
            <a:off x="2186351" y="3753075"/>
            <a:ext cx="4688161" cy="1048506"/>
            <a:chOff x="0" y="0"/>
            <a:chExt cx="23636239" cy="5286238"/>
          </a:xfrm>
        </p:grpSpPr>
        <p:sp>
          <p:nvSpPr>
            <p:cNvPr id="4" name="Freeform 4"/>
            <p:cNvSpPr/>
            <p:nvPr/>
          </p:nvSpPr>
          <p:spPr>
            <a:xfrm>
              <a:off x="0" y="0"/>
              <a:ext cx="23636239" cy="5286238"/>
            </a:xfrm>
            <a:custGeom>
              <a:avLst/>
              <a:gdLst/>
              <a:ahLst/>
              <a:cxnLst/>
              <a:rect l="l" t="t" r="r" b="b"/>
              <a:pathLst>
                <a:path w="23636239" h="5286238">
                  <a:moveTo>
                    <a:pt x="0" y="0"/>
                  </a:moveTo>
                  <a:lnTo>
                    <a:pt x="0" y="5286238"/>
                  </a:lnTo>
                  <a:lnTo>
                    <a:pt x="23636239" y="5286238"/>
                  </a:lnTo>
                  <a:lnTo>
                    <a:pt x="23636239" y="0"/>
                  </a:lnTo>
                  <a:lnTo>
                    <a:pt x="0" y="0"/>
                  </a:lnTo>
                  <a:close/>
                  <a:moveTo>
                    <a:pt x="23575279" y="5225278"/>
                  </a:moveTo>
                  <a:lnTo>
                    <a:pt x="59690" y="5225278"/>
                  </a:lnTo>
                  <a:lnTo>
                    <a:pt x="59690" y="59690"/>
                  </a:lnTo>
                  <a:lnTo>
                    <a:pt x="23575279" y="59690"/>
                  </a:lnTo>
                  <a:lnTo>
                    <a:pt x="23575279" y="5225278"/>
                  </a:lnTo>
                  <a:close/>
                </a:path>
              </a:pathLst>
            </a:custGeom>
            <a:solidFill>
              <a:srgbClr val="000000"/>
            </a:solidFill>
          </p:spPr>
        </p:sp>
      </p:grpSp>
      <p:sp>
        <p:nvSpPr>
          <p:cNvPr id="5" name="TextBox 5"/>
          <p:cNvSpPr txBox="1"/>
          <p:nvPr/>
        </p:nvSpPr>
        <p:spPr>
          <a:xfrm>
            <a:off x="2273596" y="4030134"/>
            <a:ext cx="4513670"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a:ln>
                  <a:noFill/>
                </a:ln>
                <a:solidFill>
                  <a:srgbClr val="000000"/>
                </a:solidFill>
                <a:effectLst/>
                <a:uLnTx/>
                <a:uFillTx/>
                <a:latin typeface="DM Sans"/>
                <a:ea typeface="+mn-ea"/>
                <a:cs typeface="+mn-cs"/>
              </a:rPr>
              <a:t>Что нужно изменить</a:t>
            </a:r>
            <a:r>
              <a:rPr kumimoji="0" lang="en-US" sz="2520" b="0" i="0" u="none" strike="noStrike" kern="1200" cap="none" spc="25" normalizeH="0" baseline="0" noProof="0" dirty="0">
                <a:ln>
                  <a:noFill/>
                </a:ln>
                <a:solidFill>
                  <a:srgbClr val="000000"/>
                </a:solidFill>
                <a:effectLst/>
                <a:uLnTx/>
                <a:uFillTx/>
                <a:latin typeface="DM Sans"/>
                <a:ea typeface="+mn-ea"/>
                <a:cs typeface="+mn-cs"/>
              </a:rPr>
              <a:t>?</a:t>
            </a:r>
          </a:p>
        </p:txBody>
      </p:sp>
      <p:grpSp>
        <p:nvGrpSpPr>
          <p:cNvPr id="6" name="Group 6"/>
          <p:cNvGrpSpPr/>
          <p:nvPr/>
        </p:nvGrpSpPr>
        <p:grpSpPr>
          <a:xfrm>
            <a:off x="2186351" y="2511821"/>
            <a:ext cx="4688161" cy="991244"/>
            <a:chOff x="0" y="0"/>
            <a:chExt cx="6947528" cy="1468954"/>
          </a:xfrm>
        </p:grpSpPr>
        <p:sp>
          <p:nvSpPr>
            <p:cNvPr id="7" name="Freeform 7"/>
            <p:cNvSpPr/>
            <p:nvPr/>
          </p:nvSpPr>
          <p:spPr>
            <a:xfrm>
              <a:off x="0" y="0"/>
              <a:ext cx="6947528" cy="1468954"/>
            </a:xfrm>
            <a:custGeom>
              <a:avLst/>
              <a:gdLst/>
              <a:ahLst/>
              <a:cxnLst/>
              <a:rect l="l" t="t" r="r" b="b"/>
              <a:pathLst>
                <a:path w="6947528" h="1468954">
                  <a:moveTo>
                    <a:pt x="6823068" y="1468954"/>
                  </a:moveTo>
                  <a:lnTo>
                    <a:pt x="124460" y="1468954"/>
                  </a:lnTo>
                  <a:cubicBezTo>
                    <a:pt x="55880" y="1468954"/>
                    <a:pt x="0" y="1413074"/>
                    <a:pt x="0" y="1344494"/>
                  </a:cubicBezTo>
                  <a:lnTo>
                    <a:pt x="0" y="124460"/>
                  </a:lnTo>
                  <a:cubicBezTo>
                    <a:pt x="0" y="55880"/>
                    <a:pt x="55880" y="0"/>
                    <a:pt x="124460" y="0"/>
                  </a:cubicBezTo>
                  <a:lnTo>
                    <a:pt x="6823068" y="0"/>
                  </a:lnTo>
                  <a:cubicBezTo>
                    <a:pt x="6891648" y="0"/>
                    <a:pt x="6947528" y="55880"/>
                    <a:pt x="6947528" y="124460"/>
                  </a:cubicBezTo>
                  <a:lnTo>
                    <a:pt x="6947528" y="1344494"/>
                  </a:lnTo>
                  <a:cubicBezTo>
                    <a:pt x="6947528" y="1413074"/>
                    <a:pt x="6891648" y="1468954"/>
                    <a:pt x="6823068" y="1468954"/>
                  </a:cubicBezTo>
                  <a:close/>
                </a:path>
              </a:pathLst>
            </a:custGeom>
            <a:solidFill>
              <a:srgbClr val="FFE500"/>
            </a:solidFill>
          </p:spPr>
        </p:sp>
      </p:grpSp>
      <p:sp>
        <p:nvSpPr>
          <p:cNvPr id="8" name="TextBox 8"/>
          <p:cNvSpPr txBox="1"/>
          <p:nvPr/>
        </p:nvSpPr>
        <p:spPr>
          <a:xfrm>
            <a:off x="3131356" y="2818957"/>
            <a:ext cx="2798151" cy="414326"/>
          </a:xfrm>
          <a:prstGeom prst="rect">
            <a:avLst/>
          </a:prstGeom>
        </p:spPr>
        <p:txBody>
          <a:bodyPr lIns="0" tIns="0" rIns="0" bIns="0" rtlCol="0" anchor="t">
            <a:spAutoFit/>
          </a:bodyPr>
          <a:lstStyle/>
          <a:p>
            <a:pPr marL="0" marR="0" lvl="0" indent="0" algn="ctr" defTabSz="914400" rtl="0" eaLnBrk="1" fontAlgn="auto" latinLnBrk="0" hangingPunct="1">
              <a:lnSpc>
                <a:spcPts val="3203"/>
              </a:lnSpc>
              <a:spcBef>
                <a:spcPct val="0"/>
              </a:spcBef>
              <a:spcAft>
                <a:spcPts val="0"/>
              </a:spcAft>
              <a:buClrTx/>
              <a:buSzTx/>
              <a:buFontTx/>
              <a:buNone/>
              <a:tabLst/>
              <a:defRPr/>
            </a:pPr>
            <a:r>
              <a:rPr kumimoji="0" lang="ru-RU" sz="2993" b="0" i="0" u="none" strike="noStrike" kern="1200" cap="none" spc="29" normalizeH="0" baseline="0" noProof="0" dirty="0">
                <a:ln>
                  <a:noFill/>
                </a:ln>
                <a:solidFill>
                  <a:srgbClr val="000000"/>
                </a:solidFill>
                <a:effectLst/>
                <a:uLnTx/>
                <a:uFillTx/>
                <a:latin typeface="DM Sans Bold"/>
                <a:ea typeface="+mn-ea"/>
                <a:cs typeface="+mn-cs"/>
              </a:rPr>
              <a:t>Шаги</a:t>
            </a:r>
            <a:endParaRPr kumimoji="0" lang="en-US" sz="2993" b="0" i="0" u="none" strike="noStrike" kern="1200" cap="none" spc="29" normalizeH="0" baseline="0" noProof="0" dirty="0">
              <a:ln>
                <a:noFill/>
              </a:ln>
              <a:solidFill>
                <a:srgbClr val="000000"/>
              </a:solidFill>
              <a:effectLst/>
              <a:uLnTx/>
              <a:uFillTx/>
              <a:latin typeface="DM Sans Bold"/>
              <a:ea typeface="+mn-ea"/>
              <a:cs typeface="+mn-cs"/>
            </a:endParaRPr>
          </a:p>
        </p:txBody>
      </p:sp>
      <p:grpSp>
        <p:nvGrpSpPr>
          <p:cNvPr id="9" name="Group 9"/>
          <p:cNvGrpSpPr/>
          <p:nvPr/>
        </p:nvGrpSpPr>
        <p:grpSpPr>
          <a:xfrm>
            <a:off x="7112528" y="3753075"/>
            <a:ext cx="4349358" cy="1048506"/>
            <a:chOff x="0" y="0"/>
            <a:chExt cx="21928096" cy="5286238"/>
          </a:xfrm>
        </p:grpSpPr>
        <p:sp>
          <p:nvSpPr>
            <p:cNvPr id="10" name="Freeform 10"/>
            <p:cNvSpPr/>
            <p:nvPr/>
          </p:nvSpPr>
          <p:spPr>
            <a:xfrm>
              <a:off x="0" y="0"/>
              <a:ext cx="21928096" cy="5286238"/>
            </a:xfrm>
            <a:custGeom>
              <a:avLst/>
              <a:gdLst/>
              <a:ahLst/>
              <a:cxnLst/>
              <a:rect l="l" t="t" r="r" b="b"/>
              <a:pathLst>
                <a:path w="21928096" h="5286238">
                  <a:moveTo>
                    <a:pt x="0" y="0"/>
                  </a:moveTo>
                  <a:lnTo>
                    <a:pt x="0" y="5286238"/>
                  </a:lnTo>
                  <a:lnTo>
                    <a:pt x="21928096" y="5286238"/>
                  </a:lnTo>
                  <a:lnTo>
                    <a:pt x="21928096" y="0"/>
                  </a:lnTo>
                  <a:lnTo>
                    <a:pt x="0" y="0"/>
                  </a:lnTo>
                  <a:close/>
                  <a:moveTo>
                    <a:pt x="21867135" y="5225278"/>
                  </a:moveTo>
                  <a:lnTo>
                    <a:pt x="59690" y="5225278"/>
                  </a:lnTo>
                  <a:lnTo>
                    <a:pt x="59690" y="59690"/>
                  </a:lnTo>
                  <a:lnTo>
                    <a:pt x="21867135" y="59690"/>
                  </a:lnTo>
                  <a:lnTo>
                    <a:pt x="21867135" y="5225278"/>
                  </a:lnTo>
                  <a:close/>
                </a:path>
              </a:pathLst>
            </a:custGeom>
            <a:solidFill>
              <a:srgbClr val="000000"/>
            </a:solidFill>
          </p:spPr>
        </p:sp>
      </p:grpSp>
      <p:sp>
        <p:nvSpPr>
          <p:cNvPr id="11" name="TextBox 11"/>
          <p:cNvSpPr txBox="1"/>
          <p:nvPr/>
        </p:nvSpPr>
        <p:spPr>
          <a:xfrm>
            <a:off x="7206520" y="3820087"/>
            <a:ext cx="4161374" cy="873509"/>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a:ln>
                  <a:noFill/>
                </a:ln>
                <a:solidFill>
                  <a:srgbClr val="000000"/>
                </a:solidFill>
                <a:effectLst/>
                <a:uLnTx/>
                <a:uFillTx/>
                <a:latin typeface="DM Sans"/>
                <a:ea typeface="+mn-ea"/>
                <a:cs typeface="+mn-cs"/>
              </a:rPr>
              <a:t>Анализ ситуации и определение проблемы</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12" name="Group 12"/>
          <p:cNvGrpSpPr/>
          <p:nvPr/>
        </p:nvGrpSpPr>
        <p:grpSpPr>
          <a:xfrm>
            <a:off x="7112528" y="2511821"/>
            <a:ext cx="4349358" cy="991244"/>
            <a:chOff x="0" y="0"/>
            <a:chExt cx="6445444" cy="1468954"/>
          </a:xfrm>
        </p:grpSpPr>
        <p:sp>
          <p:nvSpPr>
            <p:cNvPr id="13" name="Freeform 13"/>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14" name="TextBox 14"/>
          <p:cNvSpPr txBox="1"/>
          <p:nvPr/>
        </p:nvSpPr>
        <p:spPr>
          <a:xfrm>
            <a:off x="7859502" y="2812223"/>
            <a:ext cx="2855410" cy="419016"/>
          </a:xfrm>
          <a:prstGeom prst="rect">
            <a:avLst/>
          </a:prstGeom>
        </p:spPr>
        <p:txBody>
          <a:bodyPr lIns="0" tIns="0" rIns="0" bIns="0" rtlCol="0" anchor="t">
            <a:spAutoFit/>
          </a:bodyPr>
          <a:lstStyle/>
          <a:p>
            <a:pPr marL="0" marR="0" lvl="0" indent="0" algn="ctr" defTabSz="914400" rtl="0" eaLnBrk="1" fontAlgn="auto" latinLnBrk="0" hangingPunct="1">
              <a:lnSpc>
                <a:spcPts val="3203"/>
              </a:lnSpc>
              <a:spcBef>
                <a:spcPts val="0"/>
              </a:spcBef>
              <a:spcAft>
                <a:spcPts val="0"/>
              </a:spcAft>
              <a:buClrTx/>
              <a:buSzTx/>
              <a:buFontTx/>
              <a:buNone/>
              <a:tabLst/>
              <a:defRPr/>
            </a:pPr>
            <a:r>
              <a:rPr kumimoji="0" lang="ru-RU" sz="2993" b="0" i="0" u="none" strike="noStrike" kern="1200" cap="none" spc="29" normalizeH="0" baseline="0" noProof="0" dirty="0">
                <a:ln>
                  <a:noFill/>
                </a:ln>
                <a:solidFill>
                  <a:srgbClr val="000000"/>
                </a:solidFill>
                <a:effectLst/>
                <a:uLnTx/>
                <a:uFillTx/>
                <a:latin typeface="DM Sans Bold"/>
                <a:ea typeface="+mn-ea"/>
                <a:cs typeface="+mn-cs"/>
              </a:rPr>
              <a:t>Метод</a:t>
            </a:r>
            <a:endParaRPr kumimoji="0" lang="en-US" sz="2993" b="0" i="0" u="none" strike="noStrike" kern="1200" cap="none" spc="29" normalizeH="0" baseline="0" noProof="0" dirty="0">
              <a:ln>
                <a:noFill/>
              </a:ln>
              <a:solidFill>
                <a:srgbClr val="000000"/>
              </a:solidFill>
              <a:effectLst/>
              <a:uLnTx/>
              <a:uFillTx/>
              <a:latin typeface="DM Sans Bold"/>
              <a:ea typeface="+mn-ea"/>
              <a:cs typeface="+mn-cs"/>
            </a:endParaRPr>
          </a:p>
        </p:txBody>
      </p:sp>
      <p:grpSp>
        <p:nvGrpSpPr>
          <p:cNvPr id="15" name="Group 15"/>
          <p:cNvGrpSpPr/>
          <p:nvPr/>
        </p:nvGrpSpPr>
        <p:grpSpPr>
          <a:xfrm>
            <a:off x="11752292" y="3753075"/>
            <a:ext cx="4349358" cy="1048506"/>
            <a:chOff x="0" y="0"/>
            <a:chExt cx="21928096" cy="5286238"/>
          </a:xfrm>
        </p:grpSpPr>
        <p:sp>
          <p:nvSpPr>
            <p:cNvPr id="16" name="Freeform 16"/>
            <p:cNvSpPr/>
            <p:nvPr/>
          </p:nvSpPr>
          <p:spPr>
            <a:xfrm>
              <a:off x="0" y="0"/>
              <a:ext cx="21928096" cy="5286238"/>
            </a:xfrm>
            <a:custGeom>
              <a:avLst/>
              <a:gdLst/>
              <a:ahLst/>
              <a:cxnLst/>
              <a:rect l="l" t="t" r="r" b="b"/>
              <a:pathLst>
                <a:path w="21928096" h="5286238">
                  <a:moveTo>
                    <a:pt x="0" y="0"/>
                  </a:moveTo>
                  <a:lnTo>
                    <a:pt x="0" y="5286238"/>
                  </a:lnTo>
                  <a:lnTo>
                    <a:pt x="21928096" y="5286238"/>
                  </a:lnTo>
                  <a:lnTo>
                    <a:pt x="21928096" y="0"/>
                  </a:lnTo>
                  <a:lnTo>
                    <a:pt x="0" y="0"/>
                  </a:lnTo>
                  <a:close/>
                  <a:moveTo>
                    <a:pt x="21867135" y="5225278"/>
                  </a:moveTo>
                  <a:lnTo>
                    <a:pt x="59690" y="5225278"/>
                  </a:lnTo>
                  <a:lnTo>
                    <a:pt x="59690" y="59690"/>
                  </a:lnTo>
                  <a:lnTo>
                    <a:pt x="21867135" y="59690"/>
                  </a:lnTo>
                  <a:lnTo>
                    <a:pt x="21867135" y="5225278"/>
                  </a:lnTo>
                  <a:close/>
                </a:path>
              </a:pathLst>
            </a:custGeom>
            <a:solidFill>
              <a:srgbClr val="000000"/>
            </a:solidFill>
          </p:spPr>
        </p:sp>
      </p:grpSp>
      <p:sp>
        <p:nvSpPr>
          <p:cNvPr id="17" name="TextBox 17"/>
          <p:cNvSpPr txBox="1"/>
          <p:nvPr/>
        </p:nvSpPr>
        <p:spPr>
          <a:xfrm>
            <a:off x="11816577" y="4042137"/>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a:ln>
                  <a:noFill/>
                </a:ln>
                <a:solidFill>
                  <a:srgbClr val="000000"/>
                </a:solidFill>
                <a:effectLst/>
                <a:uLnTx/>
                <a:uFillTx/>
                <a:latin typeface="DM Sans"/>
                <a:ea typeface="+mn-ea"/>
                <a:cs typeface="+mn-cs"/>
              </a:rPr>
              <a:t>Цели</a:t>
            </a:r>
            <a:r>
              <a:rPr kumimoji="0" lang="en-US" sz="2520" b="0" i="0" u="none" strike="noStrike" kern="1200" cap="none" spc="25" normalizeH="0" baseline="0" noProof="0" dirty="0">
                <a:ln>
                  <a:noFill/>
                </a:ln>
                <a:solidFill>
                  <a:srgbClr val="000000"/>
                </a:solidFill>
                <a:effectLst/>
                <a:uLnTx/>
                <a:uFillTx/>
                <a:latin typeface="DM Sans"/>
                <a:ea typeface="+mn-ea"/>
                <a:cs typeface="+mn-cs"/>
              </a:rPr>
              <a:t> (</a:t>
            </a:r>
            <a:r>
              <a:rPr kumimoji="0" lang="ru-RU" sz="2520" b="0" i="0" u="none" strike="noStrike" kern="1200" cap="none" spc="25" normalizeH="0" baseline="0" noProof="0" dirty="0">
                <a:ln>
                  <a:noFill/>
                </a:ln>
                <a:solidFill>
                  <a:srgbClr val="000000"/>
                </a:solidFill>
                <a:effectLst/>
                <a:uLnTx/>
                <a:uFillTx/>
                <a:latin typeface="DM Sans"/>
                <a:ea typeface="+mn-ea"/>
                <a:cs typeface="+mn-cs"/>
              </a:rPr>
              <a:t>запросы</a:t>
            </a:r>
            <a:r>
              <a:rPr kumimoji="0" lang="en-US" sz="2520" b="0" i="0" u="none" strike="noStrike" kern="1200" cap="none" spc="25" normalizeH="0" baseline="0" noProof="0" dirty="0">
                <a:ln>
                  <a:noFill/>
                </a:ln>
                <a:solidFill>
                  <a:srgbClr val="000000"/>
                </a:solidFill>
                <a:effectLst/>
                <a:uLnTx/>
                <a:uFillTx/>
                <a:latin typeface="DM Sans"/>
                <a:ea typeface="+mn-ea"/>
                <a:cs typeface="+mn-cs"/>
              </a:rPr>
              <a:t>)</a:t>
            </a:r>
          </a:p>
        </p:txBody>
      </p:sp>
      <p:grpSp>
        <p:nvGrpSpPr>
          <p:cNvPr id="18" name="Group 18"/>
          <p:cNvGrpSpPr/>
          <p:nvPr/>
        </p:nvGrpSpPr>
        <p:grpSpPr>
          <a:xfrm>
            <a:off x="11752292" y="2511821"/>
            <a:ext cx="4349358" cy="991244"/>
            <a:chOff x="0" y="0"/>
            <a:chExt cx="6445444" cy="1468954"/>
          </a:xfrm>
        </p:grpSpPr>
        <p:sp>
          <p:nvSpPr>
            <p:cNvPr id="19" name="Freeform 19"/>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20" name="TextBox 20"/>
          <p:cNvSpPr txBox="1"/>
          <p:nvPr/>
        </p:nvSpPr>
        <p:spPr>
          <a:xfrm>
            <a:off x="12208861" y="2812223"/>
            <a:ext cx="3892787" cy="412421"/>
          </a:xfrm>
          <a:prstGeom prst="rect">
            <a:avLst/>
          </a:prstGeom>
        </p:spPr>
        <p:txBody>
          <a:bodyPr wrap="square" lIns="0" tIns="0" rIns="0" bIns="0" rtlCol="0" anchor="t">
            <a:spAutoFit/>
          </a:bodyPr>
          <a:lstStyle/>
          <a:p>
            <a:pPr marL="0" marR="0" lvl="0" indent="0" algn="ctr" defTabSz="914400" rtl="0" eaLnBrk="1" fontAlgn="auto" latinLnBrk="0" hangingPunct="1">
              <a:lnSpc>
                <a:spcPts val="3203"/>
              </a:lnSpc>
              <a:spcBef>
                <a:spcPts val="0"/>
              </a:spcBef>
              <a:spcAft>
                <a:spcPts val="0"/>
              </a:spcAft>
              <a:buClrTx/>
              <a:buSzTx/>
              <a:buFontTx/>
              <a:buNone/>
              <a:tabLst/>
              <a:defRPr/>
            </a:pPr>
            <a:r>
              <a:rPr kumimoji="0" lang="ru-RU" sz="2993" b="0" i="0" u="none" strike="noStrike" kern="1200" cap="none" spc="29" normalizeH="0" baseline="0" noProof="0" dirty="0" err="1">
                <a:ln>
                  <a:noFill/>
                </a:ln>
                <a:solidFill>
                  <a:srgbClr val="000000"/>
                </a:solidFill>
                <a:effectLst/>
                <a:uLnTx/>
                <a:uFillTx/>
                <a:latin typeface="DM Sans Bold"/>
                <a:ea typeface="+mn-ea"/>
                <a:cs typeface="+mn-cs"/>
              </a:rPr>
              <a:t>Адвокационный</a:t>
            </a:r>
            <a:r>
              <a:rPr kumimoji="0" lang="ru-RU" sz="2993" b="0" i="0" u="none" strike="noStrike" kern="1200" cap="none" spc="29" normalizeH="0" baseline="0" noProof="0" dirty="0">
                <a:ln>
                  <a:noFill/>
                </a:ln>
                <a:solidFill>
                  <a:srgbClr val="000000"/>
                </a:solidFill>
                <a:effectLst/>
                <a:uLnTx/>
                <a:uFillTx/>
                <a:latin typeface="DM Sans Bold"/>
                <a:ea typeface="+mn-ea"/>
                <a:cs typeface="+mn-cs"/>
              </a:rPr>
              <a:t> план</a:t>
            </a:r>
            <a:endParaRPr kumimoji="0" lang="en-US" sz="2993" b="0" i="0" u="none" strike="noStrike" kern="1200" cap="none" spc="29" normalizeH="0" baseline="0" noProof="0" dirty="0">
              <a:ln>
                <a:noFill/>
              </a:ln>
              <a:solidFill>
                <a:srgbClr val="000000"/>
              </a:solidFill>
              <a:effectLst/>
              <a:uLnTx/>
              <a:uFillTx/>
              <a:latin typeface="DM Sans Bold"/>
              <a:ea typeface="+mn-ea"/>
              <a:cs typeface="+mn-cs"/>
            </a:endParaRPr>
          </a:p>
        </p:txBody>
      </p:sp>
      <p:grpSp>
        <p:nvGrpSpPr>
          <p:cNvPr id="21" name="Group 21"/>
          <p:cNvGrpSpPr/>
          <p:nvPr/>
        </p:nvGrpSpPr>
        <p:grpSpPr>
          <a:xfrm>
            <a:off x="2186351" y="5023135"/>
            <a:ext cx="4688161" cy="1013117"/>
            <a:chOff x="0" y="0"/>
            <a:chExt cx="23636239" cy="5107820"/>
          </a:xfrm>
        </p:grpSpPr>
        <p:sp>
          <p:nvSpPr>
            <p:cNvPr id="22" name="Freeform 22"/>
            <p:cNvSpPr/>
            <p:nvPr/>
          </p:nvSpPr>
          <p:spPr>
            <a:xfrm>
              <a:off x="0" y="0"/>
              <a:ext cx="23636239" cy="5107820"/>
            </a:xfrm>
            <a:custGeom>
              <a:avLst/>
              <a:gdLst/>
              <a:ahLst/>
              <a:cxnLst/>
              <a:rect l="l" t="t" r="r" b="b"/>
              <a:pathLst>
                <a:path w="23636239" h="5107820">
                  <a:moveTo>
                    <a:pt x="0" y="0"/>
                  </a:moveTo>
                  <a:lnTo>
                    <a:pt x="0" y="5107820"/>
                  </a:lnTo>
                  <a:lnTo>
                    <a:pt x="23636239" y="5107820"/>
                  </a:lnTo>
                  <a:lnTo>
                    <a:pt x="23636239" y="0"/>
                  </a:lnTo>
                  <a:lnTo>
                    <a:pt x="0" y="0"/>
                  </a:lnTo>
                  <a:close/>
                  <a:moveTo>
                    <a:pt x="23575279" y="5046860"/>
                  </a:moveTo>
                  <a:lnTo>
                    <a:pt x="59690" y="5046860"/>
                  </a:lnTo>
                  <a:lnTo>
                    <a:pt x="59690" y="59690"/>
                  </a:lnTo>
                  <a:lnTo>
                    <a:pt x="23575279" y="59690"/>
                  </a:lnTo>
                  <a:lnTo>
                    <a:pt x="23575279" y="5046860"/>
                  </a:lnTo>
                  <a:close/>
                </a:path>
              </a:pathLst>
            </a:custGeom>
            <a:solidFill>
              <a:srgbClr val="000000"/>
            </a:solidFill>
          </p:spPr>
        </p:sp>
      </p:grpSp>
      <p:sp>
        <p:nvSpPr>
          <p:cNvPr id="23" name="TextBox 23"/>
          <p:cNvSpPr txBox="1"/>
          <p:nvPr/>
        </p:nvSpPr>
        <p:spPr>
          <a:xfrm>
            <a:off x="2273596" y="5060450"/>
            <a:ext cx="4513670" cy="873509"/>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a:ln>
                  <a:noFill/>
                </a:ln>
                <a:solidFill>
                  <a:srgbClr val="000000"/>
                </a:solidFill>
                <a:effectLst/>
                <a:uLnTx/>
                <a:uFillTx/>
                <a:latin typeface="DM Sans"/>
                <a:ea typeface="+mn-ea"/>
                <a:cs typeface="+mn-cs"/>
              </a:rPr>
              <a:t>Кто станет партнером и союзником</a:t>
            </a:r>
            <a:r>
              <a:rPr kumimoji="0" lang="en-US" sz="2520" b="0" i="0" u="none" strike="noStrike" kern="1200" cap="none" spc="25" normalizeH="0" baseline="0" noProof="0" dirty="0">
                <a:ln>
                  <a:noFill/>
                </a:ln>
                <a:solidFill>
                  <a:srgbClr val="000000"/>
                </a:solidFill>
                <a:effectLst/>
                <a:uLnTx/>
                <a:uFillTx/>
                <a:latin typeface="DM Sans"/>
                <a:ea typeface="+mn-ea"/>
                <a:cs typeface="+mn-cs"/>
              </a:rPr>
              <a:t>?</a:t>
            </a:r>
          </a:p>
        </p:txBody>
      </p:sp>
      <p:grpSp>
        <p:nvGrpSpPr>
          <p:cNvPr id="24" name="Group 24"/>
          <p:cNvGrpSpPr/>
          <p:nvPr/>
        </p:nvGrpSpPr>
        <p:grpSpPr>
          <a:xfrm>
            <a:off x="7112528" y="5023135"/>
            <a:ext cx="4349358" cy="1013117"/>
            <a:chOff x="0" y="0"/>
            <a:chExt cx="21928096" cy="5107820"/>
          </a:xfrm>
        </p:grpSpPr>
        <p:sp>
          <p:nvSpPr>
            <p:cNvPr id="25" name="Freeform 25"/>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26" name="TextBox 26"/>
          <p:cNvSpPr txBox="1"/>
          <p:nvPr/>
        </p:nvSpPr>
        <p:spPr>
          <a:xfrm>
            <a:off x="7206520" y="5196305"/>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a:ln>
                  <a:noFill/>
                </a:ln>
                <a:solidFill>
                  <a:srgbClr val="000000"/>
                </a:solidFill>
                <a:effectLst/>
                <a:uLnTx/>
                <a:uFillTx/>
                <a:latin typeface="DM Sans"/>
                <a:ea typeface="+mn-ea"/>
                <a:cs typeface="+mn-cs"/>
              </a:rPr>
              <a:t>Анализ игроков</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27" name="Group 27"/>
          <p:cNvGrpSpPr/>
          <p:nvPr/>
        </p:nvGrpSpPr>
        <p:grpSpPr>
          <a:xfrm>
            <a:off x="11752292" y="5023135"/>
            <a:ext cx="4349358" cy="1013117"/>
            <a:chOff x="0" y="0"/>
            <a:chExt cx="21928096" cy="5107820"/>
          </a:xfrm>
        </p:grpSpPr>
        <p:sp>
          <p:nvSpPr>
            <p:cNvPr id="28" name="Freeform 28"/>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29" name="TextBox 29"/>
          <p:cNvSpPr txBox="1"/>
          <p:nvPr/>
        </p:nvSpPr>
        <p:spPr>
          <a:xfrm>
            <a:off x="11752292" y="5196305"/>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lang="ru-RU" sz="2520" spc="25" dirty="0">
                <a:solidFill>
                  <a:srgbClr val="000000"/>
                </a:solidFill>
                <a:latin typeface="DM Sans"/>
              </a:rPr>
              <a:t>Союзники</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30" name="Group 30"/>
          <p:cNvGrpSpPr/>
          <p:nvPr/>
        </p:nvGrpSpPr>
        <p:grpSpPr>
          <a:xfrm>
            <a:off x="2186351" y="6233182"/>
            <a:ext cx="4688161" cy="1013117"/>
            <a:chOff x="0" y="0"/>
            <a:chExt cx="23636239" cy="5107820"/>
          </a:xfrm>
        </p:grpSpPr>
        <p:sp>
          <p:nvSpPr>
            <p:cNvPr id="31" name="Freeform 31"/>
            <p:cNvSpPr/>
            <p:nvPr/>
          </p:nvSpPr>
          <p:spPr>
            <a:xfrm>
              <a:off x="0" y="0"/>
              <a:ext cx="23636239" cy="5107820"/>
            </a:xfrm>
            <a:custGeom>
              <a:avLst/>
              <a:gdLst/>
              <a:ahLst/>
              <a:cxnLst/>
              <a:rect l="l" t="t" r="r" b="b"/>
              <a:pathLst>
                <a:path w="23636239" h="5107820">
                  <a:moveTo>
                    <a:pt x="0" y="0"/>
                  </a:moveTo>
                  <a:lnTo>
                    <a:pt x="0" y="5107820"/>
                  </a:lnTo>
                  <a:lnTo>
                    <a:pt x="23636239" y="5107820"/>
                  </a:lnTo>
                  <a:lnTo>
                    <a:pt x="23636239" y="0"/>
                  </a:lnTo>
                  <a:lnTo>
                    <a:pt x="0" y="0"/>
                  </a:lnTo>
                  <a:close/>
                  <a:moveTo>
                    <a:pt x="23575279" y="5046860"/>
                  </a:moveTo>
                  <a:lnTo>
                    <a:pt x="59690" y="5046860"/>
                  </a:lnTo>
                  <a:lnTo>
                    <a:pt x="59690" y="59690"/>
                  </a:lnTo>
                  <a:lnTo>
                    <a:pt x="23575279" y="59690"/>
                  </a:lnTo>
                  <a:lnTo>
                    <a:pt x="23575279" y="5046860"/>
                  </a:lnTo>
                  <a:close/>
                </a:path>
              </a:pathLst>
            </a:custGeom>
            <a:solidFill>
              <a:srgbClr val="000000"/>
            </a:solidFill>
          </p:spPr>
        </p:sp>
      </p:grpSp>
      <p:sp>
        <p:nvSpPr>
          <p:cNvPr id="32" name="TextBox 32"/>
          <p:cNvSpPr txBox="1"/>
          <p:nvPr/>
        </p:nvSpPr>
        <p:spPr>
          <a:xfrm>
            <a:off x="2273596" y="6270497"/>
            <a:ext cx="4513670" cy="877804"/>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a:ln>
                  <a:noFill/>
                </a:ln>
                <a:solidFill>
                  <a:srgbClr val="000000"/>
                </a:solidFill>
                <a:effectLst/>
                <a:uLnTx/>
                <a:uFillTx/>
                <a:latin typeface="DM Sans"/>
                <a:ea typeface="+mn-ea"/>
                <a:cs typeface="+mn-cs"/>
              </a:rPr>
              <a:t>Кто может что изменить и кого они будут слушать</a:t>
            </a:r>
            <a:r>
              <a:rPr kumimoji="0" lang="en-US" sz="2520" b="0" i="0" u="none" strike="noStrike" kern="1200" cap="none" spc="25" normalizeH="0" baseline="0" noProof="0" dirty="0">
                <a:ln>
                  <a:noFill/>
                </a:ln>
                <a:solidFill>
                  <a:srgbClr val="000000"/>
                </a:solidFill>
                <a:effectLst/>
                <a:uLnTx/>
                <a:uFillTx/>
                <a:latin typeface="DM Sans"/>
                <a:ea typeface="+mn-ea"/>
                <a:cs typeface="+mn-cs"/>
              </a:rPr>
              <a:t>to?</a:t>
            </a:r>
          </a:p>
        </p:txBody>
      </p:sp>
      <p:grpSp>
        <p:nvGrpSpPr>
          <p:cNvPr id="33" name="Group 33"/>
          <p:cNvGrpSpPr/>
          <p:nvPr/>
        </p:nvGrpSpPr>
        <p:grpSpPr>
          <a:xfrm>
            <a:off x="7112528" y="6233182"/>
            <a:ext cx="4349358" cy="1013117"/>
            <a:chOff x="0" y="0"/>
            <a:chExt cx="21928096" cy="5107820"/>
          </a:xfrm>
        </p:grpSpPr>
        <p:sp>
          <p:nvSpPr>
            <p:cNvPr id="34" name="Freeform 34"/>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35" name="TextBox 35"/>
          <p:cNvSpPr txBox="1"/>
          <p:nvPr/>
        </p:nvSpPr>
        <p:spPr>
          <a:xfrm>
            <a:off x="6924544" y="6406352"/>
            <a:ext cx="4688160" cy="873509"/>
          </a:xfrm>
          <a:prstGeom prst="rect">
            <a:avLst/>
          </a:prstGeom>
        </p:spPr>
        <p:txBody>
          <a:bodyPr wrap="square"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a:ln>
                  <a:noFill/>
                </a:ln>
                <a:solidFill>
                  <a:srgbClr val="000000"/>
                </a:solidFill>
                <a:effectLst/>
                <a:uLnTx/>
                <a:uFillTx/>
                <a:latin typeface="DM Sans"/>
                <a:ea typeface="+mn-ea"/>
                <a:cs typeface="+mn-cs"/>
              </a:rPr>
              <a:t>Картирование распределения власти и влияния</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36" name="Group 36"/>
          <p:cNvGrpSpPr/>
          <p:nvPr/>
        </p:nvGrpSpPr>
        <p:grpSpPr>
          <a:xfrm>
            <a:off x="11752292" y="6233182"/>
            <a:ext cx="4349358" cy="1013117"/>
            <a:chOff x="0" y="0"/>
            <a:chExt cx="21928096" cy="5107820"/>
          </a:xfrm>
        </p:grpSpPr>
        <p:sp>
          <p:nvSpPr>
            <p:cNvPr id="37" name="Freeform 37"/>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38" name="TextBox 38"/>
          <p:cNvSpPr txBox="1"/>
          <p:nvPr/>
        </p:nvSpPr>
        <p:spPr>
          <a:xfrm>
            <a:off x="11752292" y="6406352"/>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a:ln>
                  <a:noFill/>
                </a:ln>
                <a:solidFill>
                  <a:srgbClr val="000000"/>
                </a:solidFill>
                <a:effectLst/>
                <a:uLnTx/>
                <a:uFillTx/>
                <a:latin typeface="DM Sans"/>
                <a:ea typeface="+mn-ea"/>
                <a:cs typeface="+mn-cs"/>
              </a:rPr>
              <a:t>Цели</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39" name="Group 39"/>
          <p:cNvGrpSpPr/>
          <p:nvPr/>
        </p:nvGrpSpPr>
        <p:grpSpPr>
          <a:xfrm>
            <a:off x="2186351" y="7443229"/>
            <a:ext cx="4688161" cy="821074"/>
            <a:chOff x="0" y="0"/>
            <a:chExt cx="23636239" cy="4139596"/>
          </a:xfrm>
        </p:grpSpPr>
        <p:sp>
          <p:nvSpPr>
            <p:cNvPr id="40" name="Freeform 40"/>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41" name="TextBox 41"/>
          <p:cNvSpPr txBox="1"/>
          <p:nvPr/>
        </p:nvSpPr>
        <p:spPr>
          <a:xfrm>
            <a:off x="1752600" y="7616399"/>
            <a:ext cx="5034666" cy="424668"/>
          </a:xfrm>
          <a:prstGeom prst="rect">
            <a:avLst/>
          </a:prstGeom>
        </p:spPr>
        <p:txBody>
          <a:bodyPr wrap="square"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a:ln>
                  <a:noFill/>
                </a:ln>
                <a:solidFill>
                  <a:srgbClr val="000000"/>
                </a:solidFill>
                <a:effectLst/>
                <a:uLnTx/>
                <a:uFillTx/>
                <a:latin typeface="DM Sans"/>
                <a:ea typeface="+mn-ea"/>
                <a:cs typeface="+mn-cs"/>
              </a:rPr>
              <a:t>Когда имеет смысл действовать</a:t>
            </a:r>
            <a:r>
              <a:rPr kumimoji="0" lang="en-US" sz="2520" b="0" i="0" u="none" strike="noStrike" kern="1200" cap="none" spc="25" normalizeH="0" baseline="0" noProof="0" dirty="0">
                <a:ln>
                  <a:noFill/>
                </a:ln>
                <a:solidFill>
                  <a:srgbClr val="000000"/>
                </a:solidFill>
                <a:effectLst/>
                <a:uLnTx/>
                <a:uFillTx/>
                <a:latin typeface="DM Sans"/>
                <a:ea typeface="+mn-ea"/>
                <a:cs typeface="+mn-cs"/>
              </a:rPr>
              <a:t>?</a:t>
            </a:r>
          </a:p>
        </p:txBody>
      </p:sp>
      <p:grpSp>
        <p:nvGrpSpPr>
          <p:cNvPr id="42" name="Group 42"/>
          <p:cNvGrpSpPr/>
          <p:nvPr/>
        </p:nvGrpSpPr>
        <p:grpSpPr>
          <a:xfrm>
            <a:off x="7112528" y="7443229"/>
            <a:ext cx="4349358" cy="821074"/>
            <a:chOff x="0" y="0"/>
            <a:chExt cx="21928096" cy="4139596"/>
          </a:xfrm>
        </p:grpSpPr>
        <p:sp>
          <p:nvSpPr>
            <p:cNvPr id="43" name="Freeform 43"/>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44" name="TextBox 44"/>
          <p:cNvSpPr txBox="1"/>
          <p:nvPr/>
        </p:nvSpPr>
        <p:spPr>
          <a:xfrm>
            <a:off x="7206520" y="7616399"/>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a:ln>
                  <a:noFill/>
                </a:ln>
                <a:solidFill>
                  <a:srgbClr val="000000"/>
                </a:solidFill>
                <a:effectLst/>
                <a:uLnTx/>
                <a:uFillTx/>
                <a:latin typeface="DM Sans"/>
                <a:ea typeface="+mn-ea"/>
                <a:cs typeface="+mn-cs"/>
              </a:rPr>
              <a:t>Календарь</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45" name="Group 45"/>
          <p:cNvGrpSpPr/>
          <p:nvPr/>
        </p:nvGrpSpPr>
        <p:grpSpPr>
          <a:xfrm>
            <a:off x="11752292" y="7443229"/>
            <a:ext cx="4349358" cy="821074"/>
            <a:chOff x="0" y="0"/>
            <a:chExt cx="21928096" cy="4139596"/>
          </a:xfrm>
        </p:grpSpPr>
        <p:sp>
          <p:nvSpPr>
            <p:cNvPr id="46" name="Freeform 46"/>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47" name="TextBox 47"/>
          <p:cNvSpPr txBox="1"/>
          <p:nvPr/>
        </p:nvSpPr>
        <p:spPr>
          <a:xfrm>
            <a:off x="11752292" y="7616399"/>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lang="ru-RU" sz="2520" spc="25" dirty="0">
                <a:solidFill>
                  <a:srgbClr val="000000"/>
                </a:solidFill>
                <a:latin typeface="DM Sans"/>
              </a:rPr>
              <a:t>Важные даты</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48" name="Group 48"/>
          <p:cNvGrpSpPr/>
          <p:nvPr/>
        </p:nvGrpSpPr>
        <p:grpSpPr>
          <a:xfrm>
            <a:off x="2186351" y="8437226"/>
            <a:ext cx="4688161" cy="821074"/>
            <a:chOff x="0" y="0"/>
            <a:chExt cx="23636239" cy="4139596"/>
          </a:xfrm>
        </p:grpSpPr>
        <p:sp>
          <p:nvSpPr>
            <p:cNvPr id="49" name="Freeform 49"/>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50" name="TextBox 50"/>
          <p:cNvSpPr txBox="1"/>
          <p:nvPr/>
        </p:nvSpPr>
        <p:spPr>
          <a:xfrm>
            <a:off x="2273596" y="8610396"/>
            <a:ext cx="4513670"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a:ln>
                  <a:noFill/>
                </a:ln>
                <a:solidFill>
                  <a:srgbClr val="000000"/>
                </a:solidFill>
                <a:effectLst/>
                <a:uLnTx/>
                <a:uFillTx/>
                <a:latin typeface="DM Sans"/>
                <a:ea typeface="+mn-ea"/>
                <a:cs typeface="+mn-cs"/>
              </a:rPr>
              <a:t>Каков посыл</a:t>
            </a:r>
            <a:r>
              <a:rPr kumimoji="0" lang="en-US" sz="2520" b="0" i="0" u="none" strike="noStrike" kern="1200" cap="none" spc="25" normalizeH="0" baseline="0" noProof="0" dirty="0">
                <a:ln>
                  <a:noFill/>
                </a:ln>
                <a:solidFill>
                  <a:srgbClr val="000000"/>
                </a:solidFill>
                <a:effectLst/>
                <a:uLnTx/>
                <a:uFillTx/>
                <a:latin typeface="DM Sans"/>
                <a:ea typeface="+mn-ea"/>
                <a:cs typeface="+mn-cs"/>
              </a:rPr>
              <a:t>?</a:t>
            </a:r>
          </a:p>
        </p:txBody>
      </p:sp>
      <p:grpSp>
        <p:nvGrpSpPr>
          <p:cNvPr id="51" name="Group 51"/>
          <p:cNvGrpSpPr/>
          <p:nvPr/>
        </p:nvGrpSpPr>
        <p:grpSpPr>
          <a:xfrm>
            <a:off x="7112528" y="8437226"/>
            <a:ext cx="4349358" cy="821074"/>
            <a:chOff x="0" y="0"/>
            <a:chExt cx="21928096" cy="4139596"/>
          </a:xfrm>
        </p:grpSpPr>
        <p:sp>
          <p:nvSpPr>
            <p:cNvPr id="52" name="Freeform 52"/>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53" name="TextBox 53"/>
          <p:cNvSpPr txBox="1"/>
          <p:nvPr/>
        </p:nvSpPr>
        <p:spPr>
          <a:xfrm>
            <a:off x="7206520" y="8610396"/>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err="1">
                <a:ln>
                  <a:noFill/>
                </a:ln>
                <a:solidFill>
                  <a:srgbClr val="000000"/>
                </a:solidFill>
                <a:effectLst/>
                <a:uLnTx/>
                <a:uFillTx/>
                <a:latin typeface="DM Sans"/>
                <a:ea typeface="+mn-ea"/>
                <a:cs typeface="+mn-cs"/>
              </a:rPr>
              <a:t>Фрейминг</a:t>
            </a:r>
            <a:r>
              <a:rPr kumimoji="0" lang="ru-RU" sz="2520" b="0" i="0" u="none" strike="noStrike" kern="1200" cap="none" spc="25" normalizeH="0" baseline="0" noProof="0" dirty="0">
                <a:ln>
                  <a:noFill/>
                </a:ln>
                <a:solidFill>
                  <a:srgbClr val="000000"/>
                </a:solidFill>
                <a:effectLst/>
                <a:uLnTx/>
                <a:uFillTx/>
                <a:latin typeface="DM Sans"/>
                <a:ea typeface="+mn-ea"/>
                <a:cs typeface="+mn-cs"/>
              </a:rPr>
              <a:t> посылов</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54" name="Group 54"/>
          <p:cNvGrpSpPr/>
          <p:nvPr/>
        </p:nvGrpSpPr>
        <p:grpSpPr>
          <a:xfrm>
            <a:off x="11752292" y="8437226"/>
            <a:ext cx="4349358" cy="821074"/>
            <a:chOff x="0" y="0"/>
            <a:chExt cx="21928096" cy="4139596"/>
          </a:xfrm>
        </p:grpSpPr>
        <p:sp>
          <p:nvSpPr>
            <p:cNvPr id="55" name="Freeform 55"/>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56" name="TextBox 56"/>
          <p:cNvSpPr txBox="1"/>
          <p:nvPr/>
        </p:nvSpPr>
        <p:spPr>
          <a:xfrm>
            <a:off x="11752292" y="8610396"/>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a:ln>
                  <a:noFill/>
                </a:ln>
                <a:solidFill>
                  <a:srgbClr val="000000"/>
                </a:solidFill>
                <a:effectLst/>
                <a:uLnTx/>
                <a:uFillTx/>
                <a:latin typeface="DM Sans"/>
                <a:ea typeface="+mn-ea"/>
                <a:cs typeface="+mn-cs"/>
              </a:rPr>
              <a:t>Важные посылы</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spTree>
    <p:extLst>
      <p:ext uri="{BB962C8B-B14F-4D97-AF65-F5344CB8AC3E}">
        <p14:creationId xmlns:p14="http://schemas.microsoft.com/office/powerpoint/2010/main" val="452799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844139"/>
            <a:ext cx="16230600" cy="6414161"/>
            <a:chOff x="0" y="0"/>
            <a:chExt cx="12456187" cy="4922553"/>
          </a:xfrm>
        </p:grpSpPr>
        <p:sp>
          <p:nvSpPr>
            <p:cNvPr id="3" name="Freeform 3"/>
            <p:cNvSpPr/>
            <p:nvPr/>
          </p:nvSpPr>
          <p:spPr>
            <a:xfrm>
              <a:off x="0" y="0"/>
              <a:ext cx="12456187" cy="4922553"/>
            </a:xfrm>
            <a:custGeom>
              <a:avLst/>
              <a:gdLst/>
              <a:ahLst/>
              <a:cxnLst/>
              <a:rect l="l" t="t" r="r" b="b"/>
              <a:pathLst>
                <a:path w="12456187" h="4922553">
                  <a:moveTo>
                    <a:pt x="12331726" y="4922553"/>
                  </a:moveTo>
                  <a:lnTo>
                    <a:pt x="124460" y="4922553"/>
                  </a:lnTo>
                  <a:cubicBezTo>
                    <a:pt x="55880" y="4922553"/>
                    <a:pt x="0" y="4866673"/>
                    <a:pt x="0" y="4798093"/>
                  </a:cubicBezTo>
                  <a:lnTo>
                    <a:pt x="0" y="124460"/>
                  </a:lnTo>
                  <a:cubicBezTo>
                    <a:pt x="0" y="55880"/>
                    <a:pt x="55880" y="0"/>
                    <a:pt x="124460" y="0"/>
                  </a:cubicBezTo>
                  <a:lnTo>
                    <a:pt x="12331727" y="0"/>
                  </a:lnTo>
                  <a:cubicBezTo>
                    <a:pt x="12400307" y="0"/>
                    <a:pt x="12456187" y="55880"/>
                    <a:pt x="12456187" y="124460"/>
                  </a:cubicBezTo>
                  <a:lnTo>
                    <a:pt x="12456187" y="4798093"/>
                  </a:lnTo>
                  <a:cubicBezTo>
                    <a:pt x="12456187" y="4866673"/>
                    <a:pt x="12400307" y="4922553"/>
                    <a:pt x="12331727" y="4922553"/>
                  </a:cubicBezTo>
                  <a:close/>
                </a:path>
              </a:pathLst>
            </a:custGeom>
            <a:solidFill>
              <a:srgbClr val="EDF0F2"/>
            </a:solidFill>
          </p:spPr>
        </p:sp>
      </p:grpSp>
      <p:grpSp>
        <p:nvGrpSpPr>
          <p:cNvPr id="4" name="Group 4"/>
          <p:cNvGrpSpPr/>
          <p:nvPr/>
        </p:nvGrpSpPr>
        <p:grpSpPr>
          <a:xfrm>
            <a:off x="2710424" y="3871491"/>
            <a:ext cx="897809" cy="897809"/>
            <a:chOff x="0" y="0"/>
            <a:chExt cx="1197078" cy="1197078"/>
          </a:xfrm>
        </p:grpSpPr>
        <p:grpSp>
          <p:nvGrpSpPr>
            <p:cNvPr id="5" name="Group 5"/>
            <p:cNvGrpSpPr/>
            <p:nvPr/>
          </p:nvGrpSpPr>
          <p:grpSpPr>
            <a:xfrm>
              <a:off x="0" y="0"/>
              <a:ext cx="1197078" cy="1197078"/>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00C2FF"/>
              </a:solidFill>
            </p:spPr>
          </p:sp>
        </p:grpSp>
        <p:sp>
          <p:nvSpPr>
            <p:cNvPr id="7" name="TextBox 7"/>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ru-RU" sz="3618">
                  <a:solidFill>
                    <a:srgbClr val="000000"/>
                  </a:solidFill>
                  <a:latin typeface="DM Sans Bold"/>
                </a:rPr>
                <a:t>1</a:t>
              </a:r>
            </a:p>
          </p:txBody>
        </p:sp>
      </p:grpSp>
      <p:grpSp>
        <p:nvGrpSpPr>
          <p:cNvPr id="8" name="Group 8"/>
          <p:cNvGrpSpPr/>
          <p:nvPr/>
        </p:nvGrpSpPr>
        <p:grpSpPr>
          <a:xfrm>
            <a:off x="2710424" y="5642129"/>
            <a:ext cx="897809" cy="897809"/>
            <a:chOff x="0" y="0"/>
            <a:chExt cx="1197078" cy="1197078"/>
          </a:xfrm>
        </p:grpSpPr>
        <p:grpSp>
          <p:nvGrpSpPr>
            <p:cNvPr id="9" name="Group 9"/>
            <p:cNvGrpSpPr/>
            <p:nvPr/>
          </p:nvGrpSpPr>
          <p:grpSpPr>
            <a:xfrm>
              <a:off x="0" y="0"/>
              <a:ext cx="1197078" cy="1197078"/>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00C2FF"/>
              </a:solidFill>
            </p:spPr>
          </p:sp>
        </p:grpSp>
        <p:sp>
          <p:nvSpPr>
            <p:cNvPr id="11" name="TextBox 11"/>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ru-RU" sz="3618">
                  <a:solidFill>
                    <a:srgbClr val="000000"/>
                  </a:solidFill>
                  <a:latin typeface="DM Sans Bold"/>
                </a:rPr>
                <a:t>2</a:t>
              </a:r>
            </a:p>
          </p:txBody>
        </p:sp>
      </p:grpSp>
      <p:grpSp>
        <p:nvGrpSpPr>
          <p:cNvPr id="12" name="Group 12"/>
          <p:cNvGrpSpPr/>
          <p:nvPr/>
        </p:nvGrpSpPr>
        <p:grpSpPr>
          <a:xfrm>
            <a:off x="2710424" y="7289878"/>
            <a:ext cx="897809" cy="897809"/>
            <a:chOff x="0" y="0"/>
            <a:chExt cx="1197078" cy="1197078"/>
          </a:xfrm>
        </p:grpSpPr>
        <p:grpSp>
          <p:nvGrpSpPr>
            <p:cNvPr id="13" name="Group 13"/>
            <p:cNvGrpSpPr/>
            <p:nvPr/>
          </p:nvGrpSpPr>
          <p:grpSpPr>
            <a:xfrm>
              <a:off x="0" y="0"/>
              <a:ext cx="1197078" cy="1197078"/>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00C2FF"/>
              </a:solidFill>
            </p:spPr>
          </p:sp>
        </p:grpSp>
        <p:sp>
          <p:nvSpPr>
            <p:cNvPr id="15" name="TextBox 15"/>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ru-RU" sz="3618">
                  <a:solidFill>
                    <a:srgbClr val="000000"/>
                  </a:solidFill>
                  <a:latin typeface="DM Sans Bold"/>
                </a:rPr>
                <a:t>3</a:t>
              </a:r>
            </a:p>
          </p:txBody>
        </p:sp>
      </p:grpSp>
      <p:grpSp>
        <p:nvGrpSpPr>
          <p:cNvPr id="16" name="Group 16"/>
          <p:cNvGrpSpPr/>
          <p:nvPr/>
        </p:nvGrpSpPr>
        <p:grpSpPr>
          <a:xfrm>
            <a:off x="1034796" y="951466"/>
            <a:ext cx="16230600" cy="1155527"/>
            <a:chOff x="0" y="0"/>
            <a:chExt cx="12456187" cy="886810"/>
          </a:xfrm>
        </p:grpSpPr>
        <p:sp>
          <p:nvSpPr>
            <p:cNvPr id="17" name="Freeform 17"/>
            <p:cNvSpPr/>
            <p:nvPr/>
          </p:nvSpPr>
          <p:spPr>
            <a:xfrm>
              <a:off x="0" y="0"/>
              <a:ext cx="12456187" cy="886810"/>
            </a:xfrm>
            <a:custGeom>
              <a:avLst/>
              <a:gdLst/>
              <a:ahLst/>
              <a:cxnLst/>
              <a:rect l="l" t="t" r="r" b="b"/>
              <a:pathLst>
                <a:path w="12456187" h="886810">
                  <a:moveTo>
                    <a:pt x="12331726" y="886810"/>
                  </a:moveTo>
                  <a:lnTo>
                    <a:pt x="124460" y="886810"/>
                  </a:lnTo>
                  <a:cubicBezTo>
                    <a:pt x="55880" y="886810"/>
                    <a:pt x="0" y="830930"/>
                    <a:pt x="0" y="762350"/>
                  </a:cubicBezTo>
                  <a:lnTo>
                    <a:pt x="0" y="124460"/>
                  </a:lnTo>
                  <a:cubicBezTo>
                    <a:pt x="0" y="55880"/>
                    <a:pt x="55880" y="0"/>
                    <a:pt x="124460" y="0"/>
                  </a:cubicBezTo>
                  <a:lnTo>
                    <a:pt x="12331727" y="0"/>
                  </a:lnTo>
                  <a:cubicBezTo>
                    <a:pt x="12400307" y="0"/>
                    <a:pt x="12456187" y="55880"/>
                    <a:pt x="12456187" y="124460"/>
                  </a:cubicBezTo>
                  <a:lnTo>
                    <a:pt x="12456187" y="762350"/>
                  </a:lnTo>
                  <a:cubicBezTo>
                    <a:pt x="12456187" y="830930"/>
                    <a:pt x="12400307" y="886810"/>
                    <a:pt x="12331727" y="886810"/>
                  </a:cubicBezTo>
                  <a:close/>
                </a:path>
              </a:pathLst>
            </a:custGeom>
            <a:solidFill>
              <a:srgbClr val="00C2FF"/>
            </a:solidFill>
          </p:spPr>
        </p:sp>
      </p:grpSp>
      <p:sp>
        <p:nvSpPr>
          <p:cNvPr id="18" name="TextBox 18"/>
          <p:cNvSpPr txBox="1"/>
          <p:nvPr/>
        </p:nvSpPr>
        <p:spPr>
          <a:xfrm>
            <a:off x="4598401" y="1284047"/>
            <a:ext cx="9209820" cy="726609"/>
          </a:xfrm>
          <a:prstGeom prst="rect">
            <a:avLst/>
          </a:prstGeom>
        </p:spPr>
        <p:txBody>
          <a:bodyPr wrap="square" lIns="0" tIns="0" rIns="0" bIns="0" rtlCol="0" anchor="t">
            <a:spAutoFit/>
          </a:bodyPr>
          <a:lstStyle/>
          <a:p>
            <a:pPr marL="0" lvl="0" indent="0" algn="ctr">
              <a:lnSpc>
                <a:spcPts val="5643"/>
              </a:lnSpc>
              <a:spcBef>
                <a:spcPct val="0"/>
              </a:spcBef>
            </a:pPr>
            <a:r>
              <a:rPr lang="ru-RU" sz="5130" dirty="0">
                <a:solidFill>
                  <a:srgbClr val="000000"/>
                </a:solidFill>
                <a:latin typeface="DM Sans Bold"/>
              </a:rPr>
              <a:t>Адвокационные цели</a:t>
            </a:r>
          </a:p>
        </p:txBody>
      </p:sp>
      <p:sp>
        <p:nvSpPr>
          <p:cNvPr id="19" name="TextBox 19"/>
          <p:cNvSpPr txBox="1"/>
          <p:nvPr/>
        </p:nvSpPr>
        <p:spPr>
          <a:xfrm>
            <a:off x="4577065" y="3795291"/>
            <a:ext cx="11000511" cy="1017270"/>
          </a:xfrm>
          <a:prstGeom prst="rect">
            <a:avLst/>
          </a:prstGeom>
        </p:spPr>
        <p:txBody>
          <a:bodyPr lIns="0" tIns="0" rIns="0" bIns="0" rtlCol="0" anchor="t">
            <a:spAutoFit/>
          </a:bodyPr>
          <a:lstStyle/>
          <a:p>
            <a:pPr marL="0" lvl="0" indent="0">
              <a:lnSpc>
                <a:spcPts val="4199"/>
              </a:lnSpc>
            </a:pPr>
            <a:r>
              <a:rPr lang="ru-RU" sz="2799" spc="27">
                <a:solidFill>
                  <a:srgbClr val="000000"/>
                </a:solidFill>
                <a:latin typeface="DM Sans"/>
              </a:rPr>
              <a:t>Обеспечить широкое участие гражданского общества и общин в разработке, внедрении и мониторинге ВОУЗ</a:t>
            </a:r>
          </a:p>
        </p:txBody>
      </p:sp>
      <p:sp>
        <p:nvSpPr>
          <p:cNvPr id="20" name="TextBox 20"/>
          <p:cNvSpPr txBox="1"/>
          <p:nvPr/>
        </p:nvSpPr>
        <p:spPr>
          <a:xfrm>
            <a:off x="4577065" y="5565929"/>
            <a:ext cx="11000511" cy="1017270"/>
          </a:xfrm>
          <a:prstGeom prst="rect">
            <a:avLst/>
          </a:prstGeom>
        </p:spPr>
        <p:txBody>
          <a:bodyPr lIns="0" tIns="0" rIns="0" bIns="0" rtlCol="0" anchor="t">
            <a:spAutoFit/>
          </a:bodyPr>
          <a:lstStyle/>
          <a:p>
            <a:pPr marL="0" lvl="0" indent="0">
              <a:lnSpc>
                <a:spcPts val="4199"/>
              </a:lnSpc>
            </a:pPr>
            <a:r>
              <a:rPr lang="ru-RU" sz="2799" spc="27">
                <a:solidFill>
                  <a:srgbClr val="000000"/>
                </a:solidFill>
                <a:latin typeface="DM Sans"/>
              </a:rPr>
              <a:t>Добиться, чтобы вопросы финансирования здравоохранения из бюджета и реформы здравоохранения были как можно выше в повестке правительства (используйте COVID-19)</a:t>
            </a:r>
          </a:p>
        </p:txBody>
      </p:sp>
      <p:sp>
        <p:nvSpPr>
          <p:cNvPr id="21" name="TextBox 21"/>
          <p:cNvSpPr txBox="1"/>
          <p:nvPr/>
        </p:nvSpPr>
        <p:spPr>
          <a:xfrm>
            <a:off x="4577065" y="7204153"/>
            <a:ext cx="11000511" cy="1026795"/>
          </a:xfrm>
          <a:prstGeom prst="rect">
            <a:avLst/>
          </a:prstGeom>
        </p:spPr>
        <p:txBody>
          <a:bodyPr lIns="0" tIns="0" rIns="0" bIns="0" rtlCol="0" anchor="t">
            <a:spAutoFit/>
          </a:bodyPr>
          <a:lstStyle/>
          <a:p>
            <a:pPr marL="0" lvl="0" indent="0">
              <a:lnSpc>
                <a:spcPts val="4200"/>
              </a:lnSpc>
            </a:pPr>
            <a:r>
              <a:rPr lang="ru-RU" sz="2800" spc="28">
                <a:solidFill>
                  <a:srgbClr val="000000"/>
                </a:solidFill>
                <a:latin typeface="DM Sans"/>
              </a:rPr>
              <a:t>Добиться, чтобы стратегии ВОУЗ были подлинно универсальными, равными и инклюзивными: сделаем последний шаг первым, никого не оставим позади</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1295400" y="4123056"/>
            <a:ext cx="7681025" cy="1872307"/>
          </a:xfrm>
          <a:prstGeom prst="rect">
            <a:avLst/>
          </a:prstGeom>
        </p:spPr>
        <p:txBody>
          <a:bodyPr wrap="square" lIns="0" tIns="0" rIns="0" bIns="0" rtlCol="0" anchor="t">
            <a:spAutoFit/>
          </a:bodyPr>
          <a:lstStyle/>
          <a:p>
            <a:pPr marL="0" lvl="0" indent="0">
              <a:lnSpc>
                <a:spcPts val="7283"/>
              </a:lnSpc>
            </a:pPr>
            <a:r>
              <a:rPr lang="ru-RU" sz="6621" dirty="0" err="1">
                <a:solidFill>
                  <a:srgbClr val="000000"/>
                </a:solidFill>
                <a:latin typeface="DM Sans Bold"/>
              </a:rPr>
              <a:t>Миникартирование</a:t>
            </a:r>
            <a:r>
              <a:rPr lang="ru-RU" sz="6621" dirty="0">
                <a:solidFill>
                  <a:srgbClr val="000000"/>
                </a:solidFill>
                <a:latin typeface="DM Sans Bold"/>
              </a:rPr>
              <a:t> власти и влияния</a:t>
            </a:r>
            <a:endParaRPr lang="en-US" sz="6621" dirty="0">
              <a:solidFill>
                <a:srgbClr val="000000"/>
              </a:solidFill>
              <a:latin typeface="DM Sans Bold"/>
            </a:endParaRPr>
          </a:p>
        </p:txBody>
      </p:sp>
      <p:grpSp>
        <p:nvGrpSpPr>
          <p:cNvPr id="5" name="Group 5"/>
          <p:cNvGrpSpPr/>
          <p:nvPr/>
        </p:nvGrpSpPr>
        <p:grpSpPr>
          <a:xfrm rot="561958">
            <a:off x="9413354" y="1391329"/>
            <a:ext cx="3061624" cy="3561041"/>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562908">
            <a:off x="9538950" y="1919912"/>
            <a:ext cx="2698782" cy="3025248"/>
            <a:chOff x="0" y="0"/>
            <a:chExt cx="5348335" cy="4682339"/>
          </a:xfrm>
        </p:grpSpPr>
        <p:sp>
          <p:nvSpPr>
            <p:cNvPr id="10" name="Freeform 10"/>
            <p:cNvSpPr/>
            <p:nvPr/>
          </p:nvSpPr>
          <p:spPr>
            <a:xfrm>
              <a:off x="0" y="0"/>
              <a:ext cx="5348335" cy="4682339"/>
            </a:xfrm>
            <a:custGeom>
              <a:avLst/>
              <a:gdLst/>
              <a:ahLst/>
              <a:cxnLst/>
              <a:rect l="l" t="t" r="r" b="b"/>
              <a:pathLst>
                <a:path w="5348335" h="4682339">
                  <a:moveTo>
                    <a:pt x="5223875" y="4682339"/>
                  </a:moveTo>
                  <a:lnTo>
                    <a:pt x="124460" y="4682339"/>
                  </a:lnTo>
                  <a:cubicBezTo>
                    <a:pt x="55880" y="4682339"/>
                    <a:pt x="0" y="4626459"/>
                    <a:pt x="0" y="4557879"/>
                  </a:cubicBezTo>
                  <a:lnTo>
                    <a:pt x="0" y="124460"/>
                  </a:lnTo>
                  <a:cubicBezTo>
                    <a:pt x="0" y="55880"/>
                    <a:pt x="55880" y="0"/>
                    <a:pt x="124460" y="0"/>
                  </a:cubicBezTo>
                  <a:lnTo>
                    <a:pt x="5223875" y="0"/>
                  </a:lnTo>
                  <a:cubicBezTo>
                    <a:pt x="5292455" y="0"/>
                    <a:pt x="5348335" y="55880"/>
                    <a:pt x="5348335" y="124460"/>
                  </a:cubicBezTo>
                  <a:lnTo>
                    <a:pt x="5348335" y="4557879"/>
                  </a:lnTo>
                  <a:cubicBezTo>
                    <a:pt x="5348335" y="4626459"/>
                    <a:pt x="5292455" y="4682339"/>
                    <a:pt x="5223875" y="4682339"/>
                  </a:cubicBezTo>
                  <a:close/>
                </a:path>
              </a:pathLst>
            </a:custGeom>
            <a:solidFill>
              <a:srgbClr val="46C3BD"/>
            </a:solidFill>
          </p:spPr>
        </p:sp>
      </p:grpSp>
      <p:sp>
        <p:nvSpPr>
          <p:cNvPr id="11" name="TextBox 11"/>
          <p:cNvSpPr txBox="1"/>
          <p:nvPr/>
        </p:nvSpPr>
        <p:spPr>
          <a:xfrm rot="561958">
            <a:off x="9754415" y="2212668"/>
            <a:ext cx="2296945" cy="2666949"/>
          </a:xfrm>
          <a:prstGeom prst="rect">
            <a:avLst/>
          </a:prstGeom>
        </p:spPr>
        <p:txBody>
          <a:bodyPr lIns="0" tIns="0" rIns="0" bIns="0" rtlCol="0" anchor="t">
            <a:spAutoFit/>
          </a:bodyPr>
          <a:lstStyle/>
          <a:p>
            <a:pPr marL="0" lvl="0" indent="0" algn="ctr">
              <a:lnSpc>
                <a:spcPts val="3450"/>
              </a:lnSpc>
            </a:pPr>
            <a:r>
              <a:rPr lang="ru-RU" sz="2464" spc="24" dirty="0">
                <a:solidFill>
                  <a:srgbClr val="000000"/>
                </a:solidFill>
                <a:latin typeface="DM Sans"/>
              </a:rPr>
              <a:t>Кто может принимать решения в области охраны здоровья?</a:t>
            </a:r>
            <a:endParaRPr lang="en-US" sz="2464" spc="24" dirty="0">
              <a:solidFill>
                <a:srgbClr val="000000"/>
              </a:solidFill>
              <a:latin typeface="DM Sans"/>
            </a:endParaRPr>
          </a:p>
        </p:txBody>
      </p:sp>
      <p:grpSp>
        <p:nvGrpSpPr>
          <p:cNvPr id="12" name="Group 12"/>
          <p:cNvGrpSpPr/>
          <p:nvPr/>
        </p:nvGrpSpPr>
        <p:grpSpPr>
          <a:xfrm rot="-447740">
            <a:off x="12298464" y="5351685"/>
            <a:ext cx="3090025" cy="3035856"/>
            <a:chOff x="0" y="0"/>
            <a:chExt cx="3216910" cy="3160517"/>
          </a:xfrm>
        </p:grpSpPr>
        <p:sp>
          <p:nvSpPr>
            <p:cNvPr id="13" name="Freeform 13"/>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14" name="Freeform 14"/>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15" name="Freeform 1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16" name="Group 16"/>
          <p:cNvGrpSpPr/>
          <p:nvPr/>
        </p:nvGrpSpPr>
        <p:grpSpPr>
          <a:xfrm rot="-461030">
            <a:off x="12602177" y="5871632"/>
            <a:ext cx="2555619" cy="2237383"/>
            <a:chOff x="0" y="0"/>
            <a:chExt cx="5348335" cy="4682339"/>
          </a:xfrm>
        </p:grpSpPr>
        <p:sp>
          <p:nvSpPr>
            <p:cNvPr id="17" name="Freeform 17"/>
            <p:cNvSpPr/>
            <p:nvPr/>
          </p:nvSpPr>
          <p:spPr>
            <a:xfrm>
              <a:off x="0" y="0"/>
              <a:ext cx="5348335" cy="4682339"/>
            </a:xfrm>
            <a:custGeom>
              <a:avLst/>
              <a:gdLst/>
              <a:ahLst/>
              <a:cxnLst/>
              <a:rect l="l" t="t" r="r" b="b"/>
              <a:pathLst>
                <a:path w="5348335" h="4682339">
                  <a:moveTo>
                    <a:pt x="5223875" y="4682339"/>
                  </a:moveTo>
                  <a:lnTo>
                    <a:pt x="124460" y="4682339"/>
                  </a:lnTo>
                  <a:cubicBezTo>
                    <a:pt x="55880" y="4682339"/>
                    <a:pt x="0" y="4626459"/>
                    <a:pt x="0" y="4557879"/>
                  </a:cubicBezTo>
                  <a:lnTo>
                    <a:pt x="0" y="124460"/>
                  </a:lnTo>
                  <a:cubicBezTo>
                    <a:pt x="0" y="55880"/>
                    <a:pt x="55880" y="0"/>
                    <a:pt x="124460" y="0"/>
                  </a:cubicBezTo>
                  <a:lnTo>
                    <a:pt x="5223875" y="0"/>
                  </a:lnTo>
                  <a:cubicBezTo>
                    <a:pt x="5292455" y="0"/>
                    <a:pt x="5348335" y="55880"/>
                    <a:pt x="5348335" y="124460"/>
                  </a:cubicBezTo>
                  <a:lnTo>
                    <a:pt x="5348335" y="4557879"/>
                  </a:lnTo>
                  <a:cubicBezTo>
                    <a:pt x="5348335" y="4626459"/>
                    <a:pt x="5292455" y="4682339"/>
                    <a:pt x="5223875" y="4682339"/>
                  </a:cubicBezTo>
                  <a:close/>
                </a:path>
              </a:pathLst>
            </a:custGeom>
            <a:solidFill>
              <a:srgbClr val="46C3BD"/>
            </a:solidFill>
          </p:spPr>
        </p:sp>
      </p:grpSp>
      <p:sp>
        <p:nvSpPr>
          <p:cNvPr id="18" name="TextBox 18"/>
          <p:cNvSpPr txBox="1"/>
          <p:nvPr/>
        </p:nvSpPr>
        <p:spPr>
          <a:xfrm rot="-447740">
            <a:off x="12717703" y="6302567"/>
            <a:ext cx="2378454" cy="1320426"/>
          </a:xfrm>
          <a:prstGeom prst="rect">
            <a:avLst/>
          </a:prstGeom>
        </p:spPr>
        <p:txBody>
          <a:bodyPr wrap="square" lIns="0" tIns="0" rIns="0" bIns="0" rtlCol="0" anchor="t">
            <a:spAutoFit/>
          </a:bodyPr>
          <a:lstStyle/>
          <a:p>
            <a:pPr marL="0" lvl="0" indent="0" algn="ctr">
              <a:lnSpc>
                <a:spcPts val="3450"/>
              </a:lnSpc>
            </a:pPr>
            <a:r>
              <a:rPr lang="ru-RU" sz="2464" spc="24" dirty="0">
                <a:solidFill>
                  <a:srgbClr val="000000"/>
                </a:solidFill>
                <a:latin typeface="DM Sans"/>
              </a:rPr>
              <a:t>Кого вы знаете в правительстве</a:t>
            </a:r>
            <a:r>
              <a:rPr lang="en-US" sz="2464" spc="24" dirty="0">
                <a:solidFill>
                  <a:srgbClr val="000000"/>
                </a:solidFill>
                <a:latin typeface="DM Sans"/>
              </a:rPr>
              <a: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grpSp>
        <p:nvGrpSpPr>
          <p:cNvPr id="4" name="Group 4"/>
          <p:cNvGrpSpPr/>
          <p:nvPr/>
        </p:nvGrpSpPr>
        <p:grpSpPr>
          <a:xfrm>
            <a:off x="3183920" y="3848627"/>
            <a:ext cx="11920161" cy="1529870"/>
            <a:chOff x="0" y="0"/>
            <a:chExt cx="8504740" cy="1091525"/>
          </a:xfrm>
        </p:grpSpPr>
        <p:sp>
          <p:nvSpPr>
            <p:cNvPr id="5" name="Freeform 5"/>
            <p:cNvSpPr/>
            <p:nvPr/>
          </p:nvSpPr>
          <p:spPr>
            <a:xfrm>
              <a:off x="0" y="0"/>
              <a:ext cx="8504740" cy="1091525"/>
            </a:xfrm>
            <a:custGeom>
              <a:avLst/>
              <a:gdLst/>
              <a:ahLst/>
              <a:cxnLst/>
              <a:rect l="l" t="t" r="r" b="b"/>
              <a:pathLst>
                <a:path w="8504740" h="1091525">
                  <a:moveTo>
                    <a:pt x="8380280" y="1091525"/>
                  </a:moveTo>
                  <a:lnTo>
                    <a:pt x="124460" y="1091525"/>
                  </a:lnTo>
                  <a:cubicBezTo>
                    <a:pt x="55880" y="1091525"/>
                    <a:pt x="0" y="1035645"/>
                    <a:pt x="0" y="967065"/>
                  </a:cubicBezTo>
                  <a:lnTo>
                    <a:pt x="0" y="124460"/>
                  </a:lnTo>
                  <a:cubicBezTo>
                    <a:pt x="0" y="55880"/>
                    <a:pt x="55880" y="0"/>
                    <a:pt x="124460" y="0"/>
                  </a:cubicBezTo>
                  <a:lnTo>
                    <a:pt x="8380280" y="0"/>
                  </a:lnTo>
                  <a:cubicBezTo>
                    <a:pt x="8448860" y="0"/>
                    <a:pt x="8504740" y="55880"/>
                    <a:pt x="8504740" y="124460"/>
                  </a:cubicBezTo>
                  <a:lnTo>
                    <a:pt x="8504740" y="967065"/>
                  </a:lnTo>
                  <a:cubicBezTo>
                    <a:pt x="8504740" y="1035645"/>
                    <a:pt x="8448860" y="1091525"/>
                    <a:pt x="8380280" y="1091525"/>
                  </a:cubicBezTo>
                  <a:close/>
                </a:path>
              </a:pathLst>
            </a:custGeom>
            <a:solidFill>
              <a:srgbClr val="FF6B57"/>
            </a:solidFill>
          </p:spPr>
        </p:sp>
      </p:grpSp>
      <p:sp>
        <p:nvSpPr>
          <p:cNvPr id="6" name="TextBox 6"/>
          <p:cNvSpPr txBox="1"/>
          <p:nvPr/>
        </p:nvSpPr>
        <p:spPr>
          <a:xfrm>
            <a:off x="3183920" y="4198590"/>
            <a:ext cx="11920161" cy="877570"/>
          </a:xfrm>
          <a:prstGeom prst="rect">
            <a:avLst/>
          </a:prstGeom>
        </p:spPr>
        <p:txBody>
          <a:bodyPr lIns="0" tIns="0" rIns="0" bIns="0" rtlCol="0" anchor="t">
            <a:spAutoFit/>
          </a:bodyPr>
          <a:lstStyle/>
          <a:p>
            <a:pPr marL="0" lvl="0" indent="0" algn="ctr">
              <a:lnSpc>
                <a:spcPts val="6710"/>
              </a:lnSpc>
            </a:pPr>
            <a:r>
              <a:rPr lang="ru-RU" sz="6100" dirty="0">
                <a:solidFill>
                  <a:srgbClr val="000000"/>
                </a:solidFill>
                <a:latin typeface="DM Sans Bold"/>
              </a:rPr>
              <a:t>Работа в группах</a:t>
            </a:r>
            <a:endParaRPr lang="en-US" sz="6100" dirty="0">
              <a:solidFill>
                <a:srgbClr val="000000"/>
              </a:solidFill>
              <a:latin typeface="DM Sans Bold"/>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
          <p:cNvSpPr txBox="1"/>
          <p:nvPr/>
        </p:nvSpPr>
        <p:spPr>
          <a:xfrm>
            <a:off x="5908700" y="1095375"/>
            <a:ext cx="7731099" cy="948978"/>
          </a:xfrm>
          <a:prstGeom prst="rect">
            <a:avLst/>
          </a:prstGeom>
        </p:spPr>
        <p:txBody>
          <a:bodyPr wrap="square" lIns="0" tIns="0" rIns="0" bIns="0" rtlCol="0" anchor="t">
            <a:spAutoFit/>
          </a:bodyPr>
          <a:lstStyle/>
          <a:p>
            <a:pPr marL="0" lvl="0" indent="0">
              <a:lnSpc>
                <a:spcPts val="7377"/>
              </a:lnSpc>
            </a:pPr>
            <a:r>
              <a:rPr lang="ru-RU" sz="6707" dirty="0">
                <a:solidFill>
                  <a:srgbClr val="000000"/>
                </a:solidFill>
                <a:latin typeface="DM Sans Bold"/>
              </a:rPr>
              <a:t>Таблица посылов</a:t>
            </a:r>
            <a:endParaRPr lang="en-US" sz="6707" dirty="0">
              <a:solidFill>
                <a:srgbClr val="000000"/>
              </a:solidFill>
              <a:latin typeface="DM Sans Bold"/>
            </a:endParaRPr>
          </a:p>
        </p:txBody>
      </p:sp>
      <p:grpSp>
        <p:nvGrpSpPr>
          <p:cNvPr id="3" name="Group 3"/>
          <p:cNvGrpSpPr/>
          <p:nvPr/>
        </p:nvGrpSpPr>
        <p:grpSpPr>
          <a:xfrm>
            <a:off x="3153172" y="3443731"/>
            <a:ext cx="4036703" cy="1015987"/>
            <a:chOff x="0" y="0"/>
            <a:chExt cx="23636239" cy="5948940"/>
          </a:xfrm>
        </p:grpSpPr>
        <p:sp>
          <p:nvSpPr>
            <p:cNvPr id="4" name="Freeform 4"/>
            <p:cNvSpPr/>
            <p:nvPr/>
          </p:nvSpPr>
          <p:spPr>
            <a:xfrm>
              <a:off x="0" y="0"/>
              <a:ext cx="23636239" cy="5948940"/>
            </a:xfrm>
            <a:custGeom>
              <a:avLst/>
              <a:gdLst/>
              <a:ahLst/>
              <a:cxnLst/>
              <a:rect l="l" t="t" r="r" b="b"/>
              <a:pathLst>
                <a:path w="23636239" h="5948940">
                  <a:moveTo>
                    <a:pt x="0" y="0"/>
                  </a:moveTo>
                  <a:lnTo>
                    <a:pt x="0" y="5948940"/>
                  </a:lnTo>
                  <a:lnTo>
                    <a:pt x="23636239" y="5948940"/>
                  </a:lnTo>
                  <a:lnTo>
                    <a:pt x="23636239" y="0"/>
                  </a:lnTo>
                  <a:lnTo>
                    <a:pt x="0" y="0"/>
                  </a:lnTo>
                  <a:close/>
                  <a:moveTo>
                    <a:pt x="23575279" y="5887980"/>
                  </a:moveTo>
                  <a:lnTo>
                    <a:pt x="59690" y="5887980"/>
                  </a:lnTo>
                  <a:lnTo>
                    <a:pt x="59690" y="59690"/>
                  </a:lnTo>
                  <a:lnTo>
                    <a:pt x="23575279" y="59690"/>
                  </a:lnTo>
                  <a:lnTo>
                    <a:pt x="23575279" y="5887980"/>
                  </a:lnTo>
                  <a:close/>
                </a:path>
              </a:pathLst>
            </a:custGeom>
            <a:solidFill>
              <a:srgbClr val="000000"/>
            </a:solidFill>
          </p:spPr>
        </p:sp>
      </p:grpSp>
      <p:sp>
        <p:nvSpPr>
          <p:cNvPr id="5" name="TextBox 5"/>
          <p:cNvSpPr txBox="1"/>
          <p:nvPr/>
        </p:nvSpPr>
        <p:spPr>
          <a:xfrm>
            <a:off x="3228295" y="3791055"/>
            <a:ext cx="3886459"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6" name="Group 6"/>
          <p:cNvGrpSpPr/>
          <p:nvPr/>
        </p:nvGrpSpPr>
        <p:grpSpPr>
          <a:xfrm>
            <a:off x="3153172" y="2374960"/>
            <a:ext cx="4036703" cy="853502"/>
            <a:chOff x="0" y="0"/>
            <a:chExt cx="6947528" cy="1468954"/>
          </a:xfrm>
        </p:grpSpPr>
        <p:sp>
          <p:nvSpPr>
            <p:cNvPr id="7" name="Freeform 7"/>
            <p:cNvSpPr/>
            <p:nvPr/>
          </p:nvSpPr>
          <p:spPr>
            <a:xfrm>
              <a:off x="0" y="0"/>
              <a:ext cx="6947528" cy="1468954"/>
            </a:xfrm>
            <a:custGeom>
              <a:avLst/>
              <a:gdLst/>
              <a:ahLst/>
              <a:cxnLst/>
              <a:rect l="l" t="t" r="r" b="b"/>
              <a:pathLst>
                <a:path w="6947528" h="1468954">
                  <a:moveTo>
                    <a:pt x="6823068" y="1468954"/>
                  </a:moveTo>
                  <a:lnTo>
                    <a:pt x="124460" y="1468954"/>
                  </a:lnTo>
                  <a:cubicBezTo>
                    <a:pt x="55880" y="1468954"/>
                    <a:pt x="0" y="1413074"/>
                    <a:pt x="0" y="1344494"/>
                  </a:cubicBezTo>
                  <a:lnTo>
                    <a:pt x="0" y="124460"/>
                  </a:lnTo>
                  <a:cubicBezTo>
                    <a:pt x="0" y="55880"/>
                    <a:pt x="55880" y="0"/>
                    <a:pt x="124460" y="0"/>
                  </a:cubicBezTo>
                  <a:lnTo>
                    <a:pt x="6823068" y="0"/>
                  </a:lnTo>
                  <a:cubicBezTo>
                    <a:pt x="6891648" y="0"/>
                    <a:pt x="6947528" y="55880"/>
                    <a:pt x="6947528" y="124460"/>
                  </a:cubicBezTo>
                  <a:lnTo>
                    <a:pt x="6947528" y="1344494"/>
                  </a:lnTo>
                  <a:cubicBezTo>
                    <a:pt x="6947528" y="1413074"/>
                    <a:pt x="6891648" y="1468954"/>
                    <a:pt x="6823068" y="1468954"/>
                  </a:cubicBezTo>
                  <a:close/>
                </a:path>
              </a:pathLst>
            </a:custGeom>
            <a:solidFill>
              <a:srgbClr val="FFE500"/>
            </a:solidFill>
          </p:spPr>
        </p:sp>
      </p:grpSp>
      <p:sp>
        <p:nvSpPr>
          <p:cNvPr id="8" name="TextBox 8"/>
          <p:cNvSpPr txBox="1"/>
          <p:nvPr/>
        </p:nvSpPr>
        <p:spPr>
          <a:xfrm>
            <a:off x="3966861" y="2643387"/>
            <a:ext cx="2409325" cy="359394"/>
          </a:xfrm>
          <a:prstGeom prst="rect">
            <a:avLst/>
          </a:prstGeom>
        </p:spPr>
        <p:txBody>
          <a:bodyPr lIns="0" tIns="0" rIns="0" bIns="0" rtlCol="0" anchor="t">
            <a:spAutoFit/>
          </a:bodyPr>
          <a:lstStyle/>
          <a:p>
            <a:pPr marL="0" lvl="0" indent="0" algn="ctr">
              <a:lnSpc>
                <a:spcPts val="2758"/>
              </a:lnSpc>
              <a:spcBef>
                <a:spcPct val="0"/>
              </a:spcBef>
            </a:pPr>
            <a:r>
              <a:rPr lang="ru-RU" sz="2577" spc="25" dirty="0">
                <a:solidFill>
                  <a:srgbClr val="000000"/>
                </a:solidFill>
                <a:latin typeface="DM Sans Bold"/>
              </a:rPr>
              <a:t>Кто цель</a:t>
            </a:r>
            <a:endParaRPr lang="en-US" sz="2577" spc="25" dirty="0">
              <a:solidFill>
                <a:srgbClr val="000000"/>
              </a:solidFill>
              <a:latin typeface="DM Sans Bold"/>
            </a:endParaRPr>
          </a:p>
        </p:txBody>
      </p:sp>
      <p:grpSp>
        <p:nvGrpSpPr>
          <p:cNvPr id="9" name="Group 9"/>
          <p:cNvGrpSpPr/>
          <p:nvPr/>
        </p:nvGrpSpPr>
        <p:grpSpPr>
          <a:xfrm>
            <a:off x="7394818" y="3443731"/>
            <a:ext cx="3744979" cy="1015987"/>
            <a:chOff x="0" y="0"/>
            <a:chExt cx="21928096" cy="5948940"/>
          </a:xfrm>
        </p:grpSpPr>
        <p:sp>
          <p:nvSpPr>
            <p:cNvPr id="10" name="Freeform 10"/>
            <p:cNvSpPr/>
            <p:nvPr/>
          </p:nvSpPr>
          <p:spPr>
            <a:xfrm>
              <a:off x="0" y="0"/>
              <a:ext cx="21928096" cy="5948940"/>
            </a:xfrm>
            <a:custGeom>
              <a:avLst/>
              <a:gdLst/>
              <a:ahLst/>
              <a:cxnLst/>
              <a:rect l="l" t="t" r="r" b="b"/>
              <a:pathLst>
                <a:path w="21928096" h="5948940">
                  <a:moveTo>
                    <a:pt x="0" y="0"/>
                  </a:moveTo>
                  <a:lnTo>
                    <a:pt x="0" y="5948940"/>
                  </a:lnTo>
                  <a:lnTo>
                    <a:pt x="21928096" y="5948940"/>
                  </a:lnTo>
                  <a:lnTo>
                    <a:pt x="21928096" y="0"/>
                  </a:lnTo>
                  <a:lnTo>
                    <a:pt x="0" y="0"/>
                  </a:lnTo>
                  <a:close/>
                  <a:moveTo>
                    <a:pt x="21867135" y="5887980"/>
                  </a:moveTo>
                  <a:lnTo>
                    <a:pt x="59690" y="5887980"/>
                  </a:lnTo>
                  <a:lnTo>
                    <a:pt x="59690" y="59690"/>
                  </a:lnTo>
                  <a:lnTo>
                    <a:pt x="21867135" y="59690"/>
                  </a:lnTo>
                  <a:lnTo>
                    <a:pt x="21867135" y="5887980"/>
                  </a:lnTo>
                  <a:close/>
                </a:path>
              </a:pathLst>
            </a:custGeom>
            <a:solidFill>
              <a:srgbClr val="000000"/>
            </a:solidFill>
          </p:spPr>
        </p:sp>
      </p:grpSp>
      <p:sp>
        <p:nvSpPr>
          <p:cNvPr id="11" name="TextBox 11"/>
          <p:cNvSpPr txBox="1"/>
          <p:nvPr/>
        </p:nvSpPr>
        <p:spPr>
          <a:xfrm>
            <a:off x="7394818" y="3791055"/>
            <a:ext cx="3583118"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12" name="Group 12"/>
          <p:cNvGrpSpPr/>
          <p:nvPr/>
        </p:nvGrpSpPr>
        <p:grpSpPr>
          <a:xfrm>
            <a:off x="7394818" y="2374960"/>
            <a:ext cx="3744979" cy="853502"/>
            <a:chOff x="0" y="0"/>
            <a:chExt cx="6445444" cy="1468954"/>
          </a:xfrm>
        </p:grpSpPr>
        <p:sp>
          <p:nvSpPr>
            <p:cNvPr id="13" name="Freeform 13"/>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14" name="TextBox 14"/>
          <p:cNvSpPr txBox="1"/>
          <p:nvPr/>
        </p:nvSpPr>
        <p:spPr>
          <a:xfrm>
            <a:off x="8037994" y="2637589"/>
            <a:ext cx="2458627" cy="356819"/>
          </a:xfrm>
          <a:prstGeom prst="rect">
            <a:avLst/>
          </a:prstGeom>
        </p:spPr>
        <p:txBody>
          <a:bodyPr lIns="0" tIns="0" rIns="0" bIns="0" rtlCol="0" anchor="t">
            <a:spAutoFit/>
          </a:bodyPr>
          <a:lstStyle/>
          <a:p>
            <a:pPr marL="0" lvl="0" indent="0" algn="ctr">
              <a:lnSpc>
                <a:spcPts val="2758"/>
              </a:lnSpc>
            </a:pPr>
            <a:r>
              <a:rPr lang="ru-RU" sz="2577" spc="25" dirty="0">
                <a:solidFill>
                  <a:srgbClr val="000000"/>
                </a:solidFill>
                <a:latin typeface="DM Sans Bold"/>
              </a:rPr>
              <a:t>Что говорить</a:t>
            </a:r>
            <a:endParaRPr lang="en-US" sz="2577" spc="25" dirty="0">
              <a:solidFill>
                <a:srgbClr val="000000"/>
              </a:solidFill>
              <a:latin typeface="DM Sans Bold"/>
            </a:endParaRPr>
          </a:p>
        </p:txBody>
      </p:sp>
      <p:grpSp>
        <p:nvGrpSpPr>
          <p:cNvPr id="15" name="Group 15"/>
          <p:cNvGrpSpPr/>
          <p:nvPr/>
        </p:nvGrpSpPr>
        <p:grpSpPr>
          <a:xfrm>
            <a:off x="11389849" y="3443731"/>
            <a:ext cx="3744979" cy="1015987"/>
            <a:chOff x="0" y="0"/>
            <a:chExt cx="21928096" cy="5948940"/>
          </a:xfrm>
        </p:grpSpPr>
        <p:sp>
          <p:nvSpPr>
            <p:cNvPr id="16" name="Freeform 16"/>
            <p:cNvSpPr/>
            <p:nvPr/>
          </p:nvSpPr>
          <p:spPr>
            <a:xfrm>
              <a:off x="0" y="0"/>
              <a:ext cx="21928096" cy="5948940"/>
            </a:xfrm>
            <a:custGeom>
              <a:avLst/>
              <a:gdLst/>
              <a:ahLst/>
              <a:cxnLst/>
              <a:rect l="l" t="t" r="r" b="b"/>
              <a:pathLst>
                <a:path w="21928096" h="5948940">
                  <a:moveTo>
                    <a:pt x="0" y="0"/>
                  </a:moveTo>
                  <a:lnTo>
                    <a:pt x="0" y="5948940"/>
                  </a:lnTo>
                  <a:lnTo>
                    <a:pt x="21928096" y="5948940"/>
                  </a:lnTo>
                  <a:lnTo>
                    <a:pt x="21928096" y="0"/>
                  </a:lnTo>
                  <a:lnTo>
                    <a:pt x="0" y="0"/>
                  </a:lnTo>
                  <a:close/>
                  <a:moveTo>
                    <a:pt x="21867135" y="5887980"/>
                  </a:moveTo>
                  <a:lnTo>
                    <a:pt x="59690" y="5887980"/>
                  </a:lnTo>
                  <a:lnTo>
                    <a:pt x="59690" y="59690"/>
                  </a:lnTo>
                  <a:lnTo>
                    <a:pt x="21867135" y="59690"/>
                  </a:lnTo>
                  <a:lnTo>
                    <a:pt x="21867135" y="5887980"/>
                  </a:lnTo>
                  <a:close/>
                </a:path>
              </a:pathLst>
            </a:custGeom>
            <a:solidFill>
              <a:srgbClr val="000000"/>
            </a:solidFill>
          </p:spPr>
        </p:sp>
      </p:grpSp>
      <p:sp>
        <p:nvSpPr>
          <p:cNvPr id="17" name="TextBox 17"/>
          <p:cNvSpPr txBox="1"/>
          <p:nvPr/>
        </p:nvSpPr>
        <p:spPr>
          <a:xfrm>
            <a:off x="11389849" y="3791055"/>
            <a:ext cx="3583118"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18" name="Group 18"/>
          <p:cNvGrpSpPr/>
          <p:nvPr/>
        </p:nvGrpSpPr>
        <p:grpSpPr>
          <a:xfrm>
            <a:off x="11389849" y="2374960"/>
            <a:ext cx="3744979" cy="853502"/>
            <a:chOff x="0" y="0"/>
            <a:chExt cx="6445444" cy="1468954"/>
          </a:xfrm>
        </p:grpSpPr>
        <p:sp>
          <p:nvSpPr>
            <p:cNvPr id="19" name="Freeform 19"/>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20" name="TextBox 20"/>
          <p:cNvSpPr txBox="1"/>
          <p:nvPr/>
        </p:nvSpPr>
        <p:spPr>
          <a:xfrm>
            <a:off x="12033025" y="2637589"/>
            <a:ext cx="2458627" cy="363754"/>
          </a:xfrm>
          <a:prstGeom prst="rect">
            <a:avLst/>
          </a:prstGeom>
        </p:spPr>
        <p:txBody>
          <a:bodyPr lIns="0" tIns="0" rIns="0" bIns="0" rtlCol="0" anchor="t">
            <a:spAutoFit/>
          </a:bodyPr>
          <a:lstStyle/>
          <a:p>
            <a:pPr marL="0" lvl="0" indent="0" algn="ctr">
              <a:lnSpc>
                <a:spcPts val="2758"/>
              </a:lnSpc>
            </a:pPr>
            <a:r>
              <a:rPr lang="ru-RU" sz="2577" spc="25" dirty="0">
                <a:solidFill>
                  <a:srgbClr val="000000"/>
                </a:solidFill>
                <a:latin typeface="DM Sans Bold"/>
              </a:rPr>
              <a:t>В какой форме</a:t>
            </a:r>
            <a:endParaRPr lang="en-US" sz="2577" spc="25" dirty="0">
              <a:solidFill>
                <a:srgbClr val="000000"/>
              </a:solidFill>
              <a:latin typeface="DM Sans Bold"/>
            </a:endParaRPr>
          </a:p>
        </p:txBody>
      </p:sp>
      <p:grpSp>
        <p:nvGrpSpPr>
          <p:cNvPr id="21" name="Group 21"/>
          <p:cNvGrpSpPr/>
          <p:nvPr/>
        </p:nvGrpSpPr>
        <p:grpSpPr>
          <a:xfrm>
            <a:off x="3153172" y="4622506"/>
            <a:ext cx="4036703" cy="1015987"/>
            <a:chOff x="0" y="0"/>
            <a:chExt cx="23636239" cy="5948940"/>
          </a:xfrm>
        </p:grpSpPr>
        <p:sp>
          <p:nvSpPr>
            <p:cNvPr id="22" name="Freeform 22"/>
            <p:cNvSpPr/>
            <p:nvPr/>
          </p:nvSpPr>
          <p:spPr>
            <a:xfrm>
              <a:off x="0" y="0"/>
              <a:ext cx="23636239" cy="5948940"/>
            </a:xfrm>
            <a:custGeom>
              <a:avLst/>
              <a:gdLst/>
              <a:ahLst/>
              <a:cxnLst/>
              <a:rect l="l" t="t" r="r" b="b"/>
              <a:pathLst>
                <a:path w="23636239" h="5948940">
                  <a:moveTo>
                    <a:pt x="0" y="0"/>
                  </a:moveTo>
                  <a:lnTo>
                    <a:pt x="0" y="5948940"/>
                  </a:lnTo>
                  <a:lnTo>
                    <a:pt x="23636239" y="5948940"/>
                  </a:lnTo>
                  <a:lnTo>
                    <a:pt x="23636239" y="0"/>
                  </a:lnTo>
                  <a:lnTo>
                    <a:pt x="0" y="0"/>
                  </a:lnTo>
                  <a:close/>
                  <a:moveTo>
                    <a:pt x="23575279" y="5887980"/>
                  </a:moveTo>
                  <a:lnTo>
                    <a:pt x="59690" y="5887980"/>
                  </a:lnTo>
                  <a:lnTo>
                    <a:pt x="59690" y="59690"/>
                  </a:lnTo>
                  <a:lnTo>
                    <a:pt x="23575279" y="59690"/>
                  </a:lnTo>
                  <a:lnTo>
                    <a:pt x="23575279" y="5887980"/>
                  </a:lnTo>
                  <a:close/>
                </a:path>
              </a:pathLst>
            </a:custGeom>
            <a:solidFill>
              <a:srgbClr val="000000"/>
            </a:solidFill>
          </p:spPr>
        </p:sp>
      </p:grpSp>
      <p:sp>
        <p:nvSpPr>
          <p:cNvPr id="23" name="TextBox 23"/>
          <p:cNvSpPr txBox="1"/>
          <p:nvPr/>
        </p:nvSpPr>
        <p:spPr>
          <a:xfrm>
            <a:off x="3228295" y="4969830"/>
            <a:ext cx="3886459"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24" name="Group 24"/>
          <p:cNvGrpSpPr/>
          <p:nvPr/>
        </p:nvGrpSpPr>
        <p:grpSpPr>
          <a:xfrm>
            <a:off x="7394818" y="4622506"/>
            <a:ext cx="3744979" cy="1015987"/>
            <a:chOff x="0" y="0"/>
            <a:chExt cx="21928096" cy="5948940"/>
          </a:xfrm>
        </p:grpSpPr>
        <p:sp>
          <p:nvSpPr>
            <p:cNvPr id="25" name="Freeform 25"/>
            <p:cNvSpPr/>
            <p:nvPr/>
          </p:nvSpPr>
          <p:spPr>
            <a:xfrm>
              <a:off x="0" y="0"/>
              <a:ext cx="21928096" cy="5948940"/>
            </a:xfrm>
            <a:custGeom>
              <a:avLst/>
              <a:gdLst/>
              <a:ahLst/>
              <a:cxnLst/>
              <a:rect l="l" t="t" r="r" b="b"/>
              <a:pathLst>
                <a:path w="21928096" h="5948940">
                  <a:moveTo>
                    <a:pt x="0" y="0"/>
                  </a:moveTo>
                  <a:lnTo>
                    <a:pt x="0" y="5948940"/>
                  </a:lnTo>
                  <a:lnTo>
                    <a:pt x="21928096" y="5948940"/>
                  </a:lnTo>
                  <a:lnTo>
                    <a:pt x="21928096" y="0"/>
                  </a:lnTo>
                  <a:lnTo>
                    <a:pt x="0" y="0"/>
                  </a:lnTo>
                  <a:close/>
                  <a:moveTo>
                    <a:pt x="21867135" y="5887980"/>
                  </a:moveTo>
                  <a:lnTo>
                    <a:pt x="59690" y="5887980"/>
                  </a:lnTo>
                  <a:lnTo>
                    <a:pt x="59690" y="59690"/>
                  </a:lnTo>
                  <a:lnTo>
                    <a:pt x="21867135" y="59690"/>
                  </a:lnTo>
                  <a:lnTo>
                    <a:pt x="21867135" y="5887980"/>
                  </a:lnTo>
                  <a:close/>
                </a:path>
              </a:pathLst>
            </a:custGeom>
            <a:solidFill>
              <a:srgbClr val="000000"/>
            </a:solidFill>
          </p:spPr>
        </p:sp>
      </p:grpSp>
      <p:sp>
        <p:nvSpPr>
          <p:cNvPr id="26" name="TextBox 26"/>
          <p:cNvSpPr txBox="1"/>
          <p:nvPr/>
        </p:nvSpPr>
        <p:spPr>
          <a:xfrm>
            <a:off x="7394818" y="4969830"/>
            <a:ext cx="3583118"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27" name="Group 27"/>
          <p:cNvGrpSpPr/>
          <p:nvPr/>
        </p:nvGrpSpPr>
        <p:grpSpPr>
          <a:xfrm>
            <a:off x="11389849" y="4622506"/>
            <a:ext cx="3744979" cy="1015987"/>
            <a:chOff x="0" y="0"/>
            <a:chExt cx="21928096" cy="5948940"/>
          </a:xfrm>
        </p:grpSpPr>
        <p:sp>
          <p:nvSpPr>
            <p:cNvPr id="28" name="Freeform 28"/>
            <p:cNvSpPr/>
            <p:nvPr/>
          </p:nvSpPr>
          <p:spPr>
            <a:xfrm>
              <a:off x="0" y="0"/>
              <a:ext cx="21928096" cy="5948940"/>
            </a:xfrm>
            <a:custGeom>
              <a:avLst/>
              <a:gdLst/>
              <a:ahLst/>
              <a:cxnLst/>
              <a:rect l="l" t="t" r="r" b="b"/>
              <a:pathLst>
                <a:path w="21928096" h="5948940">
                  <a:moveTo>
                    <a:pt x="0" y="0"/>
                  </a:moveTo>
                  <a:lnTo>
                    <a:pt x="0" y="5948940"/>
                  </a:lnTo>
                  <a:lnTo>
                    <a:pt x="21928096" y="5948940"/>
                  </a:lnTo>
                  <a:lnTo>
                    <a:pt x="21928096" y="0"/>
                  </a:lnTo>
                  <a:lnTo>
                    <a:pt x="0" y="0"/>
                  </a:lnTo>
                  <a:close/>
                  <a:moveTo>
                    <a:pt x="21867135" y="5887980"/>
                  </a:moveTo>
                  <a:lnTo>
                    <a:pt x="59690" y="5887980"/>
                  </a:lnTo>
                  <a:lnTo>
                    <a:pt x="59690" y="59690"/>
                  </a:lnTo>
                  <a:lnTo>
                    <a:pt x="21867135" y="59690"/>
                  </a:lnTo>
                  <a:lnTo>
                    <a:pt x="21867135" y="5887980"/>
                  </a:lnTo>
                  <a:close/>
                </a:path>
              </a:pathLst>
            </a:custGeom>
            <a:solidFill>
              <a:srgbClr val="000000"/>
            </a:solidFill>
          </p:spPr>
        </p:sp>
      </p:grpSp>
      <p:sp>
        <p:nvSpPr>
          <p:cNvPr id="29" name="TextBox 29"/>
          <p:cNvSpPr txBox="1"/>
          <p:nvPr/>
        </p:nvSpPr>
        <p:spPr>
          <a:xfrm>
            <a:off x="11389849" y="4969830"/>
            <a:ext cx="3583118"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30" name="Group 30"/>
          <p:cNvGrpSpPr/>
          <p:nvPr/>
        </p:nvGrpSpPr>
        <p:grpSpPr>
          <a:xfrm>
            <a:off x="3153172" y="5849579"/>
            <a:ext cx="4036703" cy="1015987"/>
            <a:chOff x="0" y="0"/>
            <a:chExt cx="23636239" cy="5948940"/>
          </a:xfrm>
        </p:grpSpPr>
        <p:sp>
          <p:nvSpPr>
            <p:cNvPr id="31" name="Freeform 31"/>
            <p:cNvSpPr/>
            <p:nvPr/>
          </p:nvSpPr>
          <p:spPr>
            <a:xfrm>
              <a:off x="0" y="0"/>
              <a:ext cx="23636239" cy="5948940"/>
            </a:xfrm>
            <a:custGeom>
              <a:avLst/>
              <a:gdLst/>
              <a:ahLst/>
              <a:cxnLst/>
              <a:rect l="l" t="t" r="r" b="b"/>
              <a:pathLst>
                <a:path w="23636239" h="5948940">
                  <a:moveTo>
                    <a:pt x="0" y="0"/>
                  </a:moveTo>
                  <a:lnTo>
                    <a:pt x="0" y="5948940"/>
                  </a:lnTo>
                  <a:lnTo>
                    <a:pt x="23636239" y="5948940"/>
                  </a:lnTo>
                  <a:lnTo>
                    <a:pt x="23636239" y="0"/>
                  </a:lnTo>
                  <a:lnTo>
                    <a:pt x="0" y="0"/>
                  </a:lnTo>
                  <a:close/>
                  <a:moveTo>
                    <a:pt x="23575279" y="5887980"/>
                  </a:moveTo>
                  <a:lnTo>
                    <a:pt x="59690" y="5887980"/>
                  </a:lnTo>
                  <a:lnTo>
                    <a:pt x="59690" y="59690"/>
                  </a:lnTo>
                  <a:lnTo>
                    <a:pt x="23575279" y="59690"/>
                  </a:lnTo>
                  <a:lnTo>
                    <a:pt x="23575279" y="5887980"/>
                  </a:lnTo>
                  <a:close/>
                </a:path>
              </a:pathLst>
            </a:custGeom>
            <a:solidFill>
              <a:srgbClr val="000000"/>
            </a:solidFill>
          </p:spPr>
        </p:sp>
      </p:grpSp>
      <p:sp>
        <p:nvSpPr>
          <p:cNvPr id="32" name="TextBox 32"/>
          <p:cNvSpPr txBox="1"/>
          <p:nvPr/>
        </p:nvSpPr>
        <p:spPr>
          <a:xfrm>
            <a:off x="3228295" y="6196903"/>
            <a:ext cx="3886459"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33" name="Group 33"/>
          <p:cNvGrpSpPr/>
          <p:nvPr/>
        </p:nvGrpSpPr>
        <p:grpSpPr>
          <a:xfrm>
            <a:off x="7394818" y="5849579"/>
            <a:ext cx="3744979" cy="1015987"/>
            <a:chOff x="0" y="0"/>
            <a:chExt cx="21928096" cy="5948940"/>
          </a:xfrm>
        </p:grpSpPr>
        <p:sp>
          <p:nvSpPr>
            <p:cNvPr id="34" name="Freeform 34"/>
            <p:cNvSpPr/>
            <p:nvPr/>
          </p:nvSpPr>
          <p:spPr>
            <a:xfrm>
              <a:off x="0" y="0"/>
              <a:ext cx="21928096" cy="5948940"/>
            </a:xfrm>
            <a:custGeom>
              <a:avLst/>
              <a:gdLst/>
              <a:ahLst/>
              <a:cxnLst/>
              <a:rect l="l" t="t" r="r" b="b"/>
              <a:pathLst>
                <a:path w="21928096" h="5948940">
                  <a:moveTo>
                    <a:pt x="0" y="0"/>
                  </a:moveTo>
                  <a:lnTo>
                    <a:pt x="0" y="5948940"/>
                  </a:lnTo>
                  <a:lnTo>
                    <a:pt x="21928096" y="5948940"/>
                  </a:lnTo>
                  <a:lnTo>
                    <a:pt x="21928096" y="0"/>
                  </a:lnTo>
                  <a:lnTo>
                    <a:pt x="0" y="0"/>
                  </a:lnTo>
                  <a:close/>
                  <a:moveTo>
                    <a:pt x="21867135" y="5887980"/>
                  </a:moveTo>
                  <a:lnTo>
                    <a:pt x="59690" y="5887980"/>
                  </a:lnTo>
                  <a:lnTo>
                    <a:pt x="59690" y="59690"/>
                  </a:lnTo>
                  <a:lnTo>
                    <a:pt x="21867135" y="59690"/>
                  </a:lnTo>
                  <a:lnTo>
                    <a:pt x="21867135" y="5887980"/>
                  </a:lnTo>
                  <a:close/>
                </a:path>
              </a:pathLst>
            </a:custGeom>
            <a:solidFill>
              <a:srgbClr val="000000"/>
            </a:solidFill>
          </p:spPr>
        </p:sp>
      </p:grpSp>
      <p:sp>
        <p:nvSpPr>
          <p:cNvPr id="35" name="TextBox 35"/>
          <p:cNvSpPr txBox="1"/>
          <p:nvPr/>
        </p:nvSpPr>
        <p:spPr>
          <a:xfrm>
            <a:off x="7394818" y="6196903"/>
            <a:ext cx="3583118"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grpSp>
        <p:nvGrpSpPr>
          <p:cNvPr id="36" name="Group 36"/>
          <p:cNvGrpSpPr/>
          <p:nvPr/>
        </p:nvGrpSpPr>
        <p:grpSpPr>
          <a:xfrm>
            <a:off x="11389849" y="5849579"/>
            <a:ext cx="3744979" cy="1015987"/>
            <a:chOff x="0" y="0"/>
            <a:chExt cx="21928096" cy="5948940"/>
          </a:xfrm>
        </p:grpSpPr>
        <p:sp>
          <p:nvSpPr>
            <p:cNvPr id="37" name="Freeform 37"/>
            <p:cNvSpPr/>
            <p:nvPr/>
          </p:nvSpPr>
          <p:spPr>
            <a:xfrm>
              <a:off x="0" y="0"/>
              <a:ext cx="21928096" cy="5948940"/>
            </a:xfrm>
            <a:custGeom>
              <a:avLst/>
              <a:gdLst/>
              <a:ahLst/>
              <a:cxnLst/>
              <a:rect l="l" t="t" r="r" b="b"/>
              <a:pathLst>
                <a:path w="21928096" h="5948940">
                  <a:moveTo>
                    <a:pt x="0" y="0"/>
                  </a:moveTo>
                  <a:lnTo>
                    <a:pt x="0" y="5948940"/>
                  </a:lnTo>
                  <a:lnTo>
                    <a:pt x="21928096" y="5948940"/>
                  </a:lnTo>
                  <a:lnTo>
                    <a:pt x="21928096" y="0"/>
                  </a:lnTo>
                  <a:lnTo>
                    <a:pt x="0" y="0"/>
                  </a:lnTo>
                  <a:close/>
                  <a:moveTo>
                    <a:pt x="21867135" y="5887980"/>
                  </a:moveTo>
                  <a:lnTo>
                    <a:pt x="59690" y="5887980"/>
                  </a:lnTo>
                  <a:lnTo>
                    <a:pt x="59690" y="59690"/>
                  </a:lnTo>
                  <a:lnTo>
                    <a:pt x="21867135" y="59690"/>
                  </a:lnTo>
                  <a:lnTo>
                    <a:pt x="21867135" y="5887980"/>
                  </a:lnTo>
                  <a:close/>
                </a:path>
              </a:pathLst>
            </a:custGeom>
            <a:solidFill>
              <a:srgbClr val="000000"/>
            </a:solidFill>
          </p:spPr>
        </p:sp>
      </p:grpSp>
      <p:sp>
        <p:nvSpPr>
          <p:cNvPr id="38" name="TextBox 38"/>
          <p:cNvSpPr txBox="1"/>
          <p:nvPr/>
        </p:nvSpPr>
        <p:spPr>
          <a:xfrm>
            <a:off x="11389849" y="6196903"/>
            <a:ext cx="3583118" cy="320661"/>
          </a:xfrm>
          <a:prstGeom prst="rect">
            <a:avLst/>
          </a:prstGeom>
        </p:spPr>
        <p:txBody>
          <a:bodyPr lIns="0" tIns="0" rIns="0" bIns="0" rtlCol="0" anchor="t">
            <a:spAutoFit/>
          </a:bodyPr>
          <a:lstStyle/>
          <a:p>
            <a:pPr algn="ctr">
              <a:lnSpc>
                <a:spcPts val="2757"/>
              </a:lnSpc>
            </a:pPr>
            <a:r>
              <a:rPr lang="en-US" sz="1969" spc="19">
                <a:solidFill>
                  <a:srgbClr val="000000"/>
                </a:solidFill>
                <a:latin typeface="DM Sans"/>
              </a:rPr>
              <a:t>?</a:t>
            </a:r>
          </a:p>
        </p:txBody>
      </p:sp>
      <p:sp>
        <p:nvSpPr>
          <p:cNvPr id="57" name="TextBox 56">
            <a:extLst>
              <a:ext uri="{FF2B5EF4-FFF2-40B4-BE49-F238E27FC236}">
                <a16:creationId xmlns:a16="http://schemas.microsoft.com/office/drawing/2014/main" id="{50028F6E-B2DF-487C-AF4C-4E2DAD0BFE0C}"/>
              </a:ext>
            </a:extLst>
          </p:cNvPr>
          <p:cNvSpPr txBox="1"/>
          <p:nvPr/>
        </p:nvSpPr>
        <p:spPr>
          <a:xfrm>
            <a:off x="3153172" y="7253941"/>
            <a:ext cx="11981656" cy="1077218"/>
          </a:xfrm>
          <a:prstGeom prst="rect">
            <a:avLst/>
          </a:prstGeom>
          <a:noFill/>
          <a:ln>
            <a:solidFill>
              <a:schemeClr val="tx1"/>
            </a:solidFill>
          </a:ln>
        </p:spPr>
        <p:txBody>
          <a:bodyPr wrap="square" rtlCol="0">
            <a:spAutoFit/>
          </a:bodyPr>
          <a:lstStyle/>
          <a:p>
            <a:r>
              <a:rPr lang="ru-RU" sz="3200" dirty="0"/>
              <a:t>К кому вы будете обращаться, что вы будете говорить и по каким каналам, чтобы добиться своей </a:t>
            </a:r>
            <a:r>
              <a:rPr lang="ru-RU" sz="3200" dirty="0" err="1"/>
              <a:t>адвокационной</a:t>
            </a:r>
            <a:r>
              <a:rPr lang="ru-RU" sz="3200" dirty="0"/>
              <a:t> цели? </a:t>
            </a:r>
            <a:endParaRPr lang="en-GB" sz="32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4468" y="2893659"/>
            <a:ext cx="16234832" cy="6364641"/>
            <a:chOff x="0" y="0"/>
            <a:chExt cx="100633572" cy="39451998"/>
          </a:xfrm>
        </p:grpSpPr>
        <p:sp>
          <p:nvSpPr>
            <p:cNvPr id="3" name="Freeform 3"/>
            <p:cNvSpPr/>
            <p:nvPr/>
          </p:nvSpPr>
          <p:spPr>
            <a:xfrm>
              <a:off x="0" y="0"/>
              <a:ext cx="100633572" cy="39451998"/>
            </a:xfrm>
            <a:custGeom>
              <a:avLst/>
              <a:gdLst/>
              <a:ahLst/>
              <a:cxnLst/>
              <a:rect l="l" t="t" r="r" b="b"/>
              <a:pathLst>
                <a:path w="100633572" h="39451998">
                  <a:moveTo>
                    <a:pt x="0" y="0"/>
                  </a:moveTo>
                  <a:lnTo>
                    <a:pt x="0" y="39451998"/>
                  </a:lnTo>
                  <a:lnTo>
                    <a:pt x="100633572" y="39451998"/>
                  </a:lnTo>
                  <a:lnTo>
                    <a:pt x="100633572" y="0"/>
                  </a:lnTo>
                  <a:lnTo>
                    <a:pt x="0" y="0"/>
                  </a:lnTo>
                  <a:close/>
                  <a:moveTo>
                    <a:pt x="100572615" y="39391037"/>
                  </a:moveTo>
                  <a:lnTo>
                    <a:pt x="59690" y="39391037"/>
                  </a:lnTo>
                  <a:lnTo>
                    <a:pt x="59690" y="59690"/>
                  </a:lnTo>
                  <a:lnTo>
                    <a:pt x="100572615" y="59690"/>
                  </a:lnTo>
                  <a:lnTo>
                    <a:pt x="100572615" y="39391037"/>
                  </a:lnTo>
                  <a:close/>
                </a:path>
              </a:pathLst>
            </a:custGeom>
            <a:solidFill>
              <a:srgbClr val="000000"/>
            </a:solidFill>
          </p:spPr>
        </p:sp>
      </p:grpSp>
      <p:sp>
        <p:nvSpPr>
          <p:cNvPr id="4" name="TextBox 4"/>
          <p:cNvSpPr txBox="1"/>
          <p:nvPr/>
        </p:nvSpPr>
        <p:spPr>
          <a:xfrm>
            <a:off x="1028700" y="1085850"/>
            <a:ext cx="16230600" cy="1002725"/>
          </a:xfrm>
          <a:prstGeom prst="rect">
            <a:avLst/>
          </a:prstGeom>
        </p:spPr>
        <p:txBody>
          <a:bodyPr lIns="0" tIns="0" rIns="0" bIns="0" rtlCol="0" anchor="t">
            <a:spAutoFit/>
          </a:bodyPr>
          <a:lstStyle/>
          <a:p>
            <a:pPr marL="0" lvl="0" indent="0">
              <a:lnSpc>
                <a:spcPts val="7700"/>
              </a:lnSpc>
            </a:pPr>
            <a:r>
              <a:rPr lang="ru-RU" sz="7000" dirty="0">
                <a:solidFill>
                  <a:srgbClr val="000000"/>
                </a:solidFill>
                <a:latin typeface="DM Sans Bold"/>
              </a:rPr>
              <a:t>Возможные тактики</a:t>
            </a:r>
            <a:endParaRPr lang="en-US" sz="7000" dirty="0">
              <a:solidFill>
                <a:srgbClr val="000000"/>
              </a:solidFill>
              <a:latin typeface="DM Sans Bold"/>
            </a:endParaRPr>
          </a:p>
        </p:txBody>
      </p:sp>
      <p:grpSp>
        <p:nvGrpSpPr>
          <p:cNvPr id="6" name="Group 6"/>
          <p:cNvGrpSpPr/>
          <p:nvPr/>
        </p:nvGrpSpPr>
        <p:grpSpPr>
          <a:xfrm>
            <a:off x="1028700" y="2319233"/>
            <a:ext cx="16230600" cy="192588"/>
            <a:chOff x="0" y="0"/>
            <a:chExt cx="55655920" cy="660400"/>
          </a:xfrm>
        </p:grpSpPr>
        <p:sp>
          <p:nvSpPr>
            <p:cNvPr id="7" name="Freeform 7"/>
            <p:cNvSpPr/>
            <p:nvPr/>
          </p:nvSpPr>
          <p:spPr>
            <a:xfrm>
              <a:off x="0" y="0"/>
              <a:ext cx="55655921" cy="660400"/>
            </a:xfrm>
            <a:custGeom>
              <a:avLst/>
              <a:gdLst/>
              <a:ahLst/>
              <a:cxnLst/>
              <a:rect l="l" t="t" r="r" b="b"/>
              <a:pathLst>
                <a:path w="55655921" h="660400">
                  <a:moveTo>
                    <a:pt x="55531457" y="660400"/>
                  </a:moveTo>
                  <a:lnTo>
                    <a:pt x="124460" y="660400"/>
                  </a:lnTo>
                  <a:cubicBezTo>
                    <a:pt x="55880" y="660400"/>
                    <a:pt x="0" y="604520"/>
                    <a:pt x="0" y="535940"/>
                  </a:cubicBezTo>
                  <a:lnTo>
                    <a:pt x="0" y="124460"/>
                  </a:lnTo>
                  <a:cubicBezTo>
                    <a:pt x="0" y="55880"/>
                    <a:pt x="55880" y="0"/>
                    <a:pt x="124460" y="0"/>
                  </a:cubicBezTo>
                  <a:lnTo>
                    <a:pt x="55531463" y="0"/>
                  </a:lnTo>
                  <a:cubicBezTo>
                    <a:pt x="55600042" y="0"/>
                    <a:pt x="55655921" y="55880"/>
                    <a:pt x="55655921" y="124460"/>
                  </a:cubicBezTo>
                  <a:lnTo>
                    <a:pt x="55655921" y="535940"/>
                  </a:lnTo>
                  <a:cubicBezTo>
                    <a:pt x="55655921" y="604520"/>
                    <a:pt x="55600042" y="660400"/>
                    <a:pt x="55531463" y="660400"/>
                  </a:cubicBezTo>
                  <a:close/>
                </a:path>
              </a:pathLst>
            </a:custGeom>
            <a:solidFill>
              <a:srgbClr val="FF6B57"/>
            </a:solidFill>
          </p:spPr>
        </p:sp>
      </p:grpSp>
      <p:sp>
        <p:nvSpPr>
          <p:cNvPr id="9" name="Content Placeholder 8">
            <a:extLst>
              <a:ext uri="{FF2B5EF4-FFF2-40B4-BE49-F238E27FC236}">
                <a16:creationId xmlns:a16="http://schemas.microsoft.com/office/drawing/2014/main" id="{190651E2-F15E-492A-83FF-ED5BFC4BF70B}"/>
              </a:ext>
            </a:extLst>
          </p:cNvPr>
          <p:cNvSpPr>
            <a:spLocks noGrp="1"/>
          </p:cNvSpPr>
          <p:nvPr>
            <p:ph sz="half" idx="1"/>
          </p:nvPr>
        </p:nvSpPr>
        <p:spPr>
          <a:xfrm>
            <a:off x="1828800" y="3564596"/>
            <a:ext cx="7315200" cy="5236504"/>
          </a:xfrm>
        </p:spPr>
        <p:txBody>
          <a:bodyPr>
            <a:normAutofit/>
          </a:bodyPr>
          <a:lstStyle/>
          <a:p>
            <a:r>
              <a:rPr lang="ru-RU" sz="4600" dirty="0"/>
              <a:t>Личные встречи</a:t>
            </a:r>
            <a:endParaRPr lang="en-US" sz="4600" dirty="0"/>
          </a:p>
          <a:p>
            <a:r>
              <a:rPr lang="ru-RU" sz="4600" dirty="0"/>
              <a:t>Семинары</a:t>
            </a:r>
            <a:endParaRPr lang="en-US" sz="4600" dirty="0"/>
          </a:p>
          <a:p>
            <a:r>
              <a:rPr lang="ru-RU" sz="4600" dirty="0"/>
              <a:t>Пресс-конференции</a:t>
            </a:r>
            <a:endParaRPr lang="en-US" sz="4600" dirty="0"/>
          </a:p>
          <a:p>
            <a:r>
              <a:rPr lang="ru-RU" sz="4600" dirty="0"/>
              <a:t>Твиттер</a:t>
            </a:r>
            <a:endParaRPr lang="en-US" sz="4600" dirty="0"/>
          </a:p>
          <a:p>
            <a:r>
              <a:rPr lang="ru-RU" sz="4600" dirty="0"/>
              <a:t>Справочные статьи</a:t>
            </a:r>
            <a:endParaRPr lang="en-US" sz="4600" dirty="0"/>
          </a:p>
          <a:p>
            <a:r>
              <a:rPr lang="ru-RU" sz="4600" dirty="0"/>
              <a:t>Работа со знаменитостями</a:t>
            </a:r>
            <a:endParaRPr lang="en-US" sz="4600" dirty="0"/>
          </a:p>
          <a:p>
            <a:endParaRPr lang="en-US" dirty="0"/>
          </a:p>
          <a:p>
            <a:endParaRPr lang="en-US" dirty="0"/>
          </a:p>
          <a:p>
            <a:endParaRPr lang="en-GB" dirty="0"/>
          </a:p>
        </p:txBody>
      </p:sp>
      <p:sp>
        <p:nvSpPr>
          <p:cNvPr id="12" name="TextBox 11">
            <a:extLst>
              <a:ext uri="{FF2B5EF4-FFF2-40B4-BE49-F238E27FC236}">
                <a16:creationId xmlns:a16="http://schemas.microsoft.com/office/drawing/2014/main" id="{E6394FB2-B1DE-4005-8B74-E8DF2A4B687C}"/>
              </a:ext>
            </a:extLst>
          </p:cNvPr>
          <p:cNvSpPr txBox="1"/>
          <p:nvPr/>
        </p:nvSpPr>
        <p:spPr>
          <a:xfrm>
            <a:off x="9948332" y="3695700"/>
            <a:ext cx="6510868" cy="7232749"/>
          </a:xfrm>
          <a:prstGeom prst="rect">
            <a:avLst/>
          </a:prstGeom>
          <a:noFill/>
        </p:spPr>
        <p:txBody>
          <a:bodyPr wrap="square" rtlCol="0">
            <a:spAutoFit/>
          </a:bodyPr>
          <a:lstStyle/>
          <a:p>
            <a:pPr marL="342900" indent="-342900">
              <a:spcBef>
                <a:spcPct val="20000"/>
              </a:spcBef>
              <a:buFont typeface="Arial" pitchFamily="34" charset="0"/>
              <a:buChar char="•"/>
            </a:pPr>
            <a:r>
              <a:rPr lang="ru-RU" sz="4600" dirty="0"/>
              <a:t>Публичный протест/демонстрация</a:t>
            </a:r>
            <a:endParaRPr lang="en-GB" sz="4600" dirty="0"/>
          </a:p>
          <a:p>
            <a:pPr marL="342900" indent="-342900">
              <a:spcBef>
                <a:spcPct val="20000"/>
              </a:spcBef>
              <a:buFont typeface="Arial" pitchFamily="34" charset="0"/>
              <a:buChar char="•"/>
            </a:pPr>
            <a:r>
              <a:rPr lang="ru-RU" sz="4600" dirty="0"/>
              <a:t>Статьи в газетах</a:t>
            </a:r>
            <a:endParaRPr lang="en-GB" sz="4600" dirty="0"/>
          </a:p>
          <a:p>
            <a:pPr marL="342900" indent="-342900">
              <a:spcBef>
                <a:spcPct val="20000"/>
              </a:spcBef>
              <a:buFont typeface="Arial" pitchFamily="34" charset="0"/>
              <a:buChar char="•"/>
            </a:pPr>
            <a:r>
              <a:rPr lang="ru-RU" sz="4600" dirty="0"/>
              <a:t>Петиции</a:t>
            </a:r>
            <a:endParaRPr lang="en-GB" sz="4600" dirty="0"/>
          </a:p>
          <a:p>
            <a:pPr marL="342900" indent="-342900">
              <a:spcBef>
                <a:spcPct val="20000"/>
              </a:spcBef>
              <a:buFont typeface="Arial" pitchFamily="34" charset="0"/>
              <a:buChar char="•"/>
            </a:pPr>
            <a:r>
              <a:rPr lang="ru-RU" sz="4600" dirty="0"/>
              <a:t>Письма</a:t>
            </a:r>
            <a:endParaRPr lang="en-GB" sz="4600" dirty="0"/>
          </a:p>
          <a:p>
            <a:pPr marL="342900" indent="-342900">
              <a:spcBef>
                <a:spcPct val="20000"/>
              </a:spcBef>
              <a:buFont typeface="Arial" pitchFamily="34" charset="0"/>
              <a:buChar char="•"/>
            </a:pPr>
            <a:r>
              <a:rPr lang="ru-RU" sz="4600" dirty="0"/>
              <a:t>Парламент</a:t>
            </a:r>
            <a:endParaRPr lang="en-GB" sz="4600" dirty="0"/>
          </a:p>
          <a:p>
            <a:pPr marL="342900" indent="-342900">
              <a:spcBef>
                <a:spcPct val="20000"/>
              </a:spcBef>
              <a:buFont typeface="Arial" pitchFamily="34" charset="0"/>
              <a:buChar char="•"/>
            </a:pPr>
            <a:r>
              <a:rPr lang="ru-RU" sz="4600" dirty="0"/>
              <a:t>Данные</a:t>
            </a:r>
            <a:endParaRPr lang="en-GB" sz="4600" dirty="0"/>
          </a:p>
          <a:p>
            <a:endParaRPr lang="en-GB" sz="4800" dirty="0"/>
          </a:p>
          <a:p>
            <a:endParaRPr lang="en-GB" sz="4800" dirty="0"/>
          </a:p>
        </p:txBody>
      </p:sp>
    </p:spTree>
    <p:extLst>
      <p:ext uri="{BB962C8B-B14F-4D97-AF65-F5344CB8AC3E}">
        <p14:creationId xmlns:p14="http://schemas.microsoft.com/office/powerpoint/2010/main" val="38384183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733550"/>
            <a:ext cx="16230600" cy="6819900"/>
            <a:chOff x="0" y="0"/>
            <a:chExt cx="100607340" cy="42273976"/>
          </a:xfrm>
        </p:grpSpPr>
        <p:sp>
          <p:nvSpPr>
            <p:cNvPr id="3" name="Freeform 3"/>
            <p:cNvSpPr/>
            <p:nvPr/>
          </p:nvSpPr>
          <p:spPr>
            <a:xfrm>
              <a:off x="0" y="0"/>
              <a:ext cx="100607341" cy="42273978"/>
            </a:xfrm>
            <a:custGeom>
              <a:avLst/>
              <a:gdLst/>
              <a:ahLst/>
              <a:cxnLst/>
              <a:rect l="l" t="t" r="r" b="b"/>
              <a:pathLst>
                <a:path w="100607341" h="42273978">
                  <a:moveTo>
                    <a:pt x="0" y="0"/>
                  </a:moveTo>
                  <a:lnTo>
                    <a:pt x="0" y="42273978"/>
                  </a:lnTo>
                  <a:lnTo>
                    <a:pt x="100607341" y="42273978"/>
                  </a:lnTo>
                  <a:lnTo>
                    <a:pt x="100607341" y="0"/>
                  </a:lnTo>
                  <a:lnTo>
                    <a:pt x="0" y="0"/>
                  </a:lnTo>
                  <a:close/>
                  <a:moveTo>
                    <a:pt x="100546377" y="42213017"/>
                  </a:moveTo>
                  <a:lnTo>
                    <a:pt x="59690" y="42213017"/>
                  </a:lnTo>
                  <a:lnTo>
                    <a:pt x="59690" y="59690"/>
                  </a:lnTo>
                  <a:lnTo>
                    <a:pt x="100546377" y="59690"/>
                  </a:lnTo>
                  <a:lnTo>
                    <a:pt x="100546377" y="42213017"/>
                  </a:lnTo>
                  <a:close/>
                </a:path>
              </a:pathLst>
            </a:custGeom>
            <a:solidFill>
              <a:srgbClr val="000000"/>
            </a:solidFill>
          </p:spPr>
        </p:sp>
      </p:grpSp>
      <p:grpSp>
        <p:nvGrpSpPr>
          <p:cNvPr id="4" name="Group 4"/>
          <p:cNvGrpSpPr/>
          <p:nvPr/>
        </p:nvGrpSpPr>
        <p:grpSpPr>
          <a:xfrm>
            <a:off x="1538863" y="3031295"/>
            <a:ext cx="7152657" cy="2178880"/>
            <a:chOff x="0" y="0"/>
            <a:chExt cx="5103244" cy="1554577"/>
          </a:xfrm>
        </p:grpSpPr>
        <p:sp>
          <p:nvSpPr>
            <p:cNvPr id="5" name="Freeform 5"/>
            <p:cNvSpPr/>
            <p:nvPr/>
          </p:nvSpPr>
          <p:spPr>
            <a:xfrm>
              <a:off x="0" y="0"/>
              <a:ext cx="5103244" cy="1554577"/>
            </a:xfrm>
            <a:custGeom>
              <a:avLst/>
              <a:gdLst/>
              <a:ahLst/>
              <a:cxnLst/>
              <a:rect l="l" t="t" r="r" b="b"/>
              <a:pathLst>
                <a:path w="5103244" h="1554577">
                  <a:moveTo>
                    <a:pt x="4978783" y="1554577"/>
                  </a:moveTo>
                  <a:lnTo>
                    <a:pt x="124460" y="1554577"/>
                  </a:lnTo>
                  <a:cubicBezTo>
                    <a:pt x="55880" y="1554577"/>
                    <a:pt x="0" y="1498697"/>
                    <a:pt x="0" y="1430117"/>
                  </a:cubicBezTo>
                  <a:lnTo>
                    <a:pt x="0" y="124460"/>
                  </a:lnTo>
                  <a:cubicBezTo>
                    <a:pt x="0" y="55880"/>
                    <a:pt x="55880" y="0"/>
                    <a:pt x="124460" y="0"/>
                  </a:cubicBezTo>
                  <a:lnTo>
                    <a:pt x="4978784" y="0"/>
                  </a:lnTo>
                  <a:cubicBezTo>
                    <a:pt x="5047364" y="0"/>
                    <a:pt x="5103244" y="55880"/>
                    <a:pt x="5103244" y="124460"/>
                  </a:cubicBezTo>
                  <a:lnTo>
                    <a:pt x="5103244" y="1430117"/>
                  </a:lnTo>
                  <a:cubicBezTo>
                    <a:pt x="5103244" y="1498697"/>
                    <a:pt x="5047364" y="1554577"/>
                    <a:pt x="4978784" y="1554577"/>
                  </a:cubicBezTo>
                  <a:close/>
                </a:path>
              </a:pathLst>
            </a:custGeom>
            <a:solidFill>
              <a:srgbClr val="FF6B57"/>
            </a:solidFill>
          </p:spPr>
        </p:sp>
      </p:grpSp>
      <p:sp>
        <p:nvSpPr>
          <p:cNvPr id="6" name="TextBox 6"/>
          <p:cNvSpPr txBox="1"/>
          <p:nvPr/>
        </p:nvSpPr>
        <p:spPr>
          <a:xfrm>
            <a:off x="1673717" y="3160339"/>
            <a:ext cx="7162995" cy="1926874"/>
          </a:xfrm>
          <a:prstGeom prst="rect">
            <a:avLst/>
          </a:prstGeom>
        </p:spPr>
        <p:txBody>
          <a:bodyPr lIns="0" tIns="0" rIns="0" bIns="0" rtlCol="0" anchor="t">
            <a:spAutoFit/>
          </a:bodyPr>
          <a:lstStyle/>
          <a:p>
            <a:pPr marL="0" lvl="0" indent="0" algn="l">
              <a:lnSpc>
                <a:spcPts val="5139"/>
              </a:lnSpc>
              <a:spcBef>
                <a:spcPct val="0"/>
              </a:spcBef>
            </a:pPr>
            <a:r>
              <a:rPr lang="ru-RU" sz="3671" u="none" spc="36" dirty="0">
                <a:solidFill>
                  <a:srgbClr val="000000"/>
                </a:solidFill>
                <a:latin typeface="DM Sans Bold"/>
              </a:rPr>
              <a:t>Как эффективнее всего достучаться со своими посылом до МОЗ</a:t>
            </a:r>
            <a:r>
              <a:rPr lang="en-US" sz="3671" u="none" spc="36" dirty="0">
                <a:solidFill>
                  <a:srgbClr val="000000"/>
                </a:solidFill>
                <a:latin typeface="DM Sans Bold"/>
              </a:rPr>
              <a:t>?</a:t>
            </a:r>
          </a:p>
        </p:txBody>
      </p:sp>
      <p:sp>
        <p:nvSpPr>
          <p:cNvPr id="7" name="TextBox 7"/>
          <p:cNvSpPr txBox="1"/>
          <p:nvPr/>
        </p:nvSpPr>
        <p:spPr>
          <a:xfrm>
            <a:off x="1673717" y="5588859"/>
            <a:ext cx="6747447" cy="1732631"/>
          </a:xfrm>
          <a:prstGeom prst="rect">
            <a:avLst/>
          </a:prstGeom>
        </p:spPr>
        <p:txBody>
          <a:bodyPr lIns="0" tIns="0" rIns="0" bIns="0" rtlCol="0" anchor="t">
            <a:spAutoFit/>
          </a:bodyPr>
          <a:lstStyle/>
          <a:p>
            <a:pPr marL="662750" lvl="1" indent="-331375">
              <a:lnSpc>
                <a:spcPts val="4604"/>
              </a:lnSpc>
              <a:buFont typeface="Arial"/>
              <a:buChar char="•"/>
            </a:pPr>
            <a:r>
              <a:rPr lang="ru-RU" sz="3069" spc="30" dirty="0">
                <a:solidFill>
                  <a:srgbClr val="000000"/>
                </a:solidFill>
                <a:latin typeface="DM Sans"/>
              </a:rPr>
              <a:t>Общественный протест</a:t>
            </a:r>
            <a:r>
              <a:rPr lang="en-US" sz="3069" spc="30" dirty="0">
                <a:solidFill>
                  <a:srgbClr val="000000"/>
                </a:solidFill>
                <a:latin typeface="DM Sans"/>
              </a:rPr>
              <a:t>?</a:t>
            </a:r>
          </a:p>
          <a:p>
            <a:pPr marL="662750" lvl="1" indent="-331375">
              <a:lnSpc>
                <a:spcPts val="4604"/>
              </a:lnSpc>
              <a:buFont typeface="Arial"/>
              <a:buChar char="•"/>
            </a:pPr>
            <a:r>
              <a:rPr lang="ru-RU" sz="3069" spc="30" dirty="0">
                <a:solidFill>
                  <a:srgbClr val="000000"/>
                </a:solidFill>
                <a:latin typeface="DM Sans"/>
              </a:rPr>
              <a:t>Статья в газете</a:t>
            </a:r>
            <a:r>
              <a:rPr lang="en-US" sz="3069" spc="30" dirty="0">
                <a:solidFill>
                  <a:srgbClr val="000000"/>
                </a:solidFill>
                <a:latin typeface="DM Sans"/>
              </a:rPr>
              <a:t>?</a:t>
            </a:r>
          </a:p>
          <a:p>
            <a:pPr marL="662749" lvl="1" indent="-331375">
              <a:lnSpc>
                <a:spcPts val="4604"/>
              </a:lnSpc>
              <a:buFont typeface="Arial"/>
              <a:buChar char="•"/>
            </a:pPr>
            <a:r>
              <a:rPr lang="ru-RU" sz="3069" spc="30" dirty="0">
                <a:solidFill>
                  <a:srgbClr val="000000"/>
                </a:solidFill>
                <a:latin typeface="DM Sans"/>
              </a:rPr>
              <a:t>Твиттер</a:t>
            </a:r>
            <a:r>
              <a:rPr lang="en-US" sz="3069" spc="30" dirty="0">
                <a:solidFill>
                  <a:srgbClr val="000000"/>
                </a:solidFill>
                <a:latin typeface="DM Sans"/>
              </a:rPr>
              <a:t>?</a:t>
            </a:r>
          </a:p>
        </p:txBody>
      </p:sp>
      <p:sp>
        <p:nvSpPr>
          <p:cNvPr id="8" name="TextBox 8"/>
          <p:cNvSpPr txBox="1"/>
          <p:nvPr/>
        </p:nvSpPr>
        <p:spPr>
          <a:xfrm>
            <a:off x="9451288" y="5588859"/>
            <a:ext cx="6019435" cy="1732631"/>
          </a:xfrm>
          <a:prstGeom prst="rect">
            <a:avLst/>
          </a:prstGeom>
        </p:spPr>
        <p:txBody>
          <a:bodyPr lIns="0" tIns="0" rIns="0" bIns="0" rtlCol="0" anchor="t">
            <a:spAutoFit/>
          </a:bodyPr>
          <a:lstStyle/>
          <a:p>
            <a:pPr marL="662750" lvl="1" indent="-331375">
              <a:lnSpc>
                <a:spcPts val="4604"/>
              </a:lnSpc>
              <a:buFont typeface="Arial"/>
              <a:buChar char="•"/>
            </a:pPr>
            <a:r>
              <a:rPr lang="ru-RU" sz="3069" spc="30" dirty="0">
                <a:solidFill>
                  <a:srgbClr val="000000"/>
                </a:solidFill>
                <a:latin typeface="DM Sans"/>
              </a:rPr>
              <a:t>Личные встречи</a:t>
            </a:r>
            <a:r>
              <a:rPr lang="en-US" sz="3069" spc="30" dirty="0">
                <a:solidFill>
                  <a:srgbClr val="000000"/>
                </a:solidFill>
                <a:latin typeface="DM Sans"/>
              </a:rPr>
              <a:t>?</a:t>
            </a:r>
          </a:p>
          <a:p>
            <a:pPr marL="662750" lvl="1" indent="-331375">
              <a:lnSpc>
                <a:spcPts val="4604"/>
              </a:lnSpc>
              <a:buFont typeface="Arial"/>
              <a:buChar char="•"/>
            </a:pPr>
            <a:r>
              <a:rPr lang="ru-RU" sz="3069" spc="30" dirty="0">
                <a:solidFill>
                  <a:srgbClr val="000000"/>
                </a:solidFill>
                <a:latin typeface="DM Sans"/>
              </a:rPr>
              <a:t>Справочные статьи</a:t>
            </a:r>
            <a:r>
              <a:rPr lang="en-US" sz="3069" spc="30" dirty="0">
                <a:solidFill>
                  <a:srgbClr val="000000"/>
                </a:solidFill>
                <a:latin typeface="DM Sans"/>
              </a:rPr>
              <a:t>?</a:t>
            </a:r>
          </a:p>
          <a:p>
            <a:pPr marL="662749" lvl="1" indent="-331375">
              <a:lnSpc>
                <a:spcPts val="4604"/>
              </a:lnSpc>
              <a:buFont typeface="Arial"/>
              <a:buChar char="•"/>
            </a:pPr>
            <a:r>
              <a:rPr lang="ru-RU" sz="3069" spc="30" dirty="0">
                <a:solidFill>
                  <a:srgbClr val="000000"/>
                </a:solidFill>
                <a:latin typeface="DM Sans"/>
              </a:rPr>
              <a:t>Твиттер</a:t>
            </a:r>
            <a:r>
              <a:rPr lang="en-US" sz="3069" spc="30" dirty="0">
                <a:solidFill>
                  <a:srgbClr val="000000"/>
                </a:solidFill>
                <a:latin typeface="DM Sans"/>
              </a:rPr>
              <a:t>?</a:t>
            </a:r>
          </a:p>
        </p:txBody>
      </p:sp>
      <p:grpSp>
        <p:nvGrpSpPr>
          <p:cNvPr id="9" name="Group 9"/>
          <p:cNvGrpSpPr/>
          <p:nvPr/>
        </p:nvGrpSpPr>
        <p:grpSpPr>
          <a:xfrm>
            <a:off x="9251516" y="3031295"/>
            <a:ext cx="7362767" cy="2178880"/>
            <a:chOff x="0" y="0"/>
            <a:chExt cx="5253152" cy="1554577"/>
          </a:xfrm>
        </p:grpSpPr>
        <p:sp>
          <p:nvSpPr>
            <p:cNvPr id="10" name="Freeform 10"/>
            <p:cNvSpPr/>
            <p:nvPr/>
          </p:nvSpPr>
          <p:spPr>
            <a:xfrm>
              <a:off x="0" y="0"/>
              <a:ext cx="5253152" cy="1554577"/>
            </a:xfrm>
            <a:custGeom>
              <a:avLst/>
              <a:gdLst/>
              <a:ahLst/>
              <a:cxnLst/>
              <a:rect l="l" t="t" r="r" b="b"/>
              <a:pathLst>
                <a:path w="5253152" h="1554577">
                  <a:moveTo>
                    <a:pt x="5128692" y="1554577"/>
                  </a:moveTo>
                  <a:lnTo>
                    <a:pt x="124460" y="1554577"/>
                  </a:lnTo>
                  <a:cubicBezTo>
                    <a:pt x="55880" y="1554577"/>
                    <a:pt x="0" y="1498697"/>
                    <a:pt x="0" y="1430117"/>
                  </a:cubicBezTo>
                  <a:lnTo>
                    <a:pt x="0" y="124460"/>
                  </a:lnTo>
                  <a:cubicBezTo>
                    <a:pt x="0" y="55880"/>
                    <a:pt x="55880" y="0"/>
                    <a:pt x="124460" y="0"/>
                  </a:cubicBezTo>
                  <a:lnTo>
                    <a:pt x="5128692" y="0"/>
                  </a:lnTo>
                  <a:cubicBezTo>
                    <a:pt x="5197272" y="0"/>
                    <a:pt x="5253152" y="55880"/>
                    <a:pt x="5253152" y="124460"/>
                  </a:cubicBezTo>
                  <a:lnTo>
                    <a:pt x="5253152" y="1430117"/>
                  </a:lnTo>
                  <a:cubicBezTo>
                    <a:pt x="5253152" y="1498697"/>
                    <a:pt x="5197272" y="1554577"/>
                    <a:pt x="5128692" y="1554577"/>
                  </a:cubicBezTo>
                  <a:close/>
                </a:path>
              </a:pathLst>
            </a:custGeom>
            <a:solidFill>
              <a:srgbClr val="FF6B57"/>
            </a:solidFill>
          </p:spPr>
        </p:sp>
      </p:grpSp>
      <p:sp>
        <p:nvSpPr>
          <p:cNvPr id="11" name="TextBox 11"/>
          <p:cNvSpPr txBox="1"/>
          <p:nvPr/>
        </p:nvSpPr>
        <p:spPr>
          <a:xfrm>
            <a:off x="9451288" y="3160339"/>
            <a:ext cx="7162995" cy="1926874"/>
          </a:xfrm>
          <a:prstGeom prst="rect">
            <a:avLst/>
          </a:prstGeom>
        </p:spPr>
        <p:txBody>
          <a:bodyPr lIns="0" tIns="0" rIns="0" bIns="0" rtlCol="0" anchor="t">
            <a:spAutoFit/>
          </a:bodyPr>
          <a:lstStyle/>
          <a:p>
            <a:pPr marL="0" lvl="0" indent="0" algn="l">
              <a:lnSpc>
                <a:spcPts val="5139"/>
              </a:lnSpc>
              <a:spcBef>
                <a:spcPct val="0"/>
              </a:spcBef>
            </a:pPr>
            <a:r>
              <a:rPr lang="ru-RU" sz="3671" u="none" spc="36" dirty="0">
                <a:solidFill>
                  <a:srgbClr val="000000"/>
                </a:solidFill>
                <a:latin typeface="DM Sans Bold"/>
              </a:rPr>
              <a:t>Как эффективнее всего достучаться со своим посылом до районного чиновника</a:t>
            </a:r>
            <a:r>
              <a:rPr lang="en-US" sz="3671" u="none" spc="36" dirty="0">
                <a:solidFill>
                  <a:srgbClr val="000000"/>
                </a:solidFill>
                <a:latin typeface="DM Sans Bold"/>
              </a:rPr>
              <a: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733550"/>
            <a:ext cx="16230600" cy="6819900"/>
            <a:chOff x="0" y="0"/>
            <a:chExt cx="100607340" cy="42273976"/>
          </a:xfrm>
        </p:grpSpPr>
        <p:sp>
          <p:nvSpPr>
            <p:cNvPr id="3" name="Freeform 3"/>
            <p:cNvSpPr/>
            <p:nvPr/>
          </p:nvSpPr>
          <p:spPr>
            <a:xfrm>
              <a:off x="0" y="0"/>
              <a:ext cx="100607341" cy="42273978"/>
            </a:xfrm>
            <a:custGeom>
              <a:avLst/>
              <a:gdLst/>
              <a:ahLst/>
              <a:cxnLst/>
              <a:rect l="l" t="t" r="r" b="b"/>
              <a:pathLst>
                <a:path w="100607341" h="42273978">
                  <a:moveTo>
                    <a:pt x="0" y="0"/>
                  </a:moveTo>
                  <a:lnTo>
                    <a:pt x="0" y="42273978"/>
                  </a:lnTo>
                  <a:lnTo>
                    <a:pt x="100607341" y="42273978"/>
                  </a:lnTo>
                  <a:lnTo>
                    <a:pt x="100607341" y="0"/>
                  </a:lnTo>
                  <a:lnTo>
                    <a:pt x="0" y="0"/>
                  </a:lnTo>
                  <a:close/>
                  <a:moveTo>
                    <a:pt x="100546377" y="42213017"/>
                  </a:moveTo>
                  <a:lnTo>
                    <a:pt x="59690" y="42213017"/>
                  </a:lnTo>
                  <a:lnTo>
                    <a:pt x="59690" y="59690"/>
                  </a:lnTo>
                  <a:lnTo>
                    <a:pt x="100546377" y="59690"/>
                  </a:lnTo>
                  <a:lnTo>
                    <a:pt x="100546377" y="42213017"/>
                  </a:lnTo>
                  <a:close/>
                </a:path>
              </a:pathLst>
            </a:custGeom>
            <a:solidFill>
              <a:srgbClr val="000000"/>
            </a:solidFill>
          </p:spPr>
        </p:sp>
      </p:grpSp>
      <p:grpSp>
        <p:nvGrpSpPr>
          <p:cNvPr id="4" name="Group 4"/>
          <p:cNvGrpSpPr/>
          <p:nvPr/>
        </p:nvGrpSpPr>
        <p:grpSpPr>
          <a:xfrm>
            <a:off x="2129413" y="2914869"/>
            <a:ext cx="6219207" cy="2178880"/>
            <a:chOff x="0" y="0"/>
            <a:chExt cx="4437250" cy="1554577"/>
          </a:xfrm>
        </p:grpSpPr>
        <p:sp>
          <p:nvSpPr>
            <p:cNvPr id="5" name="Freeform 5"/>
            <p:cNvSpPr/>
            <p:nvPr/>
          </p:nvSpPr>
          <p:spPr>
            <a:xfrm>
              <a:off x="0" y="0"/>
              <a:ext cx="4437250" cy="1554577"/>
            </a:xfrm>
            <a:custGeom>
              <a:avLst/>
              <a:gdLst/>
              <a:ahLst/>
              <a:cxnLst/>
              <a:rect l="l" t="t" r="r" b="b"/>
              <a:pathLst>
                <a:path w="4437250" h="1554577">
                  <a:moveTo>
                    <a:pt x="4312790" y="1554577"/>
                  </a:moveTo>
                  <a:lnTo>
                    <a:pt x="124460" y="1554577"/>
                  </a:lnTo>
                  <a:cubicBezTo>
                    <a:pt x="55880" y="1554577"/>
                    <a:pt x="0" y="1498697"/>
                    <a:pt x="0" y="1430117"/>
                  </a:cubicBezTo>
                  <a:lnTo>
                    <a:pt x="0" y="124460"/>
                  </a:lnTo>
                  <a:cubicBezTo>
                    <a:pt x="0" y="55880"/>
                    <a:pt x="55880" y="0"/>
                    <a:pt x="124460" y="0"/>
                  </a:cubicBezTo>
                  <a:lnTo>
                    <a:pt x="4312790" y="0"/>
                  </a:lnTo>
                  <a:cubicBezTo>
                    <a:pt x="4381370" y="0"/>
                    <a:pt x="4437250" y="55880"/>
                    <a:pt x="4437250" y="124460"/>
                  </a:cubicBezTo>
                  <a:lnTo>
                    <a:pt x="4437250" y="1430117"/>
                  </a:lnTo>
                  <a:cubicBezTo>
                    <a:pt x="4437250" y="1498697"/>
                    <a:pt x="4381370" y="1554577"/>
                    <a:pt x="4312790" y="1554577"/>
                  </a:cubicBezTo>
                  <a:close/>
                </a:path>
              </a:pathLst>
            </a:custGeom>
            <a:solidFill>
              <a:srgbClr val="46C3BD"/>
            </a:solidFill>
          </p:spPr>
        </p:sp>
      </p:grpSp>
      <p:sp>
        <p:nvSpPr>
          <p:cNvPr id="6" name="TextBox 6"/>
          <p:cNvSpPr txBox="1"/>
          <p:nvPr/>
        </p:nvSpPr>
        <p:spPr>
          <a:xfrm>
            <a:off x="2615188" y="3010572"/>
            <a:ext cx="5247657" cy="1926361"/>
          </a:xfrm>
          <a:prstGeom prst="rect">
            <a:avLst/>
          </a:prstGeom>
        </p:spPr>
        <p:txBody>
          <a:bodyPr lIns="0" tIns="0" rIns="0" bIns="0" rtlCol="0" anchor="t">
            <a:spAutoFit/>
          </a:bodyPr>
          <a:lstStyle/>
          <a:p>
            <a:pPr marL="0" lvl="0" indent="0" algn="l">
              <a:lnSpc>
                <a:spcPts val="5120"/>
              </a:lnSpc>
              <a:spcBef>
                <a:spcPct val="0"/>
              </a:spcBef>
            </a:pPr>
            <a:r>
              <a:rPr lang="ru-RU" sz="3657" u="none" spc="36" dirty="0">
                <a:solidFill>
                  <a:srgbClr val="000000"/>
                </a:solidFill>
                <a:latin typeface="DM Sans Bold"/>
              </a:rPr>
              <a:t>Как эффективнее всего достучаться со своим посылом до депутата</a:t>
            </a:r>
            <a:r>
              <a:rPr lang="en-US" sz="3657" u="none" spc="36" dirty="0">
                <a:solidFill>
                  <a:srgbClr val="000000"/>
                </a:solidFill>
                <a:latin typeface="DM Sans Bold"/>
              </a:rPr>
              <a:t>?</a:t>
            </a:r>
          </a:p>
        </p:txBody>
      </p:sp>
      <p:sp>
        <p:nvSpPr>
          <p:cNvPr id="7" name="TextBox 7"/>
          <p:cNvSpPr txBox="1"/>
          <p:nvPr/>
        </p:nvSpPr>
        <p:spPr>
          <a:xfrm>
            <a:off x="2129413" y="5657824"/>
            <a:ext cx="6722706" cy="1734257"/>
          </a:xfrm>
          <a:prstGeom prst="rect">
            <a:avLst/>
          </a:prstGeom>
        </p:spPr>
        <p:txBody>
          <a:bodyPr lIns="0" tIns="0" rIns="0" bIns="0" rtlCol="0" anchor="t">
            <a:spAutoFit/>
          </a:bodyPr>
          <a:lstStyle/>
          <a:p>
            <a:pPr marL="660320" lvl="1" indent="-330160">
              <a:lnSpc>
                <a:spcPts val="4587"/>
              </a:lnSpc>
              <a:buFont typeface="Arial"/>
              <a:buChar char="•"/>
            </a:pPr>
            <a:r>
              <a:rPr lang="ru-RU" sz="3058" spc="30" dirty="0">
                <a:solidFill>
                  <a:srgbClr val="000000"/>
                </a:solidFill>
                <a:latin typeface="DM Sans"/>
              </a:rPr>
              <a:t>Статья в газете</a:t>
            </a:r>
            <a:r>
              <a:rPr lang="en-US" sz="3058" spc="30" dirty="0">
                <a:solidFill>
                  <a:srgbClr val="000000"/>
                </a:solidFill>
                <a:latin typeface="DM Sans"/>
              </a:rPr>
              <a:t>?</a:t>
            </a:r>
          </a:p>
          <a:p>
            <a:pPr marL="660320" lvl="1" indent="-330160">
              <a:lnSpc>
                <a:spcPts val="4587"/>
              </a:lnSpc>
              <a:buFont typeface="Arial"/>
              <a:buChar char="•"/>
            </a:pPr>
            <a:r>
              <a:rPr lang="ru-RU" sz="3058" spc="30" dirty="0">
                <a:solidFill>
                  <a:srgbClr val="000000"/>
                </a:solidFill>
                <a:latin typeface="DM Sans"/>
              </a:rPr>
              <a:t>Личная встреча</a:t>
            </a:r>
            <a:r>
              <a:rPr lang="en-US" sz="3058" spc="30" dirty="0">
                <a:solidFill>
                  <a:srgbClr val="000000"/>
                </a:solidFill>
                <a:latin typeface="DM Sans"/>
              </a:rPr>
              <a:t>?</a:t>
            </a:r>
          </a:p>
          <a:p>
            <a:pPr marL="660319" lvl="1" indent="-330160">
              <a:lnSpc>
                <a:spcPts val="4587"/>
              </a:lnSpc>
              <a:buFont typeface="Arial"/>
              <a:buChar char="•"/>
            </a:pPr>
            <a:r>
              <a:rPr lang="ru-RU" sz="3058" spc="30" dirty="0">
                <a:solidFill>
                  <a:srgbClr val="000000"/>
                </a:solidFill>
                <a:latin typeface="DM Sans"/>
              </a:rPr>
              <a:t>Письма избирателей</a:t>
            </a:r>
            <a:r>
              <a:rPr lang="en-US" sz="3058" spc="30" dirty="0">
                <a:solidFill>
                  <a:srgbClr val="000000"/>
                </a:solidFill>
                <a:latin typeface="DM Sans"/>
              </a:rPr>
              <a:t>?</a:t>
            </a:r>
          </a:p>
        </p:txBody>
      </p:sp>
      <p:sp>
        <p:nvSpPr>
          <p:cNvPr id="8" name="TextBox 8"/>
          <p:cNvSpPr txBox="1"/>
          <p:nvPr/>
        </p:nvSpPr>
        <p:spPr>
          <a:xfrm>
            <a:off x="9908900" y="5097338"/>
            <a:ext cx="6219207" cy="2324162"/>
          </a:xfrm>
          <a:prstGeom prst="rect">
            <a:avLst/>
          </a:prstGeom>
        </p:spPr>
        <p:txBody>
          <a:bodyPr wrap="square" lIns="0" tIns="0" rIns="0" bIns="0" rtlCol="0" anchor="t">
            <a:spAutoFit/>
          </a:bodyPr>
          <a:lstStyle/>
          <a:p>
            <a:pPr marL="660320" lvl="1" indent="-330160">
              <a:lnSpc>
                <a:spcPts val="4587"/>
              </a:lnSpc>
              <a:buFont typeface="Arial"/>
              <a:buChar char="•"/>
            </a:pPr>
            <a:r>
              <a:rPr lang="ru-RU" sz="3058" spc="30" dirty="0">
                <a:solidFill>
                  <a:srgbClr val="000000"/>
                </a:solidFill>
                <a:latin typeface="DM Sans"/>
              </a:rPr>
              <a:t>Когда Парламент на каникулах</a:t>
            </a:r>
            <a:r>
              <a:rPr lang="en-US" sz="3058" spc="30" dirty="0">
                <a:solidFill>
                  <a:srgbClr val="000000"/>
                </a:solidFill>
                <a:latin typeface="DM Sans"/>
              </a:rPr>
              <a:t>?</a:t>
            </a:r>
          </a:p>
          <a:p>
            <a:pPr marL="660320" lvl="1" indent="-330160">
              <a:lnSpc>
                <a:spcPts val="4587"/>
              </a:lnSpc>
              <a:buFont typeface="Arial"/>
              <a:buChar char="•"/>
            </a:pPr>
            <a:r>
              <a:rPr lang="ru-RU" sz="3058" spc="30" dirty="0">
                <a:solidFill>
                  <a:srgbClr val="000000"/>
                </a:solidFill>
                <a:latin typeface="DM Sans"/>
              </a:rPr>
              <a:t>Когда обсуждаются законы</a:t>
            </a:r>
            <a:r>
              <a:rPr lang="en-US" sz="3058" spc="30" dirty="0">
                <a:solidFill>
                  <a:srgbClr val="000000"/>
                </a:solidFill>
                <a:latin typeface="DM Sans"/>
              </a:rPr>
              <a:t>?</a:t>
            </a:r>
          </a:p>
          <a:p>
            <a:pPr marL="660319" lvl="1" indent="-330160">
              <a:lnSpc>
                <a:spcPts val="4587"/>
              </a:lnSpc>
              <a:buFont typeface="Arial"/>
              <a:buChar char="•"/>
            </a:pPr>
            <a:r>
              <a:rPr lang="ru-RU" sz="3058" spc="30" dirty="0">
                <a:solidFill>
                  <a:srgbClr val="000000"/>
                </a:solidFill>
                <a:latin typeface="DM Sans"/>
              </a:rPr>
              <a:t>Во вторник</a:t>
            </a:r>
            <a:r>
              <a:rPr lang="en-US" sz="3058" spc="30" dirty="0">
                <a:solidFill>
                  <a:srgbClr val="000000"/>
                </a:solidFill>
                <a:latin typeface="DM Sans"/>
              </a:rPr>
              <a:t>?</a:t>
            </a:r>
          </a:p>
        </p:txBody>
      </p:sp>
      <p:grpSp>
        <p:nvGrpSpPr>
          <p:cNvPr id="9" name="Group 9"/>
          <p:cNvGrpSpPr/>
          <p:nvPr/>
        </p:nvGrpSpPr>
        <p:grpSpPr>
          <a:xfrm>
            <a:off x="9768463" y="2914869"/>
            <a:ext cx="6219207" cy="1529870"/>
            <a:chOff x="0" y="0"/>
            <a:chExt cx="4437250" cy="1091525"/>
          </a:xfrm>
        </p:grpSpPr>
        <p:sp>
          <p:nvSpPr>
            <p:cNvPr id="10" name="Freeform 10"/>
            <p:cNvSpPr/>
            <p:nvPr/>
          </p:nvSpPr>
          <p:spPr>
            <a:xfrm>
              <a:off x="0" y="0"/>
              <a:ext cx="4437250" cy="1091525"/>
            </a:xfrm>
            <a:custGeom>
              <a:avLst/>
              <a:gdLst/>
              <a:ahLst/>
              <a:cxnLst/>
              <a:rect l="l" t="t" r="r" b="b"/>
              <a:pathLst>
                <a:path w="4437250" h="1091525">
                  <a:moveTo>
                    <a:pt x="4312790" y="1091525"/>
                  </a:moveTo>
                  <a:lnTo>
                    <a:pt x="124460" y="1091525"/>
                  </a:lnTo>
                  <a:cubicBezTo>
                    <a:pt x="55880" y="1091525"/>
                    <a:pt x="0" y="1035645"/>
                    <a:pt x="0" y="967065"/>
                  </a:cubicBezTo>
                  <a:lnTo>
                    <a:pt x="0" y="124460"/>
                  </a:lnTo>
                  <a:cubicBezTo>
                    <a:pt x="0" y="55880"/>
                    <a:pt x="55880" y="0"/>
                    <a:pt x="124460" y="0"/>
                  </a:cubicBezTo>
                  <a:lnTo>
                    <a:pt x="4312790" y="0"/>
                  </a:lnTo>
                  <a:cubicBezTo>
                    <a:pt x="4381370" y="0"/>
                    <a:pt x="4437250" y="55880"/>
                    <a:pt x="4437250" y="124460"/>
                  </a:cubicBezTo>
                  <a:lnTo>
                    <a:pt x="4437250" y="967065"/>
                  </a:lnTo>
                  <a:cubicBezTo>
                    <a:pt x="4437250" y="1035645"/>
                    <a:pt x="4381370" y="1091525"/>
                    <a:pt x="4312790" y="1091525"/>
                  </a:cubicBezTo>
                  <a:close/>
                </a:path>
              </a:pathLst>
            </a:custGeom>
            <a:solidFill>
              <a:srgbClr val="46C3BD"/>
            </a:solidFill>
          </p:spPr>
        </p:sp>
      </p:grpSp>
      <p:sp>
        <p:nvSpPr>
          <p:cNvPr id="11" name="TextBox 11"/>
          <p:cNvSpPr txBox="1"/>
          <p:nvPr/>
        </p:nvSpPr>
        <p:spPr>
          <a:xfrm>
            <a:off x="10161224" y="3010572"/>
            <a:ext cx="5997363" cy="1272336"/>
          </a:xfrm>
          <a:prstGeom prst="rect">
            <a:avLst/>
          </a:prstGeom>
        </p:spPr>
        <p:txBody>
          <a:bodyPr lIns="0" tIns="0" rIns="0" bIns="0" rtlCol="0" anchor="t">
            <a:spAutoFit/>
          </a:bodyPr>
          <a:lstStyle/>
          <a:p>
            <a:pPr marL="0" lvl="0" indent="0" algn="l">
              <a:lnSpc>
                <a:spcPts val="5120"/>
              </a:lnSpc>
              <a:spcBef>
                <a:spcPct val="0"/>
              </a:spcBef>
            </a:pPr>
            <a:r>
              <a:rPr lang="ru-RU" sz="3657" spc="36" dirty="0">
                <a:solidFill>
                  <a:srgbClr val="000000"/>
                </a:solidFill>
                <a:latin typeface="DM Sans Bold"/>
              </a:rPr>
              <a:t>Когда лучше всего обращаться к депутату</a:t>
            </a:r>
            <a:r>
              <a:rPr lang="en-US" sz="3657" spc="36" dirty="0">
                <a:solidFill>
                  <a:srgbClr val="000000"/>
                </a:solidFill>
                <a:latin typeface="DM Sans Bold"/>
              </a:rPr>
              <a: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62512" y="1354541"/>
            <a:ext cx="16230600" cy="984077"/>
            <a:chOff x="0" y="0"/>
            <a:chExt cx="12456187" cy="755231"/>
          </a:xfrm>
        </p:grpSpPr>
        <p:sp>
          <p:nvSpPr>
            <p:cNvPr id="3" name="Freeform 3"/>
            <p:cNvSpPr/>
            <p:nvPr/>
          </p:nvSpPr>
          <p:spPr>
            <a:xfrm>
              <a:off x="0" y="0"/>
              <a:ext cx="12456187" cy="755231"/>
            </a:xfrm>
            <a:custGeom>
              <a:avLst/>
              <a:gdLst/>
              <a:ahLst/>
              <a:cxnLst/>
              <a:rect l="l" t="t" r="r" b="b"/>
              <a:pathLst>
                <a:path w="12456187" h="755231">
                  <a:moveTo>
                    <a:pt x="12331726" y="755231"/>
                  </a:moveTo>
                  <a:lnTo>
                    <a:pt x="124460" y="755231"/>
                  </a:lnTo>
                  <a:cubicBezTo>
                    <a:pt x="55880" y="755231"/>
                    <a:pt x="0" y="699351"/>
                    <a:pt x="0" y="630771"/>
                  </a:cubicBezTo>
                  <a:lnTo>
                    <a:pt x="0" y="124460"/>
                  </a:lnTo>
                  <a:cubicBezTo>
                    <a:pt x="0" y="55880"/>
                    <a:pt x="55880" y="0"/>
                    <a:pt x="124460" y="0"/>
                  </a:cubicBezTo>
                  <a:lnTo>
                    <a:pt x="12331727" y="0"/>
                  </a:lnTo>
                  <a:cubicBezTo>
                    <a:pt x="12400307" y="0"/>
                    <a:pt x="12456187" y="55880"/>
                    <a:pt x="12456187" y="124460"/>
                  </a:cubicBezTo>
                  <a:lnTo>
                    <a:pt x="12456187" y="630771"/>
                  </a:lnTo>
                  <a:cubicBezTo>
                    <a:pt x="12456187" y="699351"/>
                    <a:pt x="12400307" y="755231"/>
                    <a:pt x="12331727" y="755231"/>
                  </a:cubicBezTo>
                  <a:close/>
                </a:path>
              </a:pathLst>
            </a:custGeom>
            <a:solidFill>
              <a:srgbClr val="46C3BD"/>
            </a:solidFill>
          </p:spPr>
        </p:sp>
      </p:grpSp>
      <p:sp>
        <p:nvSpPr>
          <p:cNvPr id="4" name="TextBox 4"/>
          <p:cNvSpPr txBox="1"/>
          <p:nvPr/>
        </p:nvSpPr>
        <p:spPr>
          <a:xfrm>
            <a:off x="1563026" y="1543533"/>
            <a:ext cx="15429573" cy="647700"/>
          </a:xfrm>
          <a:prstGeom prst="rect">
            <a:avLst/>
          </a:prstGeom>
        </p:spPr>
        <p:txBody>
          <a:bodyPr wrap="square" lIns="0" tIns="0" rIns="0" bIns="0" rtlCol="0" anchor="t">
            <a:spAutoFit/>
          </a:bodyPr>
          <a:lstStyle/>
          <a:p>
            <a:pPr marL="0" lvl="0" indent="0" algn="ctr">
              <a:lnSpc>
                <a:spcPts val="4950"/>
              </a:lnSpc>
            </a:pPr>
            <a:r>
              <a:rPr lang="ru-RU" sz="4500" dirty="0">
                <a:solidFill>
                  <a:srgbClr val="000000"/>
                </a:solidFill>
                <a:latin typeface="DM Sans Bold"/>
              </a:rPr>
              <a:t>Адвокационные запросы</a:t>
            </a:r>
          </a:p>
        </p:txBody>
      </p:sp>
      <p:grpSp>
        <p:nvGrpSpPr>
          <p:cNvPr id="5" name="Group 5"/>
          <p:cNvGrpSpPr/>
          <p:nvPr/>
        </p:nvGrpSpPr>
        <p:grpSpPr>
          <a:xfrm>
            <a:off x="1047261" y="2605136"/>
            <a:ext cx="16230600" cy="6844659"/>
            <a:chOff x="0" y="0"/>
            <a:chExt cx="12456187" cy="4662993"/>
          </a:xfrm>
        </p:grpSpPr>
        <p:sp>
          <p:nvSpPr>
            <p:cNvPr id="6" name="Freeform 6"/>
            <p:cNvSpPr/>
            <p:nvPr/>
          </p:nvSpPr>
          <p:spPr>
            <a:xfrm>
              <a:off x="0" y="0"/>
              <a:ext cx="12456187" cy="4662993"/>
            </a:xfrm>
            <a:custGeom>
              <a:avLst/>
              <a:gdLst/>
              <a:ahLst/>
              <a:cxnLst/>
              <a:rect l="l" t="t" r="r" b="b"/>
              <a:pathLst>
                <a:path w="12456187" h="4922553">
                  <a:moveTo>
                    <a:pt x="12331726" y="4922553"/>
                  </a:moveTo>
                  <a:lnTo>
                    <a:pt x="124460" y="4922553"/>
                  </a:lnTo>
                  <a:cubicBezTo>
                    <a:pt x="55880" y="4922553"/>
                    <a:pt x="0" y="4866673"/>
                    <a:pt x="0" y="4798093"/>
                  </a:cubicBezTo>
                  <a:lnTo>
                    <a:pt x="0" y="124460"/>
                  </a:lnTo>
                  <a:cubicBezTo>
                    <a:pt x="0" y="55880"/>
                    <a:pt x="55880" y="0"/>
                    <a:pt x="124460" y="0"/>
                  </a:cubicBezTo>
                  <a:lnTo>
                    <a:pt x="12331727" y="0"/>
                  </a:lnTo>
                  <a:cubicBezTo>
                    <a:pt x="12400307" y="0"/>
                    <a:pt x="12456187" y="55880"/>
                    <a:pt x="12456187" y="124460"/>
                  </a:cubicBezTo>
                  <a:lnTo>
                    <a:pt x="12456187" y="4798093"/>
                  </a:lnTo>
                  <a:cubicBezTo>
                    <a:pt x="12456187" y="4866673"/>
                    <a:pt x="12400307" y="4922553"/>
                    <a:pt x="12331727" y="4922553"/>
                  </a:cubicBezTo>
                  <a:close/>
                </a:path>
              </a:pathLst>
            </a:custGeom>
            <a:solidFill>
              <a:srgbClr val="EDF0F2"/>
            </a:solidFill>
          </p:spPr>
        </p:sp>
      </p:grpSp>
      <p:sp>
        <p:nvSpPr>
          <p:cNvPr id="7" name="TextBox 7"/>
          <p:cNvSpPr txBox="1"/>
          <p:nvPr/>
        </p:nvSpPr>
        <p:spPr>
          <a:xfrm>
            <a:off x="2817772" y="2912222"/>
            <a:ext cx="12041227" cy="1002030"/>
          </a:xfrm>
          <a:prstGeom prst="rect">
            <a:avLst/>
          </a:prstGeom>
        </p:spPr>
        <p:txBody>
          <a:bodyPr wrap="square" lIns="0" tIns="0" rIns="0" bIns="0" rtlCol="0" anchor="t">
            <a:spAutoFit/>
          </a:bodyPr>
          <a:lstStyle/>
          <a:p>
            <a:pPr>
              <a:lnSpc>
                <a:spcPts val="4350"/>
              </a:lnSpc>
            </a:pPr>
            <a:r>
              <a:rPr lang="ru-RU" sz="2900" spc="29" dirty="0">
                <a:solidFill>
                  <a:srgbClr val="000000"/>
                </a:solidFill>
                <a:latin typeface="DM Sans"/>
              </a:rPr>
              <a:t>Никого не оставим позади/ сделаем последний шаг первым</a:t>
            </a:r>
          </a:p>
          <a:p>
            <a:pPr marL="539750" lvl="1" indent="-269875">
              <a:lnSpc>
                <a:spcPts val="3749"/>
              </a:lnSpc>
              <a:buFont typeface="Arial"/>
              <a:buChar char="•"/>
            </a:pPr>
            <a:r>
              <a:rPr lang="ru-RU" sz="2499" spc="24" dirty="0">
                <a:solidFill>
                  <a:srgbClr val="000000"/>
                </a:solidFill>
                <a:latin typeface="DM Sans"/>
              </a:rPr>
              <a:t>Инклюзивные, основанные на соблюдении прав законы и политика</a:t>
            </a:r>
          </a:p>
        </p:txBody>
      </p:sp>
      <p:grpSp>
        <p:nvGrpSpPr>
          <p:cNvPr id="8" name="Group 8"/>
          <p:cNvGrpSpPr/>
          <p:nvPr/>
        </p:nvGrpSpPr>
        <p:grpSpPr>
          <a:xfrm>
            <a:off x="1563027" y="2857653"/>
            <a:ext cx="897809" cy="897809"/>
            <a:chOff x="0" y="0"/>
            <a:chExt cx="1197078" cy="1197078"/>
          </a:xfrm>
        </p:grpSpPr>
        <p:grpSp>
          <p:nvGrpSpPr>
            <p:cNvPr id="9" name="Group 9"/>
            <p:cNvGrpSpPr/>
            <p:nvPr/>
          </p:nvGrpSpPr>
          <p:grpSpPr>
            <a:xfrm>
              <a:off x="0" y="0"/>
              <a:ext cx="1197078" cy="1197078"/>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1" name="TextBox 11"/>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ru-RU" sz="3618" dirty="0">
                  <a:solidFill>
                    <a:srgbClr val="000000"/>
                  </a:solidFill>
                  <a:latin typeface="DM Sans Bold"/>
                </a:rPr>
                <a:t>1</a:t>
              </a:r>
            </a:p>
          </p:txBody>
        </p:sp>
      </p:grpSp>
      <p:grpSp>
        <p:nvGrpSpPr>
          <p:cNvPr id="12" name="Group 12"/>
          <p:cNvGrpSpPr/>
          <p:nvPr/>
        </p:nvGrpSpPr>
        <p:grpSpPr>
          <a:xfrm>
            <a:off x="1563027" y="4070386"/>
            <a:ext cx="897809" cy="897809"/>
            <a:chOff x="0" y="0"/>
            <a:chExt cx="1197078" cy="1197078"/>
          </a:xfrm>
        </p:grpSpPr>
        <p:grpSp>
          <p:nvGrpSpPr>
            <p:cNvPr id="13" name="Group 13"/>
            <p:cNvGrpSpPr/>
            <p:nvPr/>
          </p:nvGrpSpPr>
          <p:grpSpPr>
            <a:xfrm>
              <a:off x="0" y="0"/>
              <a:ext cx="1197078" cy="1197078"/>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15" name="TextBox 15"/>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ru-RU" sz="3618" dirty="0">
                  <a:solidFill>
                    <a:srgbClr val="000000"/>
                  </a:solidFill>
                  <a:latin typeface="DM Sans Bold"/>
                </a:rPr>
                <a:t>2</a:t>
              </a:r>
            </a:p>
          </p:txBody>
        </p:sp>
      </p:grpSp>
      <p:sp>
        <p:nvSpPr>
          <p:cNvPr id="16" name="TextBox 16"/>
          <p:cNvSpPr txBox="1"/>
          <p:nvPr/>
        </p:nvSpPr>
        <p:spPr>
          <a:xfrm>
            <a:off x="2817773" y="4095428"/>
            <a:ext cx="12382224" cy="1026371"/>
          </a:xfrm>
          <a:prstGeom prst="rect">
            <a:avLst/>
          </a:prstGeom>
        </p:spPr>
        <p:txBody>
          <a:bodyPr lIns="0" tIns="0" rIns="0" bIns="0" rtlCol="0" anchor="t">
            <a:spAutoFit/>
          </a:bodyPr>
          <a:lstStyle/>
          <a:p>
            <a:pPr>
              <a:lnSpc>
                <a:spcPts val="4350"/>
              </a:lnSpc>
            </a:pPr>
            <a:r>
              <a:rPr lang="ru-RU" sz="2900" spc="29" dirty="0">
                <a:solidFill>
                  <a:srgbClr val="000000"/>
                </a:solidFill>
                <a:latin typeface="DM Sans"/>
              </a:rPr>
              <a:t>Покажите нам деньги</a:t>
            </a:r>
          </a:p>
          <a:p>
            <a:pPr marL="539750" lvl="1" indent="-269875">
              <a:lnSpc>
                <a:spcPts val="3749"/>
              </a:lnSpc>
              <a:buFont typeface="Arial"/>
              <a:buChar char="•"/>
            </a:pPr>
            <a:r>
              <a:rPr lang="ru-RU" sz="2900" spc="29" dirty="0">
                <a:solidFill>
                  <a:srgbClr val="000000"/>
                </a:solidFill>
                <a:latin typeface="DM Sans"/>
              </a:rPr>
              <a:t>Инвестируйте больше в охрану здоровья и социальную защиту (COVID-19)</a:t>
            </a:r>
          </a:p>
        </p:txBody>
      </p:sp>
      <p:sp>
        <p:nvSpPr>
          <p:cNvPr id="17" name="TextBox 17"/>
          <p:cNvSpPr txBox="1"/>
          <p:nvPr/>
        </p:nvSpPr>
        <p:spPr>
          <a:xfrm>
            <a:off x="2817773" y="5275917"/>
            <a:ext cx="12382224" cy="1002030"/>
          </a:xfrm>
          <a:prstGeom prst="rect">
            <a:avLst/>
          </a:prstGeom>
        </p:spPr>
        <p:txBody>
          <a:bodyPr lIns="0" tIns="0" rIns="0" bIns="0" rtlCol="0" anchor="t">
            <a:spAutoFit/>
          </a:bodyPr>
          <a:lstStyle/>
          <a:p>
            <a:pPr>
              <a:lnSpc>
                <a:spcPts val="4350"/>
              </a:lnSpc>
            </a:pPr>
            <a:r>
              <a:rPr lang="ru-RU" sz="2900" spc="29" dirty="0">
                <a:solidFill>
                  <a:srgbClr val="000000"/>
                </a:solidFill>
                <a:latin typeface="DM Sans"/>
              </a:rPr>
              <a:t>Место за столом переговоров</a:t>
            </a:r>
          </a:p>
          <a:p>
            <a:pPr marL="539750" lvl="1" indent="-269875">
              <a:lnSpc>
                <a:spcPts val="3749"/>
              </a:lnSpc>
              <a:buFont typeface="Arial"/>
              <a:buChar char="•"/>
            </a:pPr>
            <a:r>
              <a:rPr lang="ru-RU" sz="2900" spc="29" dirty="0">
                <a:solidFill>
                  <a:srgbClr val="000000"/>
                </a:solidFill>
                <a:latin typeface="DM Sans"/>
              </a:rPr>
              <a:t>Большее участие гражданского общества, ключевых, маргинализованных и уязвимых групп</a:t>
            </a:r>
          </a:p>
        </p:txBody>
      </p:sp>
      <p:grpSp>
        <p:nvGrpSpPr>
          <p:cNvPr id="18" name="Group 18"/>
          <p:cNvGrpSpPr/>
          <p:nvPr/>
        </p:nvGrpSpPr>
        <p:grpSpPr>
          <a:xfrm>
            <a:off x="1563027" y="5416453"/>
            <a:ext cx="897809" cy="897809"/>
            <a:chOff x="0" y="0"/>
            <a:chExt cx="1197078" cy="1197078"/>
          </a:xfrm>
        </p:grpSpPr>
        <p:grpSp>
          <p:nvGrpSpPr>
            <p:cNvPr id="19" name="Group 19"/>
            <p:cNvGrpSpPr/>
            <p:nvPr/>
          </p:nvGrpSpPr>
          <p:grpSpPr>
            <a:xfrm>
              <a:off x="0" y="0"/>
              <a:ext cx="1197078" cy="1197078"/>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1" name="TextBox 21"/>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ru-RU" sz="3618" dirty="0">
                  <a:solidFill>
                    <a:srgbClr val="000000"/>
                  </a:solidFill>
                  <a:latin typeface="DM Sans Bold"/>
                </a:rPr>
                <a:t>3</a:t>
              </a:r>
            </a:p>
          </p:txBody>
        </p:sp>
      </p:grpSp>
      <p:grpSp>
        <p:nvGrpSpPr>
          <p:cNvPr id="22" name="Group 22"/>
          <p:cNvGrpSpPr/>
          <p:nvPr/>
        </p:nvGrpSpPr>
        <p:grpSpPr>
          <a:xfrm>
            <a:off x="1563027" y="6965196"/>
            <a:ext cx="897809" cy="897809"/>
            <a:chOff x="0" y="0"/>
            <a:chExt cx="1197078" cy="1197078"/>
          </a:xfrm>
        </p:grpSpPr>
        <p:grpSp>
          <p:nvGrpSpPr>
            <p:cNvPr id="23" name="Group 23"/>
            <p:cNvGrpSpPr/>
            <p:nvPr/>
          </p:nvGrpSpPr>
          <p:grpSpPr>
            <a:xfrm>
              <a:off x="0" y="0"/>
              <a:ext cx="1197078" cy="1197078"/>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25" name="TextBox 25"/>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ru-RU" sz="3618" dirty="0">
                  <a:solidFill>
                    <a:srgbClr val="000000"/>
                  </a:solidFill>
                  <a:latin typeface="DM Sans Bold"/>
                </a:rPr>
                <a:t>4</a:t>
              </a:r>
            </a:p>
          </p:txBody>
        </p:sp>
      </p:grpSp>
      <p:sp>
        <p:nvSpPr>
          <p:cNvPr id="26" name="TextBox 26"/>
          <p:cNvSpPr txBox="1"/>
          <p:nvPr/>
        </p:nvSpPr>
        <p:spPr>
          <a:xfrm>
            <a:off x="2848252" y="6854243"/>
            <a:ext cx="12620347" cy="1486176"/>
          </a:xfrm>
          <a:prstGeom prst="rect">
            <a:avLst/>
          </a:prstGeom>
        </p:spPr>
        <p:txBody>
          <a:bodyPr wrap="square" lIns="0" tIns="0" rIns="0" bIns="0" rtlCol="0" anchor="t">
            <a:spAutoFit/>
          </a:bodyPr>
          <a:lstStyle/>
          <a:p>
            <a:pPr>
              <a:lnSpc>
                <a:spcPts val="4350"/>
              </a:lnSpc>
            </a:pPr>
            <a:r>
              <a:rPr lang="ru-RU" sz="2900" spc="29" dirty="0">
                <a:solidFill>
                  <a:srgbClr val="000000"/>
                </a:solidFill>
                <a:latin typeface="DM Sans"/>
              </a:rPr>
              <a:t>Лучшие системы для заботы о здоровье</a:t>
            </a:r>
          </a:p>
          <a:p>
            <a:pPr marL="539750" lvl="1" indent="-269875">
              <a:lnSpc>
                <a:spcPts val="3749"/>
              </a:lnSpc>
              <a:buFont typeface="Arial"/>
              <a:buChar char="•"/>
            </a:pPr>
            <a:r>
              <a:rPr lang="ru-RU" sz="2900" spc="29" dirty="0">
                <a:solidFill>
                  <a:srgbClr val="000000"/>
                </a:solidFill>
                <a:latin typeface="DM Sans"/>
              </a:rPr>
              <a:t>Расширить общинные подходы и поддержать работников системы здравоохранения</a:t>
            </a:r>
          </a:p>
          <a:p>
            <a:pPr marL="539750" lvl="1" indent="-269875">
              <a:lnSpc>
                <a:spcPts val="3749"/>
              </a:lnSpc>
              <a:buFont typeface="Arial"/>
              <a:buChar char="•"/>
            </a:pPr>
            <a:r>
              <a:rPr lang="ru-RU" sz="2499" spc="24" dirty="0">
                <a:solidFill>
                  <a:srgbClr val="000000"/>
                </a:solidFill>
                <a:latin typeface="DM Sans"/>
              </a:rPr>
              <a:t>Положить конец стигме и дискриминации при оказании медицинских услуг</a:t>
            </a:r>
          </a:p>
        </p:txBody>
      </p:sp>
      <p:grpSp>
        <p:nvGrpSpPr>
          <p:cNvPr id="27" name="Group 27"/>
          <p:cNvGrpSpPr/>
          <p:nvPr/>
        </p:nvGrpSpPr>
        <p:grpSpPr>
          <a:xfrm>
            <a:off x="1563027" y="8488149"/>
            <a:ext cx="897809" cy="897809"/>
            <a:chOff x="0" y="0"/>
            <a:chExt cx="1197078" cy="1197078"/>
          </a:xfrm>
        </p:grpSpPr>
        <p:grpSp>
          <p:nvGrpSpPr>
            <p:cNvPr id="28" name="Group 28"/>
            <p:cNvGrpSpPr/>
            <p:nvPr/>
          </p:nvGrpSpPr>
          <p:grpSpPr>
            <a:xfrm>
              <a:off x="0" y="0"/>
              <a:ext cx="1197078" cy="1197078"/>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6C3BD"/>
              </a:solidFill>
            </p:spPr>
          </p:sp>
        </p:grpSp>
        <p:sp>
          <p:nvSpPr>
            <p:cNvPr id="30" name="TextBox 30"/>
            <p:cNvSpPr txBox="1"/>
            <p:nvPr/>
          </p:nvSpPr>
          <p:spPr>
            <a:xfrm>
              <a:off x="244118" y="169174"/>
              <a:ext cx="708842" cy="792056"/>
            </a:xfrm>
            <a:prstGeom prst="rect">
              <a:avLst/>
            </a:prstGeom>
          </p:spPr>
          <p:txBody>
            <a:bodyPr lIns="0" tIns="0" rIns="0" bIns="0" rtlCol="0" anchor="t">
              <a:spAutoFit/>
            </a:bodyPr>
            <a:lstStyle/>
            <a:p>
              <a:pPr marL="0" lvl="0" indent="0" algn="ctr">
                <a:lnSpc>
                  <a:spcPts val="5066"/>
                </a:lnSpc>
                <a:spcBef>
                  <a:spcPct val="0"/>
                </a:spcBef>
              </a:pPr>
              <a:r>
                <a:rPr lang="ru-RU" sz="3618" dirty="0">
                  <a:solidFill>
                    <a:srgbClr val="000000"/>
                  </a:solidFill>
                  <a:latin typeface="DM Sans Bold"/>
                </a:rPr>
                <a:t>5</a:t>
              </a:r>
            </a:p>
          </p:txBody>
        </p:sp>
      </p:grpSp>
      <p:sp>
        <p:nvSpPr>
          <p:cNvPr id="31" name="TextBox 31"/>
          <p:cNvSpPr txBox="1"/>
          <p:nvPr/>
        </p:nvSpPr>
        <p:spPr>
          <a:xfrm>
            <a:off x="2717280" y="8871073"/>
            <a:ext cx="12468862" cy="514885"/>
          </a:xfrm>
          <a:prstGeom prst="rect">
            <a:avLst/>
          </a:prstGeom>
        </p:spPr>
        <p:txBody>
          <a:bodyPr wrap="square" lIns="0" tIns="0" rIns="0" bIns="0" rtlCol="0" anchor="t">
            <a:spAutoFit/>
          </a:bodyPr>
          <a:lstStyle/>
          <a:p>
            <a:pPr>
              <a:lnSpc>
                <a:spcPts val="4349"/>
              </a:lnSpc>
            </a:pPr>
            <a:r>
              <a:rPr lang="ru-RU" sz="2900" spc="29" dirty="0">
                <a:solidFill>
                  <a:srgbClr val="000000"/>
                </a:solidFill>
                <a:latin typeface="DM Sans"/>
              </a:rPr>
              <a:t>Включить услуги при ВИЧ в набор льготных услуг</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
          <p:cNvSpPr txBox="1"/>
          <p:nvPr/>
        </p:nvSpPr>
        <p:spPr>
          <a:xfrm>
            <a:off x="3505200" y="1095375"/>
            <a:ext cx="8893149" cy="948978"/>
          </a:xfrm>
          <a:prstGeom prst="rect">
            <a:avLst/>
          </a:prstGeom>
        </p:spPr>
        <p:txBody>
          <a:bodyPr wrap="square" lIns="0" tIns="0" rIns="0" bIns="0" rtlCol="0" anchor="t">
            <a:spAutoFit/>
          </a:bodyPr>
          <a:lstStyle/>
          <a:p>
            <a:pPr marL="0" lvl="0" indent="0">
              <a:lnSpc>
                <a:spcPts val="7377"/>
              </a:lnSpc>
            </a:pPr>
            <a:r>
              <a:rPr lang="ru-RU" sz="6707" dirty="0">
                <a:solidFill>
                  <a:srgbClr val="000000"/>
                </a:solidFill>
                <a:latin typeface="DM Sans Bold"/>
              </a:rPr>
              <a:t>Таблица посылов</a:t>
            </a:r>
            <a:endParaRPr lang="en-US" sz="6707" dirty="0">
              <a:solidFill>
                <a:srgbClr val="000000"/>
              </a:solidFill>
              <a:latin typeface="DM Sans Bold"/>
            </a:endParaRPr>
          </a:p>
        </p:txBody>
      </p:sp>
      <p:grpSp>
        <p:nvGrpSpPr>
          <p:cNvPr id="3" name="Group 3"/>
          <p:cNvGrpSpPr/>
          <p:nvPr/>
        </p:nvGrpSpPr>
        <p:grpSpPr>
          <a:xfrm>
            <a:off x="2850026" y="3497608"/>
            <a:ext cx="4344462" cy="760879"/>
            <a:chOff x="0" y="0"/>
            <a:chExt cx="23636239" cy="4139596"/>
          </a:xfrm>
        </p:grpSpPr>
        <p:sp>
          <p:nvSpPr>
            <p:cNvPr id="4" name="Freeform 4"/>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5" name="TextBox 5"/>
          <p:cNvSpPr txBox="1"/>
          <p:nvPr/>
        </p:nvSpPr>
        <p:spPr>
          <a:xfrm>
            <a:off x="2930876" y="3672943"/>
            <a:ext cx="4182763" cy="398955"/>
          </a:xfrm>
          <a:prstGeom prst="rect">
            <a:avLst/>
          </a:prstGeom>
        </p:spPr>
        <p:txBody>
          <a:bodyPr lIns="0" tIns="0" rIns="0" bIns="0" rtlCol="0" anchor="t">
            <a:spAutoFit/>
          </a:bodyPr>
          <a:lstStyle/>
          <a:p>
            <a:pPr algn="ctr">
              <a:lnSpc>
                <a:spcPts val="3269"/>
              </a:lnSpc>
            </a:pPr>
            <a:r>
              <a:rPr lang="ru-RU" sz="2335" spc="23" dirty="0">
                <a:solidFill>
                  <a:srgbClr val="000000"/>
                </a:solidFill>
                <a:latin typeface="DM Sans"/>
              </a:rPr>
              <a:t>Избиратели</a:t>
            </a:r>
            <a:endParaRPr lang="en-US" sz="2335" spc="23" dirty="0">
              <a:solidFill>
                <a:srgbClr val="000000"/>
              </a:solidFill>
              <a:latin typeface="DM Sans"/>
            </a:endParaRPr>
          </a:p>
        </p:txBody>
      </p:sp>
      <p:grpSp>
        <p:nvGrpSpPr>
          <p:cNvPr id="6" name="Group 6"/>
          <p:cNvGrpSpPr/>
          <p:nvPr/>
        </p:nvGrpSpPr>
        <p:grpSpPr>
          <a:xfrm>
            <a:off x="2850026" y="2347354"/>
            <a:ext cx="4344462" cy="918573"/>
            <a:chOff x="0" y="0"/>
            <a:chExt cx="6947528" cy="1468954"/>
          </a:xfrm>
        </p:grpSpPr>
        <p:sp>
          <p:nvSpPr>
            <p:cNvPr id="7" name="Freeform 7"/>
            <p:cNvSpPr/>
            <p:nvPr/>
          </p:nvSpPr>
          <p:spPr>
            <a:xfrm>
              <a:off x="0" y="0"/>
              <a:ext cx="6947528" cy="1468954"/>
            </a:xfrm>
            <a:custGeom>
              <a:avLst/>
              <a:gdLst/>
              <a:ahLst/>
              <a:cxnLst/>
              <a:rect l="l" t="t" r="r" b="b"/>
              <a:pathLst>
                <a:path w="6947528" h="1468954">
                  <a:moveTo>
                    <a:pt x="6823068" y="1468954"/>
                  </a:moveTo>
                  <a:lnTo>
                    <a:pt x="124460" y="1468954"/>
                  </a:lnTo>
                  <a:cubicBezTo>
                    <a:pt x="55880" y="1468954"/>
                    <a:pt x="0" y="1413074"/>
                    <a:pt x="0" y="1344494"/>
                  </a:cubicBezTo>
                  <a:lnTo>
                    <a:pt x="0" y="124460"/>
                  </a:lnTo>
                  <a:cubicBezTo>
                    <a:pt x="0" y="55880"/>
                    <a:pt x="55880" y="0"/>
                    <a:pt x="124460" y="0"/>
                  </a:cubicBezTo>
                  <a:lnTo>
                    <a:pt x="6823068" y="0"/>
                  </a:lnTo>
                  <a:cubicBezTo>
                    <a:pt x="6891648" y="0"/>
                    <a:pt x="6947528" y="55880"/>
                    <a:pt x="6947528" y="124460"/>
                  </a:cubicBezTo>
                  <a:lnTo>
                    <a:pt x="6947528" y="1344494"/>
                  </a:lnTo>
                  <a:cubicBezTo>
                    <a:pt x="6947528" y="1413074"/>
                    <a:pt x="6891648" y="1468954"/>
                    <a:pt x="6823068" y="1468954"/>
                  </a:cubicBezTo>
                  <a:close/>
                </a:path>
              </a:pathLst>
            </a:custGeom>
            <a:solidFill>
              <a:srgbClr val="FFE500"/>
            </a:solidFill>
          </p:spPr>
        </p:sp>
      </p:grpSp>
      <p:sp>
        <p:nvSpPr>
          <p:cNvPr id="8" name="TextBox 8"/>
          <p:cNvSpPr txBox="1"/>
          <p:nvPr/>
        </p:nvSpPr>
        <p:spPr>
          <a:xfrm>
            <a:off x="3725751" y="2643592"/>
            <a:ext cx="2593013" cy="385490"/>
          </a:xfrm>
          <a:prstGeom prst="rect">
            <a:avLst/>
          </a:prstGeom>
        </p:spPr>
        <p:txBody>
          <a:bodyPr lIns="0" tIns="0" rIns="0" bIns="0" rtlCol="0" anchor="t">
            <a:spAutoFit/>
          </a:bodyPr>
          <a:lstStyle/>
          <a:p>
            <a:pPr marL="0" lvl="0" indent="0" algn="ctr">
              <a:lnSpc>
                <a:spcPts val="2968"/>
              </a:lnSpc>
              <a:spcBef>
                <a:spcPct val="0"/>
              </a:spcBef>
            </a:pPr>
            <a:r>
              <a:rPr lang="ru-RU" sz="2774" spc="27" dirty="0">
                <a:solidFill>
                  <a:srgbClr val="000000"/>
                </a:solidFill>
                <a:latin typeface="DM Sans Bold"/>
              </a:rPr>
              <a:t>Кто цель</a:t>
            </a:r>
            <a:endParaRPr lang="en-US" sz="2774" spc="27" dirty="0">
              <a:solidFill>
                <a:srgbClr val="000000"/>
              </a:solidFill>
              <a:latin typeface="DM Sans Bold"/>
            </a:endParaRPr>
          </a:p>
        </p:txBody>
      </p:sp>
      <p:grpSp>
        <p:nvGrpSpPr>
          <p:cNvPr id="9" name="Group 9"/>
          <p:cNvGrpSpPr/>
          <p:nvPr/>
        </p:nvGrpSpPr>
        <p:grpSpPr>
          <a:xfrm>
            <a:off x="7415055" y="3497608"/>
            <a:ext cx="4030496" cy="760879"/>
            <a:chOff x="0" y="0"/>
            <a:chExt cx="21928096" cy="4139596"/>
          </a:xfrm>
        </p:grpSpPr>
        <p:sp>
          <p:nvSpPr>
            <p:cNvPr id="10" name="Freeform 10"/>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11" name="TextBox 11"/>
          <p:cNvSpPr txBox="1"/>
          <p:nvPr/>
        </p:nvSpPr>
        <p:spPr>
          <a:xfrm>
            <a:off x="7502156" y="3672943"/>
            <a:ext cx="3856295" cy="398955"/>
          </a:xfrm>
          <a:prstGeom prst="rect">
            <a:avLst/>
          </a:prstGeom>
        </p:spPr>
        <p:txBody>
          <a:bodyPr lIns="0" tIns="0" rIns="0" bIns="0" rtlCol="0" anchor="t">
            <a:spAutoFit/>
          </a:bodyPr>
          <a:lstStyle/>
          <a:p>
            <a:pPr algn="ctr">
              <a:lnSpc>
                <a:spcPts val="3269"/>
              </a:lnSpc>
            </a:pPr>
            <a:r>
              <a:rPr lang="en-US" sz="2335" spc="23" dirty="0">
                <a:solidFill>
                  <a:srgbClr val="000000"/>
                </a:solidFill>
                <a:latin typeface="DM Sans"/>
              </a:rPr>
              <a:t>#</a:t>
            </a:r>
            <a:r>
              <a:rPr lang="ru-RU" sz="2335" spc="23" dirty="0" err="1">
                <a:solidFill>
                  <a:srgbClr val="000000"/>
                </a:solidFill>
                <a:latin typeface="DM Sans"/>
              </a:rPr>
              <a:t>здоровьедлявсех</a:t>
            </a:r>
            <a:endParaRPr lang="en-US" sz="2335" spc="23" dirty="0">
              <a:solidFill>
                <a:srgbClr val="000000"/>
              </a:solidFill>
              <a:latin typeface="DM Sans"/>
            </a:endParaRPr>
          </a:p>
        </p:txBody>
      </p:sp>
      <p:grpSp>
        <p:nvGrpSpPr>
          <p:cNvPr id="12" name="Group 12"/>
          <p:cNvGrpSpPr/>
          <p:nvPr/>
        </p:nvGrpSpPr>
        <p:grpSpPr>
          <a:xfrm>
            <a:off x="7415055" y="2347354"/>
            <a:ext cx="4030496" cy="918573"/>
            <a:chOff x="0" y="0"/>
            <a:chExt cx="6445444" cy="1468954"/>
          </a:xfrm>
        </p:grpSpPr>
        <p:sp>
          <p:nvSpPr>
            <p:cNvPr id="13" name="Freeform 13"/>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14" name="TextBox 14"/>
          <p:cNvSpPr txBox="1"/>
          <p:nvPr/>
        </p:nvSpPr>
        <p:spPr>
          <a:xfrm>
            <a:off x="8107266" y="2637352"/>
            <a:ext cx="2646073" cy="385490"/>
          </a:xfrm>
          <a:prstGeom prst="rect">
            <a:avLst/>
          </a:prstGeom>
        </p:spPr>
        <p:txBody>
          <a:bodyPr lIns="0" tIns="0" rIns="0" bIns="0" rtlCol="0" anchor="t">
            <a:spAutoFit/>
          </a:bodyPr>
          <a:lstStyle/>
          <a:p>
            <a:pPr marL="0" lvl="0" indent="0" algn="ctr">
              <a:lnSpc>
                <a:spcPts val="2968"/>
              </a:lnSpc>
            </a:pPr>
            <a:r>
              <a:rPr lang="ru-RU" sz="2774" spc="27" dirty="0">
                <a:solidFill>
                  <a:srgbClr val="000000"/>
                </a:solidFill>
                <a:latin typeface="DM Sans Bold"/>
              </a:rPr>
              <a:t>Что говорить</a:t>
            </a:r>
            <a:endParaRPr lang="en-US" sz="2774" spc="27" dirty="0">
              <a:solidFill>
                <a:srgbClr val="000000"/>
              </a:solidFill>
              <a:latin typeface="DM Sans Bold"/>
            </a:endParaRPr>
          </a:p>
        </p:txBody>
      </p:sp>
      <p:grpSp>
        <p:nvGrpSpPr>
          <p:cNvPr id="15" name="Group 15"/>
          <p:cNvGrpSpPr/>
          <p:nvPr/>
        </p:nvGrpSpPr>
        <p:grpSpPr>
          <a:xfrm>
            <a:off x="11714667" y="3497608"/>
            <a:ext cx="4030496" cy="760879"/>
            <a:chOff x="0" y="0"/>
            <a:chExt cx="21928096" cy="4139596"/>
          </a:xfrm>
        </p:grpSpPr>
        <p:sp>
          <p:nvSpPr>
            <p:cNvPr id="16" name="Freeform 16"/>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17" name="TextBox 17"/>
          <p:cNvSpPr txBox="1"/>
          <p:nvPr/>
        </p:nvSpPr>
        <p:spPr>
          <a:xfrm>
            <a:off x="11714667" y="3672943"/>
            <a:ext cx="3856295" cy="402931"/>
          </a:xfrm>
          <a:prstGeom prst="rect">
            <a:avLst/>
          </a:prstGeom>
        </p:spPr>
        <p:txBody>
          <a:bodyPr lIns="0" tIns="0" rIns="0" bIns="0" rtlCol="0" anchor="t">
            <a:spAutoFit/>
          </a:bodyPr>
          <a:lstStyle/>
          <a:p>
            <a:pPr algn="ctr">
              <a:lnSpc>
                <a:spcPts val="3269"/>
              </a:lnSpc>
            </a:pPr>
            <a:r>
              <a:rPr lang="ru-RU" sz="2335" spc="23" dirty="0">
                <a:solidFill>
                  <a:srgbClr val="000000"/>
                </a:solidFill>
                <a:latin typeface="DM Sans"/>
              </a:rPr>
              <a:t>Твиттер</a:t>
            </a:r>
            <a:endParaRPr lang="en-US" sz="2335" spc="23" dirty="0">
              <a:solidFill>
                <a:srgbClr val="000000"/>
              </a:solidFill>
              <a:latin typeface="DM Sans"/>
            </a:endParaRPr>
          </a:p>
        </p:txBody>
      </p:sp>
      <p:grpSp>
        <p:nvGrpSpPr>
          <p:cNvPr id="18" name="Group 18"/>
          <p:cNvGrpSpPr/>
          <p:nvPr/>
        </p:nvGrpSpPr>
        <p:grpSpPr>
          <a:xfrm>
            <a:off x="11714667" y="2347354"/>
            <a:ext cx="4030496" cy="918573"/>
            <a:chOff x="0" y="0"/>
            <a:chExt cx="6445444" cy="1468954"/>
          </a:xfrm>
        </p:grpSpPr>
        <p:sp>
          <p:nvSpPr>
            <p:cNvPr id="19" name="Freeform 19"/>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20" name="TextBox 20"/>
          <p:cNvSpPr txBox="1"/>
          <p:nvPr/>
        </p:nvSpPr>
        <p:spPr>
          <a:xfrm>
            <a:off x="12406879" y="2637352"/>
            <a:ext cx="2646073" cy="390171"/>
          </a:xfrm>
          <a:prstGeom prst="rect">
            <a:avLst/>
          </a:prstGeom>
        </p:spPr>
        <p:txBody>
          <a:bodyPr lIns="0" tIns="0" rIns="0" bIns="0" rtlCol="0" anchor="t">
            <a:spAutoFit/>
          </a:bodyPr>
          <a:lstStyle/>
          <a:p>
            <a:pPr marL="0" lvl="0" indent="0" algn="ctr">
              <a:lnSpc>
                <a:spcPts val="2968"/>
              </a:lnSpc>
            </a:pPr>
            <a:r>
              <a:rPr lang="ru-RU" sz="2774" spc="27" dirty="0">
                <a:solidFill>
                  <a:srgbClr val="000000"/>
                </a:solidFill>
                <a:latin typeface="DM Sans Bold"/>
              </a:rPr>
              <a:t>В какой форме</a:t>
            </a:r>
            <a:endParaRPr lang="en-US" sz="2774" spc="27" dirty="0">
              <a:solidFill>
                <a:srgbClr val="000000"/>
              </a:solidFill>
              <a:latin typeface="DM Sans Bold"/>
            </a:endParaRPr>
          </a:p>
        </p:txBody>
      </p:sp>
      <p:grpSp>
        <p:nvGrpSpPr>
          <p:cNvPr id="21" name="Group 21"/>
          <p:cNvGrpSpPr/>
          <p:nvPr/>
        </p:nvGrpSpPr>
        <p:grpSpPr>
          <a:xfrm>
            <a:off x="2850026" y="4329751"/>
            <a:ext cx="4344462" cy="760879"/>
            <a:chOff x="0" y="0"/>
            <a:chExt cx="23636239" cy="4139596"/>
          </a:xfrm>
        </p:grpSpPr>
        <p:sp>
          <p:nvSpPr>
            <p:cNvPr id="22" name="Freeform 22"/>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23" name="TextBox 23"/>
          <p:cNvSpPr txBox="1"/>
          <p:nvPr/>
        </p:nvSpPr>
        <p:spPr>
          <a:xfrm>
            <a:off x="2930876" y="4505086"/>
            <a:ext cx="4182763" cy="402931"/>
          </a:xfrm>
          <a:prstGeom prst="rect">
            <a:avLst/>
          </a:prstGeom>
        </p:spPr>
        <p:txBody>
          <a:bodyPr lIns="0" tIns="0" rIns="0" bIns="0" rtlCol="0" anchor="t">
            <a:spAutoFit/>
          </a:bodyPr>
          <a:lstStyle/>
          <a:p>
            <a:pPr algn="ctr">
              <a:lnSpc>
                <a:spcPts val="3269"/>
              </a:lnSpc>
            </a:pPr>
            <a:r>
              <a:rPr lang="ru-RU" sz="2335" spc="23" dirty="0">
                <a:solidFill>
                  <a:srgbClr val="000000"/>
                </a:solidFill>
                <a:latin typeface="DM Sans"/>
              </a:rPr>
              <a:t>Гражданское общество</a:t>
            </a:r>
            <a:endParaRPr lang="en-US" sz="2335" spc="23" dirty="0">
              <a:solidFill>
                <a:srgbClr val="000000"/>
              </a:solidFill>
              <a:latin typeface="DM Sans"/>
            </a:endParaRPr>
          </a:p>
        </p:txBody>
      </p:sp>
      <p:grpSp>
        <p:nvGrpSpPr>
          <p:cNvPr id="24" name="Group 24"/>
          <p:cNvGrpSpPr/>
          <p:nvPr/>
        </p:nvGrpSpPr>
        <p:grpSpPr>
          <a:xfrm>
            <a:off x="7415055" y="4329751"/>
            <a:ext cx="4030496" cy="760879"/>
            <a:chOff x="0" y="0"/>
            <a:chExt cx="21928096" cy="4139596"/>
          </a:xfrm>
        </p:grpSpPr>
        <p:sp>
          <p:nvSpPr>
            <p:cNvPr id="25" name="Freeform 25"/>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26" name="TextBox 26"/>
          <p:cNvSpPr txBox="1"/>
          <p:nvPr/>
        </p:nvSpPr>
        <p:spPr>
          <a:xfrm>
            <a:off x="7502156" y="4505086"/>
            <a:ext cx="3856295" cy="398955"/>
          </a:xfrm>
          <a:prstGeom prst="rect">
            <a:avLst/>
          </a:prstGeom>
        </p:spPr>
        <p:txBody>
          <a:bodyPr lIns="0" tIns="0" rIns="0" bIns="0" rtlCol="0" anchor="t">
            <a:spAutoFit/>
          </a:bodyPr>
          <a:lstStyle/>
          <a:p>
            <a:pPr algn="ctr">
              <a:lnSpc>
                <a:spcPts val="3269"/>
              </a:lnSpc>
            </a:pPr>
            <a:r>
              <a:rPr lang="ru-RU" sz="2335" spc="23" dirty="0">
                <a:solidFill>
                  <a:srgbClr val="000000"/>
                </a:solidFill>
                <a:latin typeface="DM Sans"/>
              </a:rPr>
              <a:t>ВОУЗ, который нам нужен</a:t>
            </a:r>
            <a:endParaRPr lang="en-US" sz="2335" spc="23" dirty="0">
              <a:solidFill>
                <a:srgbClr val="000000"/>
              </a:solidFill>
              <a:latin typeface="DM Sans"/>
            </a:endParaRPr>
          </a:p>
        </p:txBody>
      </p:sp>
      <p:grpSp>
        <p:nvGrpSpPr>
          <p:cNvPr id="27" name="Group 27"/>
          <p:cNvGrpSpPr/>
          <p:nvPr/>
        </p:nvGrpSpPr>
        <p:grpSpPr>
          <a:xfrm>
            <a:off x="11714667" y="4329751"/>
            <a:ext cx="4030496" cy="760879"/>
            <a:chOff x="0" y="0"/>
            <a:chExt cx="21928096" cy="4139596"/>
          </a:xfrm>
        </p:grpSpPr>
        <p:sp>
          <p:nvSpPr>
            <p:cNvPr id="28" name="Freeform 28"/>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29" name="TextBox 29"/>
          <p:cNvSpPr txBox="1"/>
          <p:nvPr/>
        </p:nvSpPr>
        <p:spPr>
          <a:xfrm>
            <a:off x="11714667" y="4505086"/>
            <a:ext cx="3856295" cy="398955"/>
          </a:xfrm>
          <a:prstGeom prst="rect">
            <a:avLst/>
          </a:prstGeom>
        </p:spPr>
        <p:txBody>
          <a:bodyPr lIns="0" tIns="0" rIns="0" bIns="0" rtlCol="0" anchor="t">
            <a:spAutoFit/>
          </a:bodyPr>
          <a:lstStyle/>
          <a:p>
            <a:pPr algn="ctr">
              <a:lnSpc>
                <a:spcPts val="3269"/>
              </a:lnSpc>
            </a:pPr>
            <a:r>
              <a:rPr lang="ru-RU" sz="2335" spc="23" dirty="0">
                <a:solidFill>
                  <a:srgbClr val="000000"/>
                </a:solidFill>
                <a:latin typeface="DM Sans"/>
              </a:rPr>
              <a:t>Встречи</a:t>
            </a:r>
            <a:endParaRPr lang="en-US" sz="2335" spc="23" dirty="0">
              <a:solidFill>
                <a:srgbClr val="000000"/>
              </a:solidFill>
              <a:latin typeface="DM Sans"/>
            </a:endParaRPr>
          </a:p>
        </p:txBody>
      </p:sp>
      <p:grpSp>
        <p:nvGrpSpPr>
          <p:cNvPr id="30" name="Group 30"/>
          <p:cNvGrpSpPr/>
          <p:nvPr/>
        </p:nvGrpSpPr>
        <p:grpSpPr>
          <a:xfrm>
            <a:off x="2850026" y="5161894"/>
            <a:ext cx="4344462" cy="760879"/>
            <a:chOff x="0" y="0"/>
            <a:chExt cx="23636239" cy="4139596"/>
          </a:xfrm>
        </p:grpSpPr>
        <p:sp>
          <p:nvSpPr>
            <p:cNvPr id="31" name="Freeform 31"/>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32" name="TextBox 32"/>
          <p:cNvSpPr txBox="1"/>
          <p:nvPr/>
        </p:nvSpPr>
        <p:spPr>
          <a:xfrm>
            <a:off x="2930876" y="5337229"/>
            <a:ext cx="4182763" cy="402931"/>
          </a:xfrm>
          <a:prstGeom prst="rect">
            <a:avLst/>
          </a:prstGeom>
        </p:spPr>
        <p:txBody>
          <a:bodyPr lIns="0" tIns="0" rIns="0" bIns="0" rtlCol="0" anchor="t">
            <a:spAutoFit/>
          </a:bodyPr>
          <a:lstStyle/>
          <a:p>
            <a:pPr algn="ctr">
              <a:lnSpc>
                <a:spcPts val="3269"/>
              </a:lnSpc>
            </a:pPr>
            <a:r>
              <a:rPr lang="ru-RU" sz="2335" spc="23" dirty="0">
                <a:solidFill>
                  <a:srgbClr val="000000"/>
                </a:solidFill>
                <a:latin typeface="DM Sans"/>
              </a:rPr>
              <a:t>Депутаты</a:t>
            </a:r>
            <a:endParaRPr lang="en-US" sz="2335" spc="23" dirty="0">
              <a:solidFill>
                <a:srgbClr val="000000"/>
              </a:solidFill>
              <a:latin typeface="DM Sans"/>
            </a:endParaRPr>
          </a:p>
        </p:txBody>
      </p:sp>
      <p:grpSp>
        <p:nvGrpSpPr>
          <p:cNvPr id="33" name="Group 33"/>
          <p:cNvGrpSpPr/>
          <p:nvPr/>
        </p:nvGrpSpPr>
        <p:grpSpPr>
          <a:xfrm>
            <a:off x="7415055" y="5161894"/>
            <a:ext cx="4030496" cy="760879"/>
            <a:chOff x="0" y="0"/>
            <a:chExt cx="21928096" cy="4139596"/>
          </a:xfrm>
        </p:grpSpPr>
        <p:sp>
          <p:nvSpPr>
            <p:cNvPr id="34" name="Freeform 34"/>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35" name="TextBox 35"/>
          <p:cNvSpPr txBox="1"/>
          <p:nvPr/>
        </p:nvSpPr>
        <p:spPr>
          <a:xfrm>
            <a:off x="7502156" y="5337229"/>
            <a:ext cx="3856295" cy="398955"/>
          </a:xfrm>
          <a:prstGeom prst="rect">
            <a:avLst/>
          </a:prstGeom>
        </p:spPr>
        <p:txBody>
          <a:bodyPr lIns="0" tIns="0" rIns="0" bIns="0" rtlCol="0" anchor="t">
            <a:spAutoFit/>
          </a:bodyPr>
          <a:lstStyle/>
          <a:p>
            <a:pPr algn="ctr">
              <a:lnSpc>
                <a:spcPts val="3269"/>
              </a:lnSpc>
            </a:pPr>
            <a:r>
              <a:rPr lang="ru-RU" sz="2335" spc="23" dirty="0">
                <a:solidFill>
                  <a:srgbClr val="000000"/>
                </a:solidFill>
                <a:latin typeface="DM Sans"/>
              </a:rPr>
              <a:t>Покажите, где деньги</a:t>
            </a:r>
            <a:endParaRPr lang="en-US" sz="2335" spc="23" dirty="0">
              <a:solidFill>
                <a:srgbClr val="000000"/>
              </a:solidFill>
              <a:latin typeface="DM Sans"/>
            </a:endParaRPr>
          </a:p>
        </p:txBody>
      </p:sp>
      <p:grpSp>
        <p:nvGrpSpPr>
          <p:cNvPr id="36" name="Group 36"/>
          <p:cNvGrpSpPr/>
          <p:nvPr/>
        </p:nvGrpSpPr>
        <p:grpSpPr>
          <a:xfrm>
            <a:off x="11714667" y="5161894"/>
            <a:ext cx="4030496" cy="760879"/>
            <a:chOff x="0" y="0"/>
            <a:chExt cx="21928096" cy="4139596"/>
          </a:xfrm>
        </p:grpSpPr>
        <p:sp>
          <p:nvSpPr>
            <p:cNvPr id="37" name="Freeform 37"/>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38" name="TextBox 38"/>
          <p:cNvSpPr txBox="1"/>
          <p:nvPr/>
        </p:nvSpPr>
        <p:spPr>
          <a:xfrm>
            <a:off x="11714667" y="5337229"/>
            <a:ext cx="3856295" cy="402931"/>
          </a:xfrm>
          <a:prstGeom prst="rect">
            <a:avLst/>
          </a:prstGeom>
        </p:spPr>
        <p:txBody>
          <a:bodyPr lIns="0" tIns="0" rIns="0" bIns="0" rtlCol="0" anchor="t">
            <a:spAutoFit/>
          </a:bodyPr>
          <a:lstStyle/>
          <a:p>
            <a:pPr algn="ctr">
              <a:lnSpc>
                <a:spcPts val="3269"/>
              </a:lnSpc>
            </a:pPr>
            <a:r>
              <a:rPr lang="ru-RU" sz="2335" spc="23" dirty="0">
                <a:solidFill>
                  <a:srgbClr val="000000"/>
                </a:solidFill>
                <a:latin typeface="DM Sans"/>
              </a:rPr>
              <a:t>Письма</a:t>
            </a:r>
            <a:endParaRPr lang="en-US" sz="2335" spc="23" dirty="0">
              <a:solidFill>
                <a:srgbClr val="000000"/>
              </a:solidFill>
              <a:latin typeface="DM Sans"/>
            </a:endParaRPr>
          </a:p>
        </p:txBody>
      </p:sp>
      <p:grpSp>
        <p:nvGrpSpPr>
          <p:cNvPr id="39" name="Group 39"/>
          <p:cNvGrpSpPr/>
          <p:nvPr/>
        </p:nvGrpSpPr>
        <p:grpSpPr>
          <a:xfrm>
            <a:off x="2850026" y="5994038"/>
            <a:ext cx="4344462" cy="760879"/>
            <a:chOff x="0" y="0"/>
            <a:chExt cx="23636239" cy="4139596"/>
          </a:xfrm>
        </p:grpSpPr>
        <p:sp>
          <p:nvSpPr>
            <p:cNvPr id="40" name="Freeform 40"/>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41" name="TextBox 41"/>
          <p:cNvSpPr txBox="1"/>
          <p:nvPr/>
        </p:nvSpPr>
        <p:spPr>
          <a:xfrm>
            <a:off x="2930876" y="6169372"/>
            <a:ext cx="4182763" cy="398955"/>
          </a:xfrm>
          <a:prstGeom prst="rect">
            <a:avLst/>
          </a:prstGeom>
        </p:spPr>
        <p:txBody>
          <a:bodyPr lIns="0" tIns="0" rIns="0" bIns="0" rtlCol="0" anchor="t">
            <a:spAutoFit/>
          </a:bodyPr>
          <a:lstStyle/>
          <a:p>
            <a:pPr algn="ctr">
              <a:lnSpc>
                <a:spcPts val="3269"/>
              </a:lnSpc>
            </a:pPr>
            <a:r>
              <a:rPr lang="ru-RU" sz="2335" spc="23" dirty="0">
                <a:solidFill>
                  <a:srgbClr val="000000"/>
                </a:solidFill>
                <a:latin typeface="DM Sans"/>
              </a:rPr>
              <a:t>Государственные служащие</a:t>
            </a:r>
            <a:endParaRPr lang="en-US" sz="2335" spc="23" dirty="0">
              <a:solidFill>
                <a:srgbClr val="000000"/>
              </a:solidFill>
              <a:latin typeface="DM Sans"/>
            </a:endParaRPr>
          </a:p>
        </p:txBody>
      </p:sp>
      <p:grpSp>
        <p:nvGrpSpPr>
          <p:cNvPr id="42" name="Group 42"/>
          <p:cNvGrpSpPr/>
          <p:nvPr/>
        </p:nvGrpSpPr>
        <p:grpSpPr>
          <a:xfrm>
            <a:off x="7415055" y="5994038"/>
            <a:ext cx="4030496" cy="760879"/>
            <a:chOff x="0" y="0"/>
            <a:chExt cx="21928096" cy="4139596"/>
          </a:xfrm>
        </p:grpSpPr>
        <p:sp>
          <p:nvSpPr>
            <p:cNvPr id="43" name="Freeform 43"/>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44" name="TextBox 44"/>
          <p:cNvSpPr txBox="1"/>
          <p:nvPr/>
        </p:nvSpPr>
        <p:spPr>
          <a:xfrm>
            <a:off x="7502156" y="6169372"/>
            <a:ext cx="3856295" cy="822148"/>
          </a:xfrm>
          <a:prstGeom prst="rect">
            <a:avLst/>
          </a:prstGeom>
        </p:spPr>
        <p:txBody>
          <a:bodyPr lIns="0" tIns="0" rIns="0" bIns="0" rtlCol="0" anchor="t">
            <a:spAutoFit/>
          </a:bodyPr>
          <a:lstStyle/>
          <a:p>
            <a:pPr algn="ctr">
              <a:lnSpc>
                <a:spcPts val="3269"/>
              </a:lnSpc>
            </a:pPr>
            <a:r>
              <a:rPr lang="ru-RU" sz="2335" spc="23" dirty="0">
                <a:solidFill>
                  <a:srgbClr val="000000"/>
                </a:solidFill>
                <a:latin typeface="DM Sans"/>
              </a:rPr>
              <a:t>Привлекайте гражданское общество</a:t>
            </a:r>
            <a:endParaRPr lang="en-US" sz="2335" spc="23" dirty="0">
              <a:solidFill>
                <a:srgbClr val="000000"/>
              </a:solidFill>
              <a:latin typeface="DM Sans"/>
            </a:endParaRPr>
          </a:p>
        </p:txBody>
      </p:sp>
      <p:grpSp>
        <p:nvGrpSpPr>
          <p:cNvPr id="45" name="Group 45"/>
          <p:cNvGrpSpPr/>
          <p:nvPr/>
        </p:nvGrpSpPr>
        <p:grpSpPr>
          <a:xfrm>
            <a:off x="11714667" y="5994038"/>
            <a:ext cx="4030496" cy="760879"/>
            <a:chOff x="0" y="0"/>
            <a:chExt cx="21928096" cy="4139596"/>
          </a:xfrm>
        </p:grpSpPr>
        <p:sp>
          <p:nvSpPr>
            <p:cNvPr id="46" name="Freeform 46"/>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47" name="TextBox 47"/>
          <p:cNvSpPr txBox="1"/>
          <p:nvPr/>
        </p:nvSpPr>
        <p:spPr>
          <a:xfrm>
            <a:off x="11714667" y="6169372"/>
            <a:ext cx="3856295" cy="402931"/>
          </a:xfrm>
          <a:prstGeom prst="rect">
            <a:avLst/>
          </a:prstGeom>
        </p:spPr>
        <p:txBody>
          <a:bodyPr lIns="0" tIns="0" rIns="0" bIns="0" rtlCol="0" anchor="t">
            <a:spAutoFit/>
          </a:bodyPr>
          <a:lstStyle/>
          <a:p>
            <a:pPr algn="ctr">
              <a:lnSpc>
                <a:spcPts val="3269"/>
              </a:lnSpc>
            </a:pPr>
            <a:r>
              <a:rPr lang="ru-RU" sz="2335" spc="23" dirty="0">
                <a:solidFill>
                  <a:srgbClr val="000000"/>
                </a:solidFill>
                <a:latin typeface="DM Sans"/>
              </a:rPr>
              <a:t>Встречи</a:t>
            </a:r>
            <a:endParaRPr lang="en-US" sz="2335" spc="23" dirty="0">
              <a:solidFill>
                <a:srgbClr val="000000"/>
              </a:solidFill>
              <a:latin typeface="DM Sans"/>
            </a:endParaRPr>
          </a:p>
        </p:txBody>
      </p:sp>
      <p:grpSp>
        <p:nvGrpSpPr>
          <p:cNvPr id="48" name="Group 48"/>
          <p:cNvGrpSpPr/>
          <p:nvPr/>
        </p:nvGrpSpPr>
        <p:grpSpPr>
          <a:xfrm>
            <a:off x="2850026" y="6826181"/>
            <a:ext cx="4344462" cy="760879"/>
            <a:chOff x="0" y="0"/>
            <a:chExt cx="23636239" cy="4139596"/>
          </a:xfrm>
        </p:grpSpPr>
        <p:sp>
          <p:nvSpPr>
            <p:cNvPr id="49" name="Freeform 49"/>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50" name="TextBox 50"/>
          <p:cNvSpPr txBox="1"/>
          <p:nvPr/>
        </p:nvSpPr>
        <p:spPr>
          <a:xfrm>
            <a:off x="2930876" y="7001516"/>
            <a:ext cx="4182763" cy="398955"/>
          </a:xfrm>
          <a:prstGeom prst="rect">
            <a:avLst/>
          </a:prstGeom>
        </p:spPr>
        <p:txBody>
          <a:bodyPr lIns="0" tIns="0" rIns="0" bIns="0" rtlCol="0" anchor="t">
            <a:spAutoFit/>
          </a:bodyPr>
          <a:lstStyle/>
          <a:p>
            <a:pPr algn="ctr">
              <a:lnSpc>
                <a:spcPts val="3269"/>
              </a:lnSpc>
            </a:pPr>
            <a:r>
              <a:rPr lang="ru-RU" sz="2335" spc="23" dirty="0">
                <a:solidFill>
                  <a:srgbClr val="000000"/>
                </a:solidFill>
                <a:latin typeface="DM Sans"/>
              </a:rPr>
              <a:t>Министр охраны здоровья</a:t>
            </a:r>
            <a:endParaRPr lang="en-US" sz="2335" spc="23" dirty="0">
              <a:solidFill>
                <a:srgbClr val="000000"/>
              </a:solidFill>
              <a:latin typeface="DM Sans"/>
            </a:endParaRPr>
          </a:p>
        </p:txBody>
      </p:sp>
      <p:grpSp>
        <p:nvGrpSpPr>
          <p:cNvPr id="51" name="Group 51"/>
          <p:cNvGrpSpPr/>
          <p:nvPr/>
        </p:nvGrpSpPr>
        <p:grpSpPr>
          <a:xfrm>
            <a:off x="7415055" y="6826181"/>
            <a:ext cx="4030496" cy="760879"/>
            <a:chOff x="0" y="0"/>
            <a:chExt cx="21928096" cy="4139596"/>
          </a:xfrm>
        </p:grpSpPr>
        <p:sp>
          <p:nvSpPr>
            <p:cNvPr id="52" name="Freeform 52"/>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53" name="TextBox 53"/>
          <p:cNvSpPr txBox="1"/>
          <p:nvPr/>
        </p:nvSpPr>
        <p:spPr>
          <a:xfrm>
            <a:off x="7502156" y="7001516"/>
            <a:ext cx="3856295" cy="398955"/>
          </a:xfrm>
          <a:prstGeom prst="rect">
            <a:avLst/>
          </a:prstGeom>
        </p:spPr>
        <p:txBody>
          <a:bodyPr lIns="0" tIns="0" rIns="0" bIns="0" rtlCol="0" anchor="t">
            <a:spAutoFit/>
          </a:bodyPr>
          <a:lstStyle/>
          <a:p>
            <a:pPr algn="ctr">
              <a:lnSpc>
                <a:spcPts val="3269"/>
              </a:lnSpc>
            </a:pPr>
            <a:r>
              <a:rPr lang="ru-RU" sz="2335" spc="23" dirty="0">
                <a:solidFill>
                  <a:srgbClr val="000000"/>
                </a:solidFill>
                <a:latin typeface="DM Sans"/>
              </a:rPr>
              <a:t>Никого не оставим позади</a:t>
            </a:r>
            <a:endParaRPr lang="en-US" sz="2335" spc="23" dirty="0">
              <a:solidFill>
                <a:srgbClr val="000000"/>
              </a:solidFill>
              <a:latin typeface="DM Sans"/>
            </a:endParaRPr>
          </a:p>
        </p:txBody>
      </p:sp>
      <p:grpSp>
        <p:nvGrpSpPr>
          <p:cNvPr id="54" name="Group 54"/>
          <p:cNvGrpSpPr/>
          <p:nvPr/>
        </p:nvGrpSpPr>
        <p:grpSpPr>
          <a:xfrm>
            <a:off x="11714667" y="6826181"/>
            <a:ext cx="4030496" cy="760879"/>
            <a:chOff x="0" y="0"/>
            <a:chExt cx="21928096" cy="4139596"/>
          </a:xfrm>
        </p:grpSpPr>
        <p:sp>
          <p:nvSpPr>
            <p:cNvPr id="55" name="Freeform 55"/>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56" name="TextBox 56"/>
          <p:cNvSpPr txBox="1"/>
          <p:nvPr/>
        </p:nvSpPr>
        <p:spPr>
          <a:xfrm>
            <a:off x="11714667" y="7001516"/>
            <a:ext cx="4030496" cy="822148"/>
          </a:xfrm>
          <a:prstGeom prst="rect">
            <a:avLst/>
          </a:prstGeom>
        </p:spPr>
        <p:txBody>
          <a:bodyPr wrap="square" lIns="0" tIns="0" rIns="0" bIns="0" rtlCol="0" anchor="t">
            <a:spAutoFit/>
          </a:bodyPr>
          <a:lstStyle/>
          <a:p>
            <a:pPr algn="ctr">
              <a:lnSpc>
                <a:spcPts val="3269"/>
              </a:lnSpc>
            </a:pPr>
            <a:r>
              <a:rPr lang="ru-RU" sz="2335" spc="23" dirty="0">
                <a:solidFill>
                  <a:srgbClr val="000000"/>
                </a:solidFill>
                <a:latin typeface="DM Sans"/>
              </a:rPr>
              <a:t>Справочные материалы (данные</a:t>
            </a:r>
            <a:r>
              <a:rPr lang="en-US" sz="2335" spc="23" dirty="0">
                <a:solidFill>
                  <a:srgbClr val="000000"/>
                </a:solidFill>
                <a:latin typeface="DM Sans"/>
              </a:rPr>
              <a:t>)</a:t>
            </a:r>
          </a:p>
        </p:txBody>
      </p:sp>
      <p:grpSp>
        <p:nvGrpSpPr>
          <p:cNvPr id="57" name="Group 57"/>
          <p:cNvGrpSpPr/>
          <p:nvPr/>
        </p:nvGrpSpPr>
        <p:grpSpPr>
          <a:xfrm>
            <a:off x="2850026" y="7658324"/>
            <a:ext cx="4344462" cy="760879"/>
            <a:chOff x="0" y="0"/>
            <a:chExt cx="23636239" cy="4139596"/>
          </a:xfrm>
        </p:grpSpPr>
        <p:sp>
          <p:nvSpPr>
            <p:cNvPr id="58" name="Freeform 58"/>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59" name="TextBox 59"/>
          <p:cNvSpPr txBox="1"/>
          <p:nvPr/>
        </p:nvSpPr>
        <p:spPr>
          <a:xfrm>
            <a:off x="2930876" y="7833659"/>
            <a:ext cx="4182763" cy="402931"/>
          </a:xfrm>
          <a:prstGeom prst="rect">
            <a:avLst/>
          </a:prstGeom>
        </p:spPr>
        <p:txBody>
          <a:bodyPr lIns="0" tIns="0" rIns="0" bIns="0" rtlCol="0" anchor="t">
            <a:spAutoFit/>
          </a:bodyPr>
          <a:lstStyle/>
          <a:p>
            <a:pPr algn="ctr">
              <a:lnSpc>
                <a:spcPts val="3269"/>
              </a:lnSpc>
            </a:pPr>
            <a:r>
              <a:rPr lang="ru-RU" sz="2335" spc="23" dirty="0">
                <a:solidFill>
                  <a:srgbClr val="000000"/>
                </a:solidFill>
                <a:latin typeface="DM Sans"/>
              </a:rPr>
              <a:t>Министр финансов</a:t>
            </a:r>
            <a:endParaRPr lang="en-US" sz="2335" spc="23" dirty="0">
              <a:solidFill>
                <a:srgbClr val="000000"/>
              </a:solidFill>
              <a:latin typeface="DM Sans"/>
            </a:endParaRPr>
          </a:p>
        </p:txBody>
      </p:sp>
      <p:grpSp>
        <p:nvGrpSpPr>
          <p:cNvPr id="60" name="Group 60"/>
          <p:cNvGrpSpPr/>
          <p:nvPr/>
        </p:nvGrpSpPr>
        <p:grpSpPr>
          <a:xfrm>
            <a:off x="7415055" y="7658324"/>
            <a:ext cx="4030496" cy="760879"/>
            <a:chOff x="0" y="0"/>
            <a:chExt cx="21928096" cy="4139596"/>
          </a:xfrm>
        </p:grpSpPr>
        <p:sp>
          <p:nvSpPr>
            <p:cNvPr id="61" name="Freeform 61"/>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62" name="TextBox 62"/>
          <p:cNvSpPr txBox="1"/>
          <p:nvPr/>
        </p:nvSpPr>
        <p:spPr>
          <a:xfrm>
            <a:off x="7502156" y="7833659"/>
            <a:ext cx="3856295" cy="398955"/>
          </a:xfrm>
          <a:prstGeom prst="rect">
            <a:avLst/>
          </a:prstGeom>
        </p:spPr>
        <p:txBody>
          <a:bodyPr lIns="0" tIns="0" rIns="0" bIns="0" rtlCol="0" anchor="t">
            <a:spAutoFit/>
          </a:bodyPr>
          <a:lstStyle/>
          <a:p>
            <a:pPr algn="ctr">
              <a:lnSpc>
                <a:spcPts val="3269"/>
              </a:lnSpc>
            </a:pPr>
            <a:r>
              <a:rPr lang="ru-RU" sz="2335" spc="23" dirty="0">
                <a:solidFill>
                  <a:srgbClr val="000000"/>
                </a:solidFill>
                <a:latin typeface="DM Sans"/>
              </a:rPr>
              <a:t>Нет богатства без здоровья</a:t>
            </a:r>
            <a:endParaRPr lang="en-US" sz="2335" spc="23" dirty="0">
              <a:solidFill>
                <a:srgbClr val="000000"/>
              </a:solidFill>
              <a:latin typeface="DM Sans"/>
            </a:endParaRPr>
          </a:p>
        </p:txBody>
      </p:sp>
      <p:grpSp>
        <p:nvGrpSpPr>
          <p:cNvPr id="63" name="Group 63"/>
          <p:cNvGrpSpPr/>
          <p:nvPr/>
        </p:nvGrpSpPr>
        <p:grpSpPr>
          <a:xfrm>
            <a:off x="11714667" y="7658324"/>
            <a:ext cx="4030496" cy="760879"/>
            <a:chOff x="0" y="0"/>
            <a:chExt cx="21928096" cy="4139596"/>
          </a:xfrm>
        </p:grpSpPr>
        <p:sp>
          <p:nvSpPr>
            <p:cNvPr id="64" name="Freeform 64"/>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65" name="TextBox 65"/>
          <p:cNvSpPr txBox="1"/>
          <p:nvPr/>
        </p:nvSpPr>
        <p:spPr>
          <a:xfrm>
            <a:off x="11714667" y="7833659"/>
            <a:ext cx="3856295" cy="822148"/>
          </a:xfrm>
          <a:prstGeom prst="rect">
            <a:avLst/>
          </a:prstGeom>
        </p:spPr>
        <p:txBody>
          <a:bodyPr lIns="0" tIns="0" rIns="0" bIns="0" rtlCol="0" anchor="t">
            <a:spAutoFit/>
          </a:bodyPr>
          <a:lstStyle/>
          <a:p>
            <a:pPr algn="ctr">
              <a:lnSpc>
                <a:spcPts val="3269"/>
              </a:lnSpc>
            </a:pPr>
            <a:r>
              <a:rPr lang="ru-RU" sz="2335" spc="23" dirty="0">
                <a:solidFill>
                  <a:srgbClr val="000000"/>
                </a:solidFill>
                <a:latin typeface="DM Sans"/>
              </a:rPr>
              <a:t>Справочные материалы (данные</a:t>
            </a:r>
            <a:r>
              <a:rPr lang="en-US" sz="2335" spc="23" dirty="0">
                <a:solidFill>
                  <a:srgbClr val="000000"/>
                </a:solidFill>
                <a:latin typeface="DM Sans"/>
              </a:rPr>
              <a:t>)</a:t>
            </a:r>
          </a:p>
        </p:txBody>
      </p:sp>
      <p:grpSp>
        <p:nvGrpSpPr>
          <p:cNvPr id="66" name="Group 66"/>
          <p:cNvGrpSpPr/>
          <p:nvPr/>
        </p:nvGrpSpPr>
        <p:grpSpPr>
          <a:xfrm>
            <a:off x="2850026" y="8490468"/>
            <a:ext cx="4344462" cy="760879"/>
            <a:chOff x="0" y="0"/>
            <a:chExt cx="23636239" cy="4139596"/>
          </a:xfrm>
        </p:grpSpPr>
        <p:sp>
          <p:nvSpPr>
            <p:cNvPr id="67" name="Freeform 67"/>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68" name="TextBox 68"/>
          <p:cNvSpPr txBox="1"/>
          <p:nvPr/>
        </p:nvSpPr>
        <p:spPr>
          <a:xfrm>
            <a:off x="2930876" y="8665802"/>
            <a:ext cx="4182763" cy="402931"/>
          </a:xfrm>
          <a:prstGeom prst="rect">
            <a:avLst/>
          </a:prstGeom>
        </p:spPr>
        <p:txBody>
          <a:bodyPr lIns="0" tIns="0" rIns="0" bIns="0" rtlCol="0" anchor="t">
            <a:spAutoFit/>
          </a:bodyPr>
          <a:lstStyle/>
          <a:p>
            <a:pPr algn="ctr">
              <a:lnSpc>
                <a:spcPts val="3269"/>
              </a:lnSpc>
            </a:pPr>
            <a:r>
              <a:rPr lang="ru-RU" sz="2335" spc="23" dirty="0">
                <a:solidFill>
                  <a:srgbClr val="000000"/>
                </a:solidFill>
                <a:latin typeface="DM Sans"/>
              </a:rPr>
              <a:t>Президент</a:t>
            </a:r>
            <a:endParaRPr lang="en-US" sz="2335" spc="23" dirty="0">
              <a:solidFill>
                <a:srgbClr val="000000"/>
              </a:solidFill>
              <a:latin typeface="DM Sans"/>
            </a:endParaRPr>
          </a:p>
        </p:txBody>
      </p:sp>
      <p:grpSp>
        <p:nvGrpSpPr>
          <p:cNvPr id="69" name="Group 69"/>
          <p:cNvGrpSpPr/>
          <p:nvPr/>
        </p:nvGrpSpPr>
        <p:grpSpPr>
          <a:xfrm>
            <a:off x="7415055" y="8490468"/>
            <a:ext cx="4030496" cy="760879"/>
            <a:chOff x="0" y="0"/>
            <a:chExt cx="21928096" cy="4139596"/>
          </a:xfrm>
        </p:grpSpPr>
        <p:sp>
          <p:nvSpPr>
            <p:cNvPr id="70" name="Freeform 70"/>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71" name="TextBox 71"/>
          <p:cNvSpPr txBox="1"/>
          <p:nvPr/>
        </p:nvSpPr>
        <p:spPr>
          <a:xfrm>
            <a:off x="7502156" y="8665802"/>
            <a:ext cx="3856295" cy="398955"/>
          </a:xfrm>
          <a:prstGeom prst="rect">
            <a:avLst/>
          </a:prstGeom>
        </p:spPr>
        <p:txBody>
          <a:bodyPr lIns="0" tIns="0" rIns="0" bIns="0" rtlCol="0" anchor="t">
            <a:spAutoFit/>
          </a:bodyPr>
          <a:lstStyle/>
          <a:p>
            <a:pPr algn="ctr">
              <a:lnSpc>
                <a:spcPts val="3269"/>
              </a:lnSpc>
            </a:pPr>
            <a:r>
              <a:rPr lang="ru-RU" sz="2335" spc="23" dirty="0">
                <a:solidFill>
                  <a:srgbClr val="000000"/>
                </a:solidFill>
                <a:latin typeface="DM Sans"/>
              </a:rPr>
              <a:t>ВОУЗ к 2030</a:t>
            </a:r>
            <a:endParaRPr lang="en-US" sz="2335" spc="23" dirty="0">
              <a:solidFill>
                <a:srgbClr val="000000"/>
              </a:solidFill>
              <a:latin typeface="DM Sans"/>
            </a:endParaRPr>
          </a:p>
        </p:txBody>
      </p:sp>
      <p:grpSp>
        <p:nvGrpSpPr>
          <p:cNvPr id="72" name="Group 72"/>
          <p:cNvGrpSpPr/>
          <p:nvPr/>
        </p:nvGrpSpPr>
        <p:grpSpPr>
          <a:xfrm>
            <a:off x="11714667" y="8490468"/>
            <a:ext cx="4030496" cy="760879"/>
            <a:chOff x="0" y="0"/>
            <a:chExt cx="21928096" cy="4139596"/>
          </a:xfrm>
        </p:grpSpPr>
        <p:sp>
          <p:nvSpPr>
            <p:cNvPr id="73" name="Freeform 73"/>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74" name="TextBox 74"/>
          <p:cNvSpPr txBox="1"/>
          <p:nvPr/>
        </p:nvSpPr>
        <p:spPr>
          <a:xfrm>
            <a:off x="11714667" y="8665802"/>
            <a:ext cx="3856295" cy="398955"/>
          </a:xfrm>
          <a:prstGeom prst="rect">
            <a:avLst/>
          </a:prstGeom>
        </p:spPr>
        <p:txBody>
          <a:bodyPr lIns="0" tIns="0" rIns="0" bIns="0" rtlCol="0" anchor="t">
            <a:spAutoFit/>
          </a:bodyPr>
          <a:lstStyle/>
          <a:p>
            <a:pPr algn="ctr">
              <a:lnSpc>
                <a:spcPts val="3269"/>
              </a:lnSpc>
            </a:pPr>
            <a:r>
              <a:rPr lang="ru-RU" sz="2335" spc="23" dirty="0">
                <a:solidFill>
                  <a:srgbClr val="000000"/>
                </a:solidFill>
                <a:latin typeface="DM Sans"/>
              </a:rPr>
              <a:t>Знаменитости</a:t>
            </a:r>
            <a:endParaRPr lang="en-US" sz="2335" spc="23" dirty="0">
              <a:solidFill>
                <a:srgbClr val="000000"/>
              </a:solidFill>
              <a:latin typeface="DM San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4468" y="2893659"/>
            <a:ext cx="16234832" cy="6364641"/>
            <a:chOff x="0" y="0"/>
            <a:chExt cx="100633572" cy="39451998"/>
          </a:xfrm>
        </p:grpSpPr>
        <p:sp>
          <p:nvSpPr>
            <p:cNvPr id="3" name="Freeform 3"/>
            <p:cNvSpPr/>
            <p:nvPr/>
          </p:nvSpPr>
          <p:spPr>
            <a:xfrm>
              <a:off x="0" y="0"/>
              <a:ext cx="100633572" cy="39451998"/>
            </a:xfrm>
            <a:custGeom>
              <a:avLst/>
              <a:gdLst/>
              <a:ahLst/>
              <a:cxnLst/>
              <a:rect l="l" t="t" r="r" b="b"/>
              <a:pathLst>
                <a:path w="100633572" h="39451998">
                  <a:moveTo>
                    <a:pt x="0" y="0"/>
                  </a:moveTo>
                  <a:lnTo>
                    <a:pt x="0" y="39451998"/>
                  </a:lnTo>
                  <a:lnTo>
                    <a:pt x="100633572" y="39451998"/>
                  </a:lnTo>
                  <a:lnTo>
                    <a:pt x="100633572" y="0"/>
                  </a:lnTo>
                  <a:lnTo>
                    <a:pt x="0" y="0"/>
                  </a:lnTo>
                  <a:close/>
                  <a:moveTo>
                    <a:pt x="100572615" y="39391037"/>
                  </a:moveTo>
                  <a:lnTo>
                    <a:pt x="59690" y="39391037"/>
                  </a:lnTo>
                  <a:lnTo>
                    <a:pt x="59690" y="59690"/>
                  </a:lnTo>
                  <a:lnTo>
                    <a:pt x="100572615" y="59690"/>
                  </a:lnTo>
                  <a:lnTo>
                    <a:pt x="100572615" y="39391037"/>
                  </a:lnTo>
                  <a:close/>
                </a:path>
              </a:pathLst>
            </a:custGeom>
            <a:solidFill>
              <a:srgbClr val="000000"/>
            </a:solidFill>
          </p:spPr>
        </p:sp>
      </p:grpSp>
      <p:sp>
        <p:nvSpPr>
          <p:cNvPr id="4" name="TextBox 4"/>
          <p:cNvSpPr txBox="1"/>
          <p:nvPr/>
        </p:nvSpPr>
        <p:spPr>
          <a:xfrm>
            <a:off x="1028700" y="1085850"/>
            <a:ext cx="16230600" cy="1002725"/>
          </a:xfrm>
          <a:prstGeom prst="rect">
            <a:avLst/>
          </a:prstGeom>
        </p:spPr>
        <p:txBody>
          <a:bodyPr lIns="0" tIns="0" rIns="0" bIns="0" rtlCol="0" anchor="t">
            <a:spAutoFit/>
          </a:bodyPr>
          <a:lstStyle/>
          <a:p>
            <a:pPr marL="0" lvl="0" indent="0">
              <a:lnSpc>
                <a:spcPts val="7700"/>
              </a:lnSpc>
            </a:pPr>
            <a:r>
              <a:rPr lang="ru-RU" sz="7000" dirty="0">
                <a:solidFill>
                  <a:srgbClr val="000000"/>
                </a:solidFill>
                <a:latin typeface="DM Sans Bold"/>
              </a:rPr>
              <a:t>Важные моменты</a:t>
            </a:r>
            <a:endParaRPr lang="en-US" sz="7000" dirty="0">
              <a:solidFill>
                <a:srgbClr val="000000"/>
              </a:solidFill>
              <a:latin typeface="DM Sans Bold"/>
            </a:endParaRPr>
          </a:p>
        </p:txBody>
      </p:sp>
      <p:grpSp>
        <p:nvGrpSpPr>
          <p:cNvPr id="6" name="Group 6"/>
          <p:cNvGrpSpPr/>
          <p:nvPr/>
        </p:nvGrpSpPr>
        <p:grpSpPr>
          <a:xfrm>
            <a:off x="1028700" y="2319233"/>
            <a:ext cx="16230600" cy="192588"/>
            <a:chOff x="0" y="0"/>
            <a:chExt cx="55655920" cy="660400"/>
          </a:xfrm>
        </p:grpSpPr>
        <p:sp>
          <p:nvSpPr>
            <p:cNvPr id="7" name="Freeform 7"/>
            <p:cNvSpPr/>
            <p:nvPr/>
          </p:nvSpPr>
          <p:spPr>
            <a:xfrm>
              <a:off x="0" y="0"/>
              <a:ext cx="55655921" cy="660400"/>
            </a:xfrm>
            <a:custGeom>
              <a:avLst/>
              <a:gdLst/>
              <a:ahLst/>
              <a:cxnLst/>
              <a:rect l="l" t="t" r="r" b="b"/>
              <a:pathLst>
                <a:path w="55655921" h="660400">
                  <a:moveTo>
                    <a:pt x="55531457" y="660400"/>
                  </a:moveTo>
                  <a:lnTo>
                    <a:pt x="124460" y="660400"/>
                  </a:lnTo>
                  <a:cubicBezTo>
                    <a:pt x="55880" y="660400"/>
                    <a:pt x="0" y="604520"/>
                    <a:pt x="0" y="535940"/>
                  </a:cubicBezTo>
                  <a:lnTo>
                    <a:pt x="0" y="124460"/>
                  </a:lnTo>
                  <a:cubicBezTo>
                    <a:pt x="0" y="55880"/>
                    <a:pt x="55880" y="0"/>
                    <a:pt x="124460" y="0"/>
                  </a:cubicBezTo>
                  <a:lnTo>
                    <a:pt x="55531463" y="0"/>
                  </a:lnTo>
                  <a:cubicBezTo>
                    <a:pt x="55600042" y="0"/>
                    <a:pt x="55655921" y="55880"/>
                    <a:pt x="55655921" y="124460"/>
                  </a:cubicBezTo>
                  <a:lnTo>
                    <a:pt x="55655921" y="535940"/>
                  </a:lnTo>
                  <a:cubicBezTo>
                    <a:pt x="55655921" y="604520"/>
                    <a:pt x="55600042" y="660400"/>
                    <a:pt x="55531463" y="660400"/>
                  </a:cubicBezTo>
                  <a:close/>
                </a:path>
              </a:pathLst>
            </a:custGeom>
            <a:solidFill>
              <a:srgbClr val="FF6B57"/>
            </a:solidFill>
          </p:spPr>
        </p:sp>
      </p:grpSp>
      <p:sp>
        <p:nvSpPr>
          <p:cNvPr id="9" name="Content Placeholder 8">
            <a:extLst>
              <a:ext uri="{FF2B5EF4-FFF2-40B4-BE49-F238E27FC236}">
                <a16:creationId xmlns:a16="http://schemas.microsoft.com/office/drawing/2014/main" id="{190651E2-F15E-492A-83FF-ED5BFC4BF70B}"/>
              </a:ext>
            </a:extLst>
          </p:cNvPr>
          <p:cNvSpPr>
            <a:spLocks noGrp="1"/>
          </p:cNvSpPr>
          <p:nvPr>
            <p:ph sz="half" idx="1"/>
          </p:nvPr>
        </p:nvSpPr>
        <p:spPr>
          <a:xfrm>
            <a:off x="1828800" y="3564596"/>
            <a:ext cx="7315200" cy="5236504"/>
          </a:xfrm>
        </p:spPr>
        <p:txBody>
          <a:bodyPr>
            <a:normAutofit fontScale="85000" lnSpcReduction="20000"/>
          </a:bodyPr>
          <a:lstStyle/>
          <a:p>
            <a:r>
              <a:rPr lang="ru-RU" sz="4600" dirty="0"/>
              <a:t>Национальные выбор</a:t>
            </a:r>
            <a:endParaRPr lang="en-US" sz="4600" dirty="0"/>
          </a:p>
          <a:p>
            <a:r>
              <a:rPr lang="ru-RU" sz="4600" dirty="0"/>
              <a:t>Обсуждение здравоохранения в парламенте</a:t>
            </a:r>
            <a:endParaRPr lang="en-US" sz="4600" dirty="0"/>
          </a:p>
          <a:p>
            <a:r>
              <a:rPr lang="ru-RU" sz="4600" dirty="0"/>
              <a:t>Обсуждение бюджета в парламенте</a:t>
            </a:r>
            <a:endParaRPr lang="en-US" sz="4600" dirty="0"/>
          </a:p>
          <a:p>
            <a:r>
              <a:rPr lang="ru-RU" sz="4600" dirty="0"/>
              <a:t>Новая национальная политика в области охраны здоровья</a:t>
            </a:r>
            <a:endParaRPr lang="en-US" sz="4600" dirty="0"/>
          </a:p>
          <a:p>
            <a:r>
              <a:rPr lang="ru-RU" sz="4600" dirty="0"/>
              <a:t>Консультации с общественностью</a:t>
            </a:r>
            <a:endParaRPr lang="en-US" sz="4600" dirty="0"/>
          </a:p>
          <a:p>
            <a:endParaRPr lang="en-US" sz="4600" dirty="0"/>
          </a:p>
          <a:p>
            <a:pPr marL="0" indent="0">
              <a:buNone/>
            </a:pPr>
            <a:endParaRPr lang="en-US" sz="4600" dirty="0"/>
          </a:p>
          <a:p>
            <a:endParaRPr lang="en-US" dirty="0"/>
          </a:p>
          <a:p>
            <a:endParaRPr lang="en-US" dirty="0"/>
          </a:p>
          <a:p>
            <a:endParaRPr lang="en-GB" dirty="0"/>
          </a:p>
        </p:txBody>
      </p:sp>
      <p:sp>
        <p:nvSpPr>
          <p:cNvPr id="12" name="TextBox 11">
            <a:extLst>
              <a:ext uri="{FF2B5EF4-FFF2-40B4-BE49-F238E27FC236}">
                <a16:creationId xmlns:a16="http://schemas.microsoft.com/office/drawing/2014/main" id="{E6394FB2-B1DE-4005-8B74-E8DF2A4B687C}"/>
              </a:ext>
            </a:extLst>
          </p:cNvPr>
          <p:cNvSpPr txBox="1"/>
          <p:nvPr/>
        </p:nvSpPr>
        <p:spPr>
          <a:xfrm>
            <a:off x="10668000" y="3695700"/>
            <a:ext cx="5791200" cy="6949595"/>
          </a:xfrm>
          <a:prstGeom prst="rect">
            <a:avLst/>
          </a:prstGeom>
          <a:noFill/>
        </p:spPr>
        <p:txBody>
          <a:bodyPr wrap="square" rtlCol="0">
            <a:spAutoFit/>
          </a:bodyPr>
          <a:lstStyle/>
          <a:p>
            <a:pPr marL="342900" indent="-342900">
              <a:spcBef>
                <a:spcPct val="20000"/>
              </a:spcBef>
              <a:buFont typeface="Arial" pitchFamily="34" charset="0"/>
              <a:buChar char="•"/>
            </a:pPr>
            <a:r>
              <a:rPr lang="ru-RU" sz="4600" dirty="0"/>
              <a:t>Всемирный день охраны здоровья </a:t>
            </a:r>
            <a:r>
              <a:rPr lang="en-GB" sz="4600" dirty="0"/>
              <a:t>(7 </a:t>
            </a:r>
            <a:r>
              <a:rPr lang="ru-RU" sz="4600" dirty="0"/>
              <a:t>апреля</a:t>
            </a:r>
            <a:r>
              <a:rPr lang="en-GB" sz="4600" dirty="0"/>
              <a:t>)</a:t>
            </a:r>
          </a:p>
          <a:p>
            <a:pPr marL="342900" indent="-342900">
              <a:spcBef>
                <a:spcPct val="20000"/>
              </a:spcBef>
              <a:buFont typeface="Arial" pitchFamily="34" charset="0"/>
              <a:buChar char="•"/>
            </a:pPr>
            <a:r>
              <a:rPr lang="ru-RU" sz="4600" dirty="0"/>
              <a:t>День ВОУЗ </a:t>
            </a:r>
            <a:r>
              <a:rPr lang="en-GB" sz="4600" dirty="0"/>
              <a:t>(12 </a:t>
            </a:r>
            <a:r>
              <a:rPr lang="ru-RU" sz="4600" dirty="0"/>
              <a:t>декабря</a:t>
            </a:r>
            <a:r>
              <a:rPr lang="en-GB" sz="4600" dirty="0"/>
              <a:t>)</a:t>
            </a:r>
          </a:p>
          <a:p>
            <a:pPr marL="342900" indent="-342900">
              <a:spcBef>
                <a:spcPct val="20000"/>
              </a:spcBef>
              <a:buFont typeface="Arial" pitchFamily="34" charset="0"/>
              <a:buChar char="•"/>
            </a:pPr>
            <a:endParaRPr lang="en-GB" sz="4600" dirty="0"/>
          </a:p>
          <a:p>
            <a:pPr marL="342900" indent="-342900">
              <a:spcBef>
                <a:spcPct val="20000"/>
              </a:spcBef>
              <a:buFont typeface="Arial" pitchFamily="34" charset="0"/>
              <a:buChar char="•"/>
            </a:pPr>
            <a:r>
              <a:rPr lang="ru-RU" sz="4600" dirty="0"/>
              <a:t>Другие даты</a:t>
            </a:r>
            <a:r>
              <a:rPr lang="en-GB" sz="4600" dirty="0"/>
              <a:t>?</a:t>
            </a:r>
          </a:p>
          <a:p>
            <a:endParaRPr lang="en-GB" sz="4800" dirty="0"/>
          </a:p>
          <a:p>
            <a:endParaRPr lang="en-GB" sz="4800" dirty="0"/>
          </a:p>
        </p:txBody>
      </p:sp>
    </p:spTree>
    <p:extLst>
      <p:ext uri="{BB962C8B-B14F-4D97-AF65-F5344CB8AC3E}">
        <p14:creationId xmlns:p14="http://schemas.microsoft.com/office/powerpoint/2010/main" val="7067162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4" name="TextBox 4"/>
          <p:cNvSpPr txBox="1"/>
          <p:nvPr/>
        </p:nvSpPr>
        <p:spPr>
          <a:xfrm>
            <a:off x="2727710" y="4123056"/>
            <a:ext cx="5177527" cy="2808461"/>
          </a:xfrm>
          <a:prstGeom prst="rect">
            <a:avLst/>
          </a:prstGeom>
        </p:spPr>
        <p:txBody>
          <a:bodyPr wrap="square" lIns="0" tIns="0" rIns="0" bIns="0" rtlCol="0" anchor="t">
            <a:spAutoFit/>
          </a:bodyPr>
          <a:lstStyle/>
          <a:p>
            <a:pPr marL="0" lvl="0" indent="0">
              <a:lnSpc>
                <a:spcPts val="7283"/>
              </a:lnSpc>
            </a:pPr>
            <a:r>
              <a:rPr lang="ru-RU" sz="6621" dirty="0">
                <a:solidFill>
                  <a:srgbClr val="000000"/>
                </a:solidFill>
                <a:latin typeface="DM Sans Bold"/>
              </a:rPr>
              <a:t>Составление карты игроков</a:t>
            </a:r>
            <a:endParaRPr lang="en-US" sz="6621" dirty="0">
              <a:solidFill>
                <a:srgbClr val="000000"/>
              </a:solidFill>
              <a:latin typeface="DM Sans Bold"/>
            </a:endParaRPr>
          </a:p>
        </p:txBody>
      </p:sp>
      <p:grpSp>
        <p:nvGrpSpPr>
          <p:cNvPr id="5" name="Group 5"/>
          <p:cNvGrpSpPr/>
          <p:nvPr/>
        </p:nvGrpSpPr>
        <p:grpSpPr>
          <a:xfrm rot="561958">
            <a:off x="9368350" y="1940732"/>
            <a:ext cx="3061624" cy="3007952"/>
            <a:chOff x="0" y="0"/>
            <a:chExt cx="3216910" cy="3160517"/>
          </a:xfrm>
        </p:grpSpPr>
        <p:sp>
          <p:nvSpPr>
            <p:cNvPr id="6" name="Freeform 6"/>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7" name="Freeform 7"/>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8" name="Freeform 8"/>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9" name="Group 9"/>
          <p:cNvGrpSpPr/>
          <p:nvPr/>
        </p:nvGrpSpPr>
        <p:grpSpPr>
          <a:xfrm rot="562908">
            <a:off x="9663307" y="2433536"/>
            <a:ext cx="2555619" cy="2237383"/>
            <a:chOff x="0" y="0"/>
            <a:chExt cx="5348335" cy="4682339"/>
          </a:xfrm>
        </p:grpSpPr>
        <p:sp>
          <p:nvSpPr>
            <p:cNvPr id="10" name="Freeform 10"/>
            <p:cNvSpPr/>
            <p:nvPr/>
          </p:nvSpPr>
          <p:spPr>
            <a:xfrm>
              <a:off x="0" y="0"/>
              <a:ext cx="5348335" cy="4682339"/>
            </a:xfrm>
            <a:custGeom>
              <a:avLst/>
              <a:gdLst/>
              <a:ahLst/>
              <a:cxnLst/>
              <a:rect l="l" t="t" r="r" b="b"/>
              <a:pathLst>
                <a:path w="5348335" h="4682339">
                  <a:moveTo>
                    <a:pt x="5223875" y="4682339"/>
                  </a:moveTo>
                  <a:lnTo>
                    <a:pt x="124460" y="4682339"/>
                  </a:lnTo>
                  <a:cubicBezTo>
                    <a:pt x="55880" y="4682339"/>
                    <a:pt x="0" y="4626459"/>
                    <a:pt x="0" y="4557879"/>
                  </a:cubicBezTo>
                  <a:lnTo>
                    <a:pt x="0" y="124460"/>
                  </a:lnTo>
                  <a:cubicBezTo>
                    <a:pt x="0" y="55880"/>
                    <a:pt x="55880" y="0"/>
                    <a:pt x="124460" y="0"/>
                  </a:cubicBezTo>
                  <a:lnTo>
                    <a:pt x="5223875" y="0"/>
                  </a:lnTo>
                  <a:cubicBezTo>
                    <a:pt x="5292455" y="0"/>
                    <a:pt x="5348335" y="55880"/>
                    <a:pt x="5348335" y="124460"/>
                  </a:cubicBezTo>
                  <a:lnTo>
                    <a:pt x="5348335" y="4557879"/>
                  </a:lnTo>
                  <a:cubicBezTo>
                    <a:pt x="5348335" y="4626459"/>
                    <a:pt x="5292455" y="4682339"/>
                    <a:pt x="5223875" y="4682339"/>
                  </a:cubicBezTo>
                  <a:close/>
                </a:path>
              </a:pathLst>
            </a:custGeom>
            <a:solidFill>
              <a:srgbClr val="46C3BD"/>
            </a:solidFill>
          </p:spPr>
        </p:sp>
      </p:grpSp>
      <p:sp>
        <p:nvSpPr>
          <p:cNvPr id="11" name="TextBox 11"/>
          <p:cNvSpPr txBox="1"/>
          <p:nvPr/>
        </p:nvSpPr>
        <p:spPr>
          <a:xfrm rot="561958">
            <a:off x="9754415" y="2661508"/>
            <a:ext cx="2296945" cy="1769267"/>
          </a:xfrm>
          <a:prstGeom prst="rect">
            <a:avLst/>
          </a:prstGeom>
        </p:spPr>
        <p:txBody>
          <a:bodyPr lIns="0" tIns="0" rIns="0" bIns="0" rtlCol="0" anchor="t">
            <a:spAutoFit/>
          </a:bodyPr>
          <a:lstStyle/>
          <a:p>
            <a:pPr marL="0" lvl="0" indent="0" algn="ctr">
              <a:lnSpc>
                <a:spcPts val="3450"/>
              </a:lnSpc>
            </a:pPr>
            <a:r>
              <a:rPr lang="ru-RU" sz="2464" spc="24" dirty="0">
                <a:solidFill>
                  <a:srgbClr val="000000"/>
                </a:solidFill>
                <a:latin typeface="DM Sans"/>
              </a:rPr>
              <a:t>Кто ваши союзники в вопросах ВОУЗ</a:t>
            </a:r>
            <a:r>
              <a:rPr lang="en-US" sz="2464" spc="24" dirty="0">
                <a:solidFill>
                  <a:srgbClr val="000000"/>
                </a:solidFill>
                <a:latin typeface="DM Sans"/>
              </a:rPr>
              <a:t>?</a:t>
            </a:r>
          </a:p>
        </p:txBody>
      </p:sp>
      <p:grpSp>
        <p:nvGrpSpPr>
          <p:cNvPr id="12" name="Group 12"/>
          <p:cNvGrpSpPr/>
          <p:nvPr/>
        </p:nvGrpSpPr>
        <p:grpSpPr>
          <a:xfrm rot="-447740">
            <a:off x="12298464" y="5351685"/>
            <a:ext cx="3090025" cy="3035856"/>
            <a:chOff x="0" y="0"/>
            <a:chExt cx="3216910" cy="3160517"/>
          </a:xfrm>
        </p:grpSpPr>
        <p:sp>
          <p:nvSpPr>
            <p:cNvPr id="13" name="Freeform 13"/>
            <p:cNvSpPr/>
            <p:nvPr/>
          </p:nvSpPr>
          <p:spPr>
            <a:xfrm>
              <a:off x="19050" y="223520"/>
              <a:ext cx="3178810" cy="2929376"/>
            </a:xfrm>
            <a:custGeom>
              <a:avLst/>
              <a:gdLst/>
              <a:ahLst/>
              <a:cxnLst/>
              <a:rect l="l" t="t" r="r" b="b"/>
              <a:pathLst>
                <a:path w="3178810" h="2929376">
                  <a:moveTo>
                    <a:pt x="0" y="11430"/>
                  </a:moveTo>
                  <a:cubicBezTo>
                    <a:pt x="0" y="11430"/>
                    <a:pt x="2540" y="340360"/>
                    <a:pt x="2540" y="749300"/>
                  </a:cubicBezTo>
                  <a:cubicBezTo>
                    <a:pt x="2540" y="1158039"/>
                    <a:pt x="7620" y="1748277"/>
                    <a:pt x="7620" y="2008627"/>
                  </a:cubicBezTo>
                  <a:cubicBezTo>
                    <a:pt x="7620" y="2202937"/>
                    <a:pt x="16510" y="2601717"/>
                    <a:pt x="21590" y="2793487"/>
                  </a:cubicBezTo>
                  <a:lnTo>
                    <a:pt x="130810" y="2907787"/>
                  </a:lnTo>
                  <a:cubicBezTo>
                    <a:pt x="275590" y="2915407"/>
                    <a:pt x="543560" y="2929377"/>
                    <a:pt x="793750" y="2929377"/>
                  </a:cubicBezTo>
                  <a:lnTo>
                    <a:pt x="3178810" y="2929377"/>
                  </a:lnTo>
                  <a:lnTo>
                    <a:pt x="3178810" y="693420"/>
                  </a:lnTo>
                  <a:cubicBezTo>
                    <a:pt x="3178810" y="318770"/>
                    <a:pt x="3169920" y="41910"/>
                    <a:pt x="3169920" y="41910"/>
                  </a:cubicBezTo>
                  <a:cubicBezTo>
                    <a:pt x="3014980" y="21590"/>
                    <a:pt x="2858770" y="11430"/>
                    <a:pt x="2701290" y="12700"/>
                  </a:cubicBezTo>
                  <a:cubicBezTo>
                    <a:pt x="2428240" y="12700"/>
                    <a:pt x="1179830" y="21590"/>
                    <a:pt x="929640" y="12700"/>
                  </a:cubicBezTo>
                  <a:cubicBezTo>
                    <a:pt x="594360" y="0"/>
                    <a:pt x="0" y="11430"/>
                    <a:pt x="0" y="11430"/>
                  </a:cubicBezTo>
                  <a:close/>
                </a:path>
              </a:pathLst>
            </a:custGeom>
            <a:solidFill>
              <a:srgbClr val="FFFFFF"/>
            </a:solidFill>
          </p:spPr>
        </p:sp>
        <p:sp>
          <p:nvSpPr>
            <p:cNvPr id="14" name="Freeform 14"/>
            <p:cNvSpPr/>
            <p:nvPr/>
          </p:nvSpPr>
          <p:spPr>
            <a:xfrm>
              <a:off x="12700" y="217170"/>
              <a:ext cx="3191510" cy="2942077"/>
            </a:xfrm>
            <a:custGeom>
              <a:avLst/>
              <a:gdLst/>
              <a:ahLst/>
              <a:cxnLst/>
              <a:rect l="l" t="t" r="r" b="b"/>
              <a:pathLst>
                <a:path w="3191510" h="2942077">
                  <a:moveTo>
                    <a:pt x="3191510" y="2942077"/>
                  </a:moveTo>
                  <a:lnTo>
                    <a:pt x="800100" y="2942077"/>
                  </a:lnTo>
                  <a:cubicBezTo>
                    <a:pt x="547370" y="2942077"/>
                    <a:pt x="270510" y="2928107"/>
                    <a:pt x="137160" y="2920487"/>
                  </a:cubicBezTo>
                  <a:lnTo>
                    <a:pt x="134620" y="2920487"/>
                  </a:lnTo>
                  <a:lnTo>
                    <a:pt x="21590" y="2802377"/>
                  </a:lnTo>
                  <a:lnTo>
                    <a:pt x="21590" y="2799837"/>
                  </a:lnTo>
                  <a:cubicBezTo>
                    <a:pt x="16510" y="2596637"/>
                    <a:pt x="7620" y="2202937"/>
                    <a:pt x="7620" y="2014977"/>
                  </a:cubicBezTo>
                  <a:cubicBezTo>
                    <a:pt x="7620" y="1899407"/>
                    <a:pt x="6350" y="1722877"/>
                    <a:pt x="5080" y="1518468"/>
                  </a:cubicBezTo>
                  <a:cubicBezTo>
                    <a:pt x="3810" y="1267186"/>
                    <a:pt x="2540" y="982908"/>
                    <a:pt x="2540" y="755650"/>
                  </a:cubicBezTo>
                  <a:cubicBezTo>
                    <a:pt x="2540" y="351790"/>
                    <a:pt x="0" y="21590"/>
                    <a:pt x="0" y="17780"/>
                  </a:cubicBezTo>
                  <a:lnTo>
                    <a:pt x="0" y="11430"/>
                  </a:lnTo>
                  <a:lnTo>
                    <a:pt x="6350" y="11430"/>
                  </a:lnTo>
                  <a:cubicBezTo>
                    <a:pt x="12700" y="11430"/>
                    <a:pt x="604520" y="0"/>
                    <a:pt x="935990" y="12700"/>
                  </a:cubicBezTo>
                  <a:cubicBezTo>
                    <a:pt x="1121410" y="19050"/>
                    <a:pt x="1852930" y="16510"/>
                    <a:pt x="2338070" y="13970"/>
                  </a:cubicBezTo>
                  <a:cubicBezTo>
                    <a:pt x="2503170" y="12700"/>
                    <a:pt x="2637790" y="12700"/>
                    <a:pt x="2707640" y="12700"/>
                  </a:cubicBezTo>
                  <a:cubicBezTo>
                    <a:pt x="2861310" y="11430"/>
                    <a:pt x="3020060" y="21590"/>
                    <a:pt x="3177540" y="41910"/>
                  </a:cubicBezTo>
                  <a:lnTo>
                    <a:pt x="3182620" y="43180"/>
                  </a:lnTo>
                  <a:lnTo>
                    <a:pt x="3182620" y="48260"/>
                  </a:lnTo>
                  <a:cubicBezTo>
                    <a:pt x="3182620" y="50800"/>
                    <a:pt x="3191510" y="328930"/>
                    <a:pt x="3191510" y="699770"/>
                  </a:cubicBezTo>
                  <a:lnTo>
                    <a:pt x="3191510" y="2942077"/>
                  </a:lnTo>
                  <a:close/>
                  <a:moveTo>
                    <a:pt x="139700" y="2907787"/>
                  </a:moveTo>
                  <a:cubicBezTo>
                    <a:pt x="273050" y="2915407"/>
                    <a:pt x="548640" y="2929377"/>
                    <a:pt x="800100" y="2929377"/>
                  </a:cubicBezTo>
                  <a:lnTo>
                    <a:pt x="3178810" y="2929377"/>
                  </a:lnTo>
                  <a:lnTo>
                    <a:pt x="3178810" y="699770"/>
                  </a:lnTo>
                  <a:cubicBezTo>
                    <a:pt x="3178810" y="358140"/>
                    <a:pt x="3171190" y="93980"/>
                    <a:pt x="3169920" y="53340"/>
                  </a:cubicBezTo>
                  <a:cubicBezTo>
                    <a:pt x="3014980" y="33020"/>
                    <a:pt x="2858770" y="24130"/>
                    <a:pt x="2707640" y="25400"/>
                  </a:cubicBezTo>
                  <a:cubicBezTo>
                    <a:pt x="2637790" y="25400"/>
                    <a:pt x="2503170" y="27940"/>
                    <a:pt x="2338070" y="26670"/>
                  </a:cubicBezTo>
                  <a:cubicBezTo>
                    <a:pt x="1828800" y="22860"/>
                    <a:pt x="1304290" y="22860"/>
                    <a:pt x="935990" y="25400"/>
                  </a:cubicBezTo>
                  <a:cubicBezTo>
                    <a:pt x="622300" y="27940"/>
                    <a:pt x="77470" y="22860"/>
                    <a:pt x="12700" y="24130"/>
                  </a:cubicBezTo>
                  <a:cubicBezTo>
                    <a:pt x="12700" y="71120"/>
                    <a:pt x="15240" y="382270"/>
                    <a:pt x="15240" y="755650"/>
                  </a:cubicBezTo>
                  <a:cubicBezTo>
                    <a:pt x="15240" y="982908"/>
                    <a:pt x="16510" y="1267186"/>
                    <a:pt x="17780" y="1518468"/>
                  </a:cubicBezTo>
                  <a:cubicBezTo>
                    <a:pt x="19050" y="1722877"/>
                    <a:pt x="20320" y="1899407"/>
                    <a:pt x="20320" y="2014977"/>
                  </a:cubicBezTo>
                  <a:cubicBezTo>
                    <a:pt x="20320" y="2201667"/>
                    <a:pt x="29210" y="2592827"/>
                    <a:pt x="34290" y="2797297"/>
                  </a:cubicBezTo>
                  <a:lnTo>
                    <a:pt x="139700" y="2907787"/>
                  </a:lnTo>
                  <a:close/>
                  <a:moveTo>
                    <a:pt x="139700" y="2907787"/>
                  </a:moveTo>
                  <a:lnTo>
                    <a:pt x="133350" y="2782057"/>
                  </a:lnTo>
                  <a:lnTo>
                    <a:pt x="34290" y="2796027"/>
                  </a:lnTo>
                  <a:lnTo>
                    <a:pt x="139700" y="2907787"/>
                  </a:lnTo>
                  <a:close/>
                </a:path>
              </a:pathLst>
            </a:custGeom>
            <a:solidFill>
              <a:srgbClr val="000000"/>
            </a:solidFill>
          </p:spPr>
        </p:sp>
        <p:sp>
          <p:nvSpPr>
            <p:cNvPr id="15" name="Freeform 15"/>
            <p:cNvSpPr/>
            <p:nvPr/>
          </p:nvSpPr>
          <p:spPr>
            <a:xfrm>
              <a:off x="299720" y="19050"/>
              <a:ext cx="617220" cy="304800"/>
            </a:xfrm>
            <a:custGeom>
              <a:avLst/>
              <a:gdLst/>
              <a:ahLst/>
              <a:cxnLst/>
              <a:rect l="l" t="t" r="r" b="b"/>
              <a:pathLst>
                <a:path w="617220" h="304800">
                  <a:moveTo>
                    <a:pt x="600710" y="0"/>
                  </a:moveTo>
                  <a:lnTo>
                    <a:pt x="617220" y="77470"/>
                  </a:lnTo>
                  <a:lnTo>
                    <a:pt x="600710" y="190500"/>
                  </a:lnTo>
                  <a:lnTo>
                    <a:pt x="589280" y="297180"/>
                  </a:lnTo>
                  <a:lnTo>
                    <a:pt x="5080" y="304800"/>
                  </a:lnTo>
                  <a:lnTo>
                    <a:pt x="5080" y="255270"/>
                  </a:lnTo>
                  <a:lnTo>
                    <a:pt x="16510" y="148590"/>
                  </a:lnTo>
                  <a:lnTo>
                    <a:pt x="0" y="21590"/>
                  </a:lnTo>
                  <a:lnTo>
                    <a:pt x="600710" y="0"/>
                  </a:lnTo>
                  <a:close/>
                </a:path>
              </a:pathLst>
            </a:custGeom>
            <a:solidFill>
              <a:srgbClr val="000000"/>
            </a:solidFill>
          </p:spPr>
        </p:sp>
      </p:grpSp>
      <p:grpSp>
        <p:nvGrpSpPr>
          <p:cNvPr id="16" name="Group 16"/>
          <p:cNvGrpSpPr/>
          <p:nvPr/>
        </p:nvGrpSpPr>
        <p:grpSpPr>
          <a:xfrm rot="-461030">
            <a:off x="12602177" y="5871632"/>
            <a:ext cx="2555619" cy="2237383"/>
            <a:chOff x="0" y="0"/>
            <a:chExt cx="5348335" cy="4682339"/>
          </a:xfrm>
        </p:grpSpPr>
        <p:sp>
          <p:nvSpPr>
            <p:cNvPr id="17" name="Freeform 17"/>
            <p:cNvSpPr/>
            <p:nvPr/>
          </p:nvSpPr>
          <p:spPr>
            <a:xfrm>
              <a:off x="0" y="0"/>
              <a:ext cx="5348335" cy="4682339"/>
            </a:xfrm>
            <a:custGeom>
              <a:avLst/>
              <a:gdLst/>
              <a:ahLst/>
              <a:cxnLst/>
              <a:rect l="l" t="t" r="r" b="b"/>
              <a:pathLst>
                <a:path w="5348335" h="4682339">
                  <a:moveTo>
                    <a:pt x="5223875" y="4682339"/>
                  </a:moveTo>
                  <a:lnTo>
                    <a:pt x="124460" y="4682339"/>
                  </a:lnTo>
                  <a:cubicBezTo>
                    <a:pt x="55880" y="4682339"/>
                    <a:pt x="0" y="4626459"/>
                    <a:pt x="0" y="4557879"/>
                  </a:cubicBezTo>
                  <a:lnTo>
                    <a:pt x="0" y="124460"/>
                  </a:lnTo>
                  <a:cubicBezTo>
                    <a:pt x="0" y="55880"/>
                    <a:pt x="55880" y="0"/>
                    <a:pt x="124460" y="0"/>
                  </a:cubicBezTo>
                  <a:lnTo>
                    <a:pt x="5223875" y="0"/>
                  </a:lnTo>
                  <a:cubicBezTo>
                    <a:pt x="5292455" y="0"/>
                    <a:pt x="5348335" y="55880"/>
                    <a:pt x="5348335" y="124460"/>
                  </a:cubicBezTo>
                  <a:lnTo>
                    <a:pt x="5348335" y="4557879"/>
                  </a:lnTo>
                  <a:cubicBezTo>
                    <a:pt x="5348335" y="4626459"/>
                    <a:pt x="5292455" y="4682339"/>
                    <a:pt x="5223875" y="4682339"/>
                  </a:cubicBezTo>
                  <a:close/>
                </a:path>
              </a:pathLst>
            </a:custGeom>
            <a:solidFill>
              <a:srgbClr val="46C3BD"/>
            </a:solidFill>
          </p:spPr>
        </p:sp>
      </p:grpSp>
      <p:sp>
        <p:nvSpPr>
          <p:cNvPr id="18" name="TextBox 18"/>
          <p:cNvSpPr txBox="1"/>
          <p:nvPr/>
        </p:nvSpPr>
        <p:spPr>
          <a:xfrm rot="-447740">
            <a:off x="12717958" y="6306476"/>
            <a:ext cx="2318252" cy="1320426"/>
          </a:xfrm>
          <a:prstGeom prst="rect">
            <a:avLst/>
          </a:prstGeom>
        </p:spPr>
        <p:txBody>
          <a:bodyPr lIns="0" tIns="0" rIns="0" bIns="0" rtlCol="0" anchor="t">
            <a:spAutoFit/>
          </a:bodyPr>
          <a:lstStyle/>
          <a:p>
            <a:pPr marL="0" lvl="0" indent="0" algn="ctr">
              <a:lnSpc>
                <a:spcPts val="3450"/>
              </a:lnSpc>
            </a:pPr>
            <a:r>
              <a:rPr lang="ru-RU" sz="2464" spc="24" dirty="0">
                <a:solidFill>
                  <a:srgbClr val="000000"/>
                </a:solidFill>
                <a:latin typeface="DM Sans"/>
              </a:rPr>
              <a:t>Как мы могли бы работать вместе</a:t>
            </a:r>
            <a:r>
              <a:rPr lang="en-US" sz="2464" spc="24" dirty="0">
                <a:solidFill>
                  <a:srgbClr val="000000"/>
                </a:solidFill>
                <a:latin typeface="DM Sans"/>
              </a:rPr>
              <a:t>?</a:t>
            </a:r>
          </a:p>
        </p:txBody>
      </p:sp>
    </p:spTree>
    <p:extLst>
      <p:ext uri="{BB962C8B-B14F-4D97-AF65-F5344CB8AC3E}">
        <p14:creationId xmlns:p14="http://schemas.microsoft.com/office/powerpoint/2010/main" val="25885582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
          <p:cNvSpPr txBox="1"/>
          <p:nvPr/>
        </p:nvSpPr>
        <p:spPr>
          <a:xfrm>
            <a:off x="2186349" y="1333960"/>
            <a:ext cx="13358451" cy="948978"/>
          </a:xfrm>
          <a:prstGeom prst="rect">
            <a:avLst/>
          </a:prstGeom>
        </p:spPr>
        <p:txBody>
          <a:bodyPr wrap="square" lIns="0" tIns="0" rIns="0" bIns="0" rtlCol="0" anchor="t">
            <a:spAutoFit/>
          </a:bodyPr>
          <a:lstStyle/>
          <a:p>
            <a:pPr marL="0" marR="0" lvl="0" indent="0" algn="l" defTabSz="914400" rtl="0" eaLnBrk="1" fontAlgn="auto" latinLnBrk="0" hangingPunct="1">
              <a:lnSpc>
                <a:spcPts val="7377"/>
              </a:lnSpc>
              <a:spcBef>
                <a:spcPts val="0"/>
              </a:spcBef>
              <a:spcAft>
                <a:spcPts val="0"/>
              </a:spcAft>
              <a:buClrTx/>
              <a:buSzTx/>
              <a:buFontTx/>
              <a:buNone/>
              <a:tabLst/>
              <a:defRPr/>
            </a:pPr>
            <a:r>
              <a:rPr kumimoji="0" lang="ru-RU" sz="6707" b="0" i="0" u="none" strike="noStrike" kern="1200" cap="none" spc="0" normalizeH="0" baseline="0" noProof="0" dirty="0">
                <a:ln>
                  <a:noFill/>
                </a:ln>
                <a:solidFill>
                  <a:srgbClr val="000000"/>
                </a:solidFill>
                <a:effectLst/>
                <a:uLnTx/>
                <a:uFillTx/>
                <a:latin typeface="DM Sans Bold"/>
                <a:ea typeface="+mn-ea"/>
                <a:cs typeface="+mn-cs"/>
              </a:rPr>
              <a:t>Образец </a:t>
            </a:r>
            <a:r>
              <a:rPr kumimoji="0" lang="ru-RU" sz="6707" b="0" i="0" u="none" strike="noStrike" kern="1200" cap="none" spc="0" normalizeH="0" baseline="0" noProof="0" dirty="0" err="1">
                <a:ln>
                  <a:noFill/>
                </a:ln>
                <a:solidFill>
                  <a:srgbClr val="000000"/>
                </a:solidFill>
                <a:effectLst/>
                <a:uLnTx/>
                <a:uFillTx/>
                <a:latin typeface="DM Sans Bold"/>
                <a:ea typeface="+mn-ea"/>
                <a:cs typeface="+mn-cs"/>
              </a:rPr>
              <a:t>адвокационного</a:t>
            </a:r>
            <a:r>
              <a:rPr kumimoji="0" lang="ru-RU" sz="6707" b="0" i="0" u="none" strike="noStrike" kern="1200" cap="none" spc="0" normalizeH="0" baseline="0" noProof="0" dirty="0">
                <a:ln>
                  <a:noFill/>
                </a:ln>
                <a:solidFill>
                  <a:srgbClr val="000000"/>
                </a:solidFill>
                <a:effectLst/>
                <a:uLnTx/>
                <a:uFillTx/>
                <a:latin typeface="DM Sans Bold"/>
                <a:ea typeface="+mn-ea"/>
                <a:cs typeface="+mn-cs"/>
              </a:rPr>
              <a:t> плана</a:t>
            </a:r>
            <a:endParaRPr kumimoji="0" lang="en-US" sz="6707" b="0" i="0" u="none" strike="noStrike" kern="1200" cap="none" spc="0" normalizeH="0" baseline="0" noProof="0" dirty="0">
              <a:ln>
                <a:noFill/>
              </a:ln>
              <a:solidFill>
                <a:srgbClr val="000000"/>
              </a:solidFill>
              <a:effectLst/>
              <a:uLnTx/>
              <a:uFillTx/>
              <a:latin typeface="DM Sans Bold"/>
              <a:ea typeface="+mn-ea"/>
              <a:cs typeface="+mn-cs"/>
            </a:endParaRPr>
          </a:p>
        </p:txBody>
      </p:sp>
      <p:grpSp>
        <p:nvGrpSpPr>
          <p:cNvPr id="3" name="Group 3"/>
          <p:cNvGrpSpPr/>
          <p:nvPr/>
        </p:nvGrpSpPr>
        <p:grpSpPr>
          <a:xfrm>
            <a:off x="2186351" y="3753075"/>
            <a:ext cx="4688161" cy="1048506"/>
            <a:chOff x="0" y="0"/>
            <a:chExt cx="23636239" cy="5286238"/>
          </a:xfrm>
        </p:grpSpPr>
        <p:sp>
          <p:nvSpPr>
            <p:cNvPr id="4" name="Freeform 4"/>
            <p:cNvSpPr/>
            <p:nvPr/>
          </p:nvSpPr>
          <p:spPr>
            <a:xfrm>
              <a:off x="0" y="0"/>
              <a:ext cx="23636239" cy="5286238"/>
            </a:xfrm>
            <a:custGeom>
              <a:avLst/>
              <a:gdLst/>
              <a:ahLst/>
              <a:cxnLst/>
              <a:rect l="l" t="t" r="r" b="b"/>
              <a:pathLst>
                <a:path w="23636239" h="5286238">
                  <a:moveTo>
                    <a:pt x="0" y="0"/>
                  </a:moveTo>
                  <a:lnTo>
                    <a:pt x="0" y="5286238"/>
                  </a:lnTo>
                  <a:lnTo>
                    <a:pt x="23636239" y="5286238"/>
                  </a:lnTo>
                  <a:lnTo>
                    <a:pt x="23636239" y="0"/>
                  </a:lnTo>
                  <a:lnTo>
                    <a:pt x="0" y="0"/>
                  </a:lnTo>
                  <a:close/>
                  <a:moveTo>
                    <a:pt x="23575279" y="5225278"/>
                  </a:moveTo>
                  <a:lnTo>
                    <a:pt x="59690" y="5225278"/>
                  </a:lnTo>
                  <a:lnTo>
                    <a:pt x="59690" y="59690"/>
                  </a:lnTo>
                  <a:lnTo>
                    <a:pt x="23575279" y="59690"/>
                  </a:lnTo>
                  <a:lnTo>
                    <a:pt x="23575279" y="5225278"/>
                  </a:lnTo>
                  <a:close/>
                </a:path>
              </a:pathLst>
            </a:custGeom>
            <a:solidFill>
              <a:srgbClr val="000000"/>
            </a:solidFill>
          </p:spPr>
        </p:sp>
      </p:grpSp>
      <p:sp>
        <p:nvSpPr>
          <p:cNvPr id="5" name="TextBox 5"/>
          <p:cNvSpPr txBox="1"/>
          <p:nvPr/>
        </p:nvSpPr>
        <p:spPr>
          <a:xfrm>
            <a:off x="2273596" y="4030134"/>
            <a:ext cx="4513670"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a:ln>
                  <a:noFill/>
                </a:ln>
                <a:solidFill>
                  <a:srgbClr val="000000"/>
                </a:solidFill>
                <a:effectLst/>
                <a:uLnTx/>
                <a:uFillTx/>
                <a:latin typeface="DM Sans"/>
                <a:ea typeface="+mn-ea"/>
                <a:cs typeface="+mn-cs"/>
              </a:rPr>
              <a:t>Что нужно изменить</a:t>
            </a:r>
            <a:r>
              <a:rPr kumimoji="0" lang="en-US" sz="2520" b="0" i="0" u="none" strike="noStrike" kern="1200" cap="none" spc="25" normalizeH="0" baseline="0" noProof="0" dirty="0">
                <a:ln>
                  <a:noFill/>
                </a:ln>
                <a:solidFill>
                  <a:srgbClr val="000000"/>
                </a:solidFill>
                <a:effectLst/>
                <a:uLnTx/>
                <a:uFillTx/>
                <a:latin typeface="DM Sans"/>
                <a:ea typeface="+mn-ea"/>
                <a:cs typeface="+mn-cs"/>
              </a:rPr>
              <a:t>?</a:t>
            </a:r>
          </a:p>
        </p:txBody>
      </p:sp>
      <p:grpSp>
        <p:nvGrpSpPr>
          <p:cNvPr id="6" name="Group 6"/>
          <p:cNvGrpSpPr/>
          <p:nvPr/>
        </p:nvGrpSpPr>
        <p:grpSpPr>
          <a:xfrm>
            <a:off x="2186351" y="2511821"/>
            <a:ext cx="4688161" cy="991244"/>
            <a:chOff x="0" y="0"/>
            <a:chExt cx="6947528" cy="1468954"/>
          </a:xfrm>
        </p:grpSpPr>
        <p:sp>
          <p:nvSpPr>
            <p:cNvPr id="7" name="Freeform 7"/>
            <p:cNvSpPr/>
            <p:nvPr/>
          </p:nvSpPr>
          <p:spPr>
            <a:xfrm>
              <a:off x="0" y="0"/>
              <a:ext cx="6947528" cy="1468954"/>
            </a:xfrm>
            <a:custGeom>
              <a:avLst/>
              <a:gdLst/>
              <a:ahLst/>
              <a:cxnLst/>
              <a:rect l="l" t="t" r="r" b="b"/>
              <a:pathLst>
                <a:path w="6947528" h="1468954">
                  <a:moveTo>
                    <a:pt x="6823068" y="1468954"/>
                  </a:moveTo>
                  <a:lnTo>
                    <a:pt x="124460" y="1468954"/>
                  </a:lnTo>
                  <a:cubicBezTo>
                    <a:pt x="55880" y="1468954"/>
                    <a:pt x="0" y="1413074"/>
                    <a:pt x="0" y="1344494"/>
                  </a:cubicBezTo>
                  <a:lnTo>
                    <a:pt x="0" y="124460"/>
                  </a:lnTo>
                  <a:cubicBezTo>
                    <a:pt x="0" y="55880"/>
                    <a:pt x="55880" y="0"/>
                    <a:pt x="124460" y="0"/>
                  </a:cubicBezTo>
                  <a:lnTo>
                    <a:pt x="6823068" y="0"/>
                  </a:lnTo>
                  <a:cubicBezTo>
                    <a:pt x="6891648" y="0"/>
                    <a:pt x="6947528" y="55880"/>
                    <a:pt x="6947528" y="124460"/>
                  </a:cubicBezTo>
                  <a:lnTo>
                    <a:pt x="6947528" y="1344494"/>
                  </a:lnTo>
                  <a:cubicBezTo>
                    <a:pt x="6947528" y="1413074"/>
                    <a:pt x="6891648" y="1468954"/>
                    <a:pt x="6823068" y="1468954"/>
                  </a:cubicBezTo>
                  <a:close/>
                </a:path>
              </a:pathLst>
            </a:custGeom>
            <a:solidFill>
              <a:srgbClr val="FFE500"/>
            </a:solidFill>
          </p:spPr>
        </p:sp>
      </p:grpSp>
      <p:sp>
        <p:nvSpPr>
          <p:cNvPr id="8" name="TextBox 8"/>
          <p:cNvSpPr txBox="1"/>
          <p:nvPr/>
        </p:nvSpPr>
        <p:spPr>
          <a:xfrm>
            <a:off x="3131356" y="2818957"/>
            <a:ext cx="2798151" cy="414326"/>
          </a:xfrm>
          <a:prstGeom prst="rect">
            <a:avLst/>
          </a:prstGeom>
        </p:spPr>
        <p:txBody>
          <a:bodyPr lIns="0" tIns="0" rIns="0" bIns="0" rtlCol="0" anchor="t">
            <a:spAutoFit/>
          </a:bodyPr>
          <a:lstStyle/>
          <a:p>
            <a:pPr marL="0" marR="0" lvl="0" indent="0" algn="ctr" defTabSz="914400" rtl="0" eaLnBrk="1" fontAlgn="auto" latinLnBrk="0" hangingPunct="1">
              <a:lnSpc>
                <a:spcPts val="3203"/>
              </a:lnSpc>
              <a:spcBef>
                <a:spcPct val="0"/>
              </a:spcBef>
              <a:spcAft>
                <a:spcPts val="0"/>
              </a:spcAft>
              <a:buClrTx/>
              <a:buSzTx/>
              <a:buFontTx/>
              <a:buNone/>
              <a:tabLst/>
              <a:defRPr/>
            </a:pPr>
            <a:r>
              <a:rPr kumimoji="0" lang="ru-RU" sz="2993" b="0" i="0" u="none" strike="noStrike" kern="1200" cap="none" spc="29" normalizeH="0" baseline="0" noProof="0" dirty="0">
                <a:ln>
                  <a:noFill/>
                </a:ln>
                <a:solidFill>
                  <a:srgbClr val="000000"/>
                </a:solidFill>
                <a:effectLst/>
                <a:uLnTx/>
                <a:uFillTx/>
                <a:latin typeface="DM Sans Bold"/>
                <a:ea typeface="+mn-ea"/>
                <a:cs typeface="+mn-cs"/>
              </a:rPr>
              <a:t>Шаги</a:t>
            </a:r>
            <a:endParaRPr kumimoji="0" lang="en-US" sz="2993" b="0" i="0" u="none" strike="noStrike" kern="1200" cap="none" spc="29" normalizeH="0" baseline="0" noProof="0" dirty="0">
              <a:ln>
                <a:noFill/>
              </a:ln>
              <a:solidFill>
                <a:srgbClr val="000000"/>
              </a:solidFill>
              <a:effectLst/>
              <a:uLnTx/>
              <a:uFillTx/>
              <a:latin typeface="DM Sans Bold"/>
              <a:ea typeface="+mn-ea"/>
              <a:cs typeface="+mn-cs"/>
            </a:endParaRPr>
          </a:p>
        </p:txBody>
      </p:sp>
      <p:grpSp>
        <p:nvGrpSpPr>
          <p:cNvPr id="9" name="Group 9"/>
          <p:cNvGrpSpPr/>
          <p:nvPr/>
        </p:nvGrpSpPr>
        <p:grpSpPr>
          <a:xfrm>
            <a:off x="7112528" y="3753075"/>
            <a:ext cx="4349358" cy="1048506"/>
            <a:chOff x="0" y="0"/>
            <a:chExt cx="21928096" cy="5286238"/>
          </a:xfrm>
        </p:grpSpPr>
        <p:sp>
          <p:nvSpPr>
            <p:cNvPr id="10" name="Freeform 10"/>
            <p:cNvSpPr/>
            <p:nvPr/>
          </p:nvSpPr>
          <p:spPr>
            <a:xfrm>
              <a:off x="0" y="0"/>
              <a:ext cx="21928096" cy="5286238"/>
            </a:xfrm>
            <a:custGeom>
              <a:avLst/>
              <a:gdLst/>
              <a:ahLst/>
              <a:cxnLst/>
              <a:rect l="l" t="t" r="r" b="b"/>
              <a:pathLst>
                <a:path w="21928096" h="5286238">
                  <a:moveTo>
                    <a:pt x="0" y="0"/>
                  </a:moveTo>
                  <a:lnTo>
                    <a:pt x="0" y="5286238"/>
                  </a:lnTo>
                  <a:lnTo>
                    <a:pt x="21928096" y="5286238"/>
                  </a:lnTo>
                  <a:lnTo>
                    <a:pt x="21928096" y="0"/>
                  </a:lnTo>
                  <a:lnTo>
                    <a:pt x="0" y="0"/>
                  </a:lnTo>
                  <a:close/>
                  <a:moveTo>
                    <a:pt x="21867135" y="5225278"/>
                  </a:moveTo>
                  <a:lnTo>
                    <a:pt x="59690" y="5225278"/>
                  </a:lnTo>
                  <a:lnTo>
                    <a:pt x="59690" y="59690"/>
                  </a:lnTo>
                  <a:lnTo>
                    <a:pt x="21867135" y="59690"/>
                  </a:lnTo>
                  <a:lnTo>
                    <a:pt x="21867135" y="5225278"/>
                  </a:lnTo>
                  <a:close/>
                </a:path>
              </a:pathLst>
            </a:custGeom>
            <a:solidFill>
              <a:srgbClr val="000000"/>
            </a:solidFill>
          </p:spPr>
        </p:sp>
      </p:grpSp>
      <p:sp>
        <p:nvSpPr>
          <p:cNvPr id="11" name="TextBox 11"/>
          <p:cNvSpPr txBox="1"/>
          <p:nvPr/>
        </p:nvSpPr>
        <p:spPr>
          <a:xfrm>
            <a:off x="7206520" y="3820087"/>
            <a:ext cx="4161374" cy="873509"/>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a:ln>
                  <a:noFill/>
                </a:ln>
                <a:solidFill>
                  <a:srgbClr val="000000"/>
                </a:solidFill>
                <a:effectLst/>
                <a:uLnTx/>
                <a:uFillTx/>
                <a:latin typeface="DM Sans"/>
                <a:ea typeface="+mn-ea"/>
                <a:cs typeface="+mn-cs"/>
              </a:rPr>
              <a:t>Ситуационный анализ и определение проблемы</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12" name="Group 12"/>
          <p:cNvGrpSpPr/>
          <p:nvPr/>
        </p:nvGrpSpPr>
        <p:grpSpPr>
          <a:xfrm>
            <a:off x="7112528" y="2511821"/>
            <a:ext cx="4349358" cy="991244"/>
            <a:chOff x="0" y="0"/>
            <a:chExt cx="6445444" cy="1468954"/>
          </a:xfrm>
        </p:grpSpPr>
        <p:sp>
          <p:nvSpPr>
            <p:cNvPr id="13" name="Freeform 13"/>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14" name="TextBox 14"/>
          <p:cNvSpPr txBox="1"/>
          <p:nvPr/>
        </p:nvSpPr>
        <p:spPr>
          <a:xfrm>
            <a:off x="7859502" y="2812223"/>
            <a:ext cx="2855410" cy="419016"/>
          </a:xfrm>
          <a:prstGeom prst="rect">
            <a:avLst/>
          </a:prstGeom>
        </p:spPr>
        <p:txBody>
          <a:bodyPr lIns="0" tIns="0" rIns="0" bIns="0" rtlCol="0" anchor="t">
            <a:spAutoFit/>
          </a:bodyPr>
          <a:lstStyle/>
          <a:p>
            <a:pPr marL="0" marR="0" lvl="0" indent="0" algn="ctr" defTabSz="914400" rtl="0" eaLnBrk="1" fontAlgn="auto" latinLnBrk="0" hangingPunct="1">
              <a:lnSpc>
                <a:spcPts val="3203"/>
              </a:lnSpc>
              <a:spcBef>
                <a:spcPts val="0"/>
              </a:spcBef>
              <a:spcAft>
                <a:spcPts val="0"/>
              </a:spcAft>
              <a:buClrTx/>
              <a:buSzTx/>
              <a:buFontTx/>
              <a:buNone/>
              <a:tabLst/>
              <a:defRPr/>
            </a:pPr>
            <a:r>
              <a:rPr kumimoji="0" lang="ru-RU" sz="2993" b="0" i="0" u="none" strike="noStrike" kern="1200" cap="none" spc="29" normalizeH="0" baseline="0" noProof="0" dirty="0">
                <a:ln>
                  <a:noFill/>
                </a:ln>
                <a:solidFill>
                  <a:srgbClr val="000000"/>
                </a:solidFill>
                <a:effectLst/>
                <a:uLnTx/>
                <a:uFillTx/>
                <a:latin typeface="DM Sans Bold"/>
                <a:ea typeface="+mn-ea"/>
                <a:cs typeface="+mn-cs"/>
              </a:rPr>
              <a:t>Метод</a:t>
            </a:r>
            <a:endParaRPr kumimoji="0" lang="en-US" sz="2993" b="0" i="0" u="none" strike="noStrike" kern="1200" cap="none" spc="29" normalizeH="0" baseline="0" noProof="0" dirty="0">
              <a:ln>
                <a:noFill/>
              </a:ln>
              <a:solidFill>
                <a:srgbClr val="000000"/>
              </a:solidFill>
              <a:effectLst/>
              <a:uLnTx/>
              <a:uFillTx/>
              <a:latin typeface="DM Sans Bold"/>
              <a:ea typeface="+mn-ea"/>
              <a:cs typeface="+mn-cs"/>
            </a:endParaRPr>
          </a:p>
        </p:txBody>
      </p:sp>
      <p:grpSp>
        <p:nvGrpSpPr>
          <p:cNvPr id="15" name="Group 15"/>
          <p:cNvGrpSpPr/>
          <p:nvPr/>
        </p:nvGrpSpPr>
        <p:grpSpPr>
          <a:xfrm>
            <a:off x="11752292" y="3753075"/>
            <a:ext cx="4349358" cy="1048506"/>
            <a:chOff x="0" y="0"/>
            <a:chExt cx="21928096" cy="5286238"/>
          </a:xfrm>
        </p:grpSpPr>
        <p:sp>
          <p:nvSpPr>
            <p:cNvPr id="16" name="Freeform 16"/>
            <p:cNvSpPr/>
            <p:nvPr/>
          </p:nvSpPr>
          <p:spPr>
            <a:xfrm>
              <a:off x="0" y="0"/>
              <a:ext cx="21928096" cy="5286238"/>
            </a:xfrm>
            <a:custGeom>
              <a:avLst/>
              <a:gdLst/>
              <a:ahLst/>
              <a:cxnLst/>
              <a:rect l="l" t="t" r="r" b="b"/>
              <a:pathLst>
                <a:path w="21928096" h="5286238">
                  <a:moveTo>
                    <a:pt x="0" y="0"/>
                  </a:moveTo>
                  <a:lnTo>
                    <a:pt x="0" y="5286238"/>
                  </a:lnTo>
                  <a:lnTo>
                    <a:pt x="21928096" y="5286238"/>
                  </a:lnTo>
                  <a:lnTo>
                    <a:pt x="21928096" y="0"/>
                  </a:lnTo>
                  <a:lnTo>
                    <a:pt x="0" y="0"/>
                  </a:lnTo>
                  <a:close/>
                  <a:moveTo>
                    <a:pt x="21867135" y="5225278"/>
                  </a:moveTo>
                  <a:lnTo>
                    <a:pt x="59690" y="5225278"/>
                  </a:lnTo>
                  <a:lnTo>
                    <a:pt x="59690" y="59690"/>
                  </a:lnTo>
                  <a:lnTo>
                    <a:pt x="21867135" y="59690"/>
                  </a:lnTo>
                  <a:lnTo>
                    <a:pt x="21867135" y="5225278"/>
                  </a:lnTo>
                  <a:close/>
                </a:path>
              </a:pathLst>
            </a:custGeom>
            <a:solidFill>
              <a:srgbClr val="000000"/>
            </a:solidFill>
          </p:spPr>
        </p:sp>
      </p:grpSp>
      <p:sp>
        <p:nvSpPr>
          <p:cNvPr id="17" name="TextBox 17"/>
          <p:cNvSpPr txBox="1"/>
          <p:nvPr/>
        </p:nvSpPr>
        <p:spPr>
          <a:xfrm>
            <a:off x="11816577" y="4042137"/>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a:ln>
                  <a:noFill/>
                </a:ln>
                <a:solidFill>
                  <a:srgbClr val="000000"/>
                </a:solidFill>
                <a:effectLst/>
                <a:uLnTx/>
                <a:uFillTx/>
                <a:latin typeface="DM Sans"/>
                <a:ea typeface="+mn-ea"/>
                <a:cs typeface="+mn-cs"/>
              </a:rPr>
              <a:t>Цели (запросы)</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18" name="Group 18"/>
          <p:cNvGrpSpPr/>
          <p:nvPr/>
        </p:nvGrpSpPr>
        <p:grpSpPr>
          <a:xfrm>
            <a:off x="11752292" y="2511821"/>
            <a:ext cx="4349358" cy="991244"/>
            <a:chOff x="0" y="0"/>
            <a:chExt cx="6445444" cy="1468954"/>
          </a:xfrm>
        </p:grpSpPr>
        <p:sp>
          <p:nvSpPr>
            <p:cNvPr id="19" name="Freeform 19"/>
            <p:cNvSpPr/>
            <p:nvPr/>
          </p:nvSpPr>
          <p:spPr>
            <a:xfrm>
              <a:off x="0" y="0"/>
              <a:ext cx="6445445" cy="1468954"/>
            </a:xfrm>
            <a:custGeom>
              <a:avLst/>
              <a:gdLst/>
              <a:ahLst/>
              <a:cxnLst/>
              <a:rect l="l" t="t" r="r" b="b"/>
              <a:pathLst>
                <a:path w="6445445" h="1468954">
                  <a:moveTo>
                    <a:pt x="6320984" y="1468954"/>
                  </a:moveTo>
                  <a:lnTo>
                    <a:pt x="124460" y="1468954"/>
                  </a:lnTo>
                  <a:cubicBezTo>
                    <a:pt x="55880" y="1468954"/>
                    <a:pt x="0" y="1413074"/>
                    <a:pt x="0" y="1344494"/>
                  </a:cubicBezTo>
                  <a:lnTo>
                    <a:pt x="0" y="124460"/>
                  </a:lnTo>
                  <a:cubicBezTo>
                    <a:pt x="0" y="55880"/>
                    <a:pt x="55880" y="0"/>
                    <a:pt x="124460" y="0"/>
                  </a:cubicBezTo>
                  <a:lnTo>
                    <a:pt x="6320984" y="0"/>
                  </a:lnTo>
                  <a:cubicBezTo>
                    <a:pt x="6389564" y="0"/>
                    <a:pt x="6445445" y="55880"/>
                    <a:pt x="6445445" y="124460"/>
                  </a:cubicBezTo>
                  <a:lnTo>
                    <a:pt x="6445445" y="1344494"/>
                  </a:lnTo>
                  <a:cubicBezTo>
                    <a:pt x="6445445" y="1413074"/>
                    <a:pt x="6389564" y="1468954"/>
                    <a:pt x="6320984" y="1468954"/>
                  </a:cubicBezTo>
                  <a:close/>
                </a:path>
              </a:pathLst>
            </a:custGeom>
            <a:solidFill>
              <a:srgbClr val="FFE500"/>
            </a:solidFill>
          </p:spPr>
        </p:sp>
      </p:grpSp>
      <p:sp>
        <p:nvSpPr>
          <p:cNvPr id="20" name="TextBox 20"/>
          <p:cNvSpPr txBox="1"/>
          <p:nvPr/>
        </p:nvSpPr>
        <p:spPr>
          <a:xfrm>
            <a:off x="12499266" y="2818957"/>
            <a:ext cx="3045534" cy="816055"/>
          </a:xfrm>
          <a:prstGeom prst="rect">
            <a:avLst/>
          </a:prstGeom>
        </p:spPr>
        <p:txBody>
          <a:bodyPr wrap="square" lIns="0" tIns="0" rIns="0" bIns="0" rtlCol="0" anchor="t">
            <a:spAutoFit/>
          </a:bodyPr>
          <a:lstStyle/>
          <a:p>
            <a:pPr marL="0" marR="0" lvl="0" indent="0" algn="ctr" defTabSz="914400" rtl="0" eaLnBrk="1" fontAlgn="auto" latinLnBrk="0" hangingPunct="1">
              <a:lnSpc>
                <a:spcPts val="3203"/>
              </a:lnSpc>
              <a:spcBef>
                <a:spcPts val="0"/>
              </a:spcBef>
              <a:spcAft>
                <a:spcPts val="0"/>
              </a:spcAft>
              <a:buClrTx/>
              <a:buSzTx/>
              <a:buFontTx/>
              <a:buNone/>
              <a:tabLst/>
              <a:defRPr/>
            </a:pPr>
            <a:r>
              <a:rPr kumimoji="0" lang="ru-RU" sz="2993" b="0" i="0" u="none" strike="noStrike" kern="1200" cap="none" spc="29" normalizeH="0" baseline="0" noProof="0" dirty="0" err="1">
                <a:ln>
                  <a:noFill/>
                </a:ln>
                <a:solidFill>
                  <a:srgbClr val="000000"/>
                </a:solidFill>
                <a:effectLst/>
                <a:uLnTx/>
                <a:uFillTx/>
                <a:latin typeface="DM Sans Bold"/>
                <a:ea typeface="+mn-ea"/>
                <a:cs typeface="+mn-cs"/>
              </a:rPr>
              <a:t>Адвокационный</a:t>
            </a:r>
            <a:r>
              <a:rPr kumimoji="0" lang="ru-RU" sz="2993" b="0" i="0" u="none" strike="noStrike" kern="1200" cap="none" spc="29" normalizeH="0" baseline="0" noProof="0" dirty="0">
                <a:ln>
                  <a:noFill/>
                </a:ln>
                <a:solidFill>
                  <a:srgbClr val="000000"/>
                </a:solidFill>
                <a:effectLst/>
                <a:uLnTx/>
                <a:uFillTx/>
                <a:latin typeface="DM Sans Bold"/>
                <a:ea typeface="+mn-ea"/>
                <a:cs typeface="+mn-cs"/>
              </a:rPr>
              <a:t> план</a:t>
            </a:r>
            <a:endParaRPr kumimoji="0" lang="en-US" sz="2993" b="0" i="0" u="none" strike="noStrike" kern="1200" cap="none" spc="29" normalizeH="0" baseline="0" noProof="0" dirty="0">
              <a:ln>
                <a:noFill/>
              </a:ln>
              <a:solidFill>
                <a:srgbClr val="000000"/>
              </a:solidFill>
              <a:effectLst/>
              <a:uLnTx/>
              <a:uFillTx/>
              <a:latin typeface="DM Sans Bold"/>
              <a:ea typeface="+mn-ea"/>
              <a:cs typeface="+mn-cs"/>
            </a:endParaRPr>
          </a:p>
        </p:txBody>
      </p:sp>
      <p:grpSp>
        <p:nvGrpSpPr>
          <p:cNvPr id="21" name="Group 21"/>
          <p:cNvGrpSpPr/>
          <p:nvPr/>
        </p:nvGrpSpPr>
        <p:grpSpPr>
          <a:xfrm>
            <a:off x="2186351" y="5023135"/>
            <a:ext cx="4688161" cy="1013117"/>
            <a:chOff x="0" y="0"/>
            <a:chExt cx="23636239" cy="5107820"/>
          </a:xfrm>
        </p:grpSpPr>
        <p:sp>
          <p:nvSpPr>
            <p:cNvPr id="22" name="Freeform 22"/>
            <p:cNvSpPr/>
            <p:nvPr/>
          </p:nvSpPr>
          <p:spPr>
            <a:xfrm>
              <a:off x="0" y="0"/>
              <a:ext cx="23636239" cy="5107820"/>
            </a:xfrm>
            <a:custGeom>
              <a:avLst/>
              <a:gdLst/>
              <a:ahLst/>
              <a:cxnLst/>
              <a:rect l="l" t="t" r="r" b="b"/>
              <a:pathLst>
                <a:path w="23636239" h="5107820">
                  <a:moveTo>
                    <a:pt x="0" y="0"/>
                  </a:moveTo>
                  <a:lnTo>
                    <a:pt x="0" y="5107820"/>
                  </a:lnTo>
                  <a:lnTo>
                    <a:pt x="23636239" y="5107820"/>
                  </a:lnTo>
                  <a:lnTo>
                    <a:pt x="23636239" y="0"/>
                  </a:lnTo>
                  <a:lnTo>
                    <a:pt x="0" y="0"/>
                  </a:lnTo>
                  <a:close/>
                  <a:moveTo>
                    <a:pt x="23575279" y="5046860"/>
                  </a:moveTo>
                  <a:lnTo>
                    <a:pt x="59690" y="5046860"/>
                  </a:lnTo>
                  <a:lnTo>
                    <a:pt x="59690" y="59690"/>
                  </a:lnTo>
                  <a:lnTo>
                    <a:pt x="23575279" y="59690"/>
                  </a:lnTo>
                  <a:lnTo>
                    <a:pt x="23575279" y="5046860"/>
                  </a:lnTo>
                  <a:close/>
                </a:path>
              </a:pathLst>
            </a:custGeom>
            <a:solidFill>
              <a:srgbClr val="000000"/>
            </a:solidFill>
          </p:spPr>
        </p:sp>
      </p:grpSp>
      <p:sp>
        <p:nvSpPr>
          <p:cNvPr id="23" name="TextBox 23"/>
          <p:cNvSpPr txBox="1"/>
          <p:nvPr/>
        </p:nvSpPr>
        <p:spPr>
          <a:xfrm>
            <a:off x="2273596" y="5060450"/>
            <a:ext cx="4513670" cy="873509"/>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a:ln>
                  <a:noFill/>
                </a:ln>
                <a:solidFill>
                  <a:srgbClr val="000000"/>
                </a:solidFill>
                <a:effectLst/>
                <a:uLnTx/>
                <a:uFillTx/>
                <a:latin typeface="DM Sans"/>
                <a:ea typeface="+mn-ea"/>
                <a:cs typeface="+mn-cs"/>
              </a:rPr>
              <a:t>Кто может быть партнером и союзником</a:t>
            </a:r>
            <a:r>
              <a:rPr kumimoji="0" lang="en-US" sz="2520" b="0" i="0" u="none" strike="noStrike" kern="1200" cap="none" spc="25" normalizeH="0" baseline="0" noProof="0" dirty="0">
                <a:ln>
                  <a:noFill/>
                </a:ln>
                <a:solidFill>
                  <a:srgbClr val="000000"/>
                </a:solidFill>
                <a:effectLst/>
                <a:uLnTx/>
                <a:uFillTx/>
                <a:latin typeface="DM Sans"/>
                <a:ea typeface="+mn-ea"/>
                <a:cs typeface="+mn-cs"/>
              </a:rPr>
              <a:t>?</a:t>
            </a:r>
          </a:p>
        </p:txBody>
      </p:sp>
      <p:grpSp>
        <p:nvGrpSpPr>
          <p:cNvPr id="24" name="Group 24"/>
          <p:cNvGrpSpPr/>
          <p:nvPr/>
        </p:nvGrpSpPr>
        <p:grpSpPr>
          <a:xfrm>
            <a:off x="7112528" y="5023135"/>
            <a:ext cx="4349358" cy="1013117"/>
            <a:chOff x="0" y="0"/>
            <a:chExt cx="21928096" cy="5107820"/>
          </a:xfrm>
        </p:grpSpPr>
        <p:sp>
          <p:nvSpPr>
            <p:cNvPr id="25" name="Freeform 25"/>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26" name="TextBox 26"/>
          <p:cNvSpPr txBox="1"/>
          <p:nvPr/>
        </p:nvSpPr>
        <p:spPr>
          <a:xfrm>
            <a:off x="7206520" y="5196305"/>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a:ln>
                  <a:noFill/>
                </a:ln>
                <a:solidFill>
                  <a:srgbClr val="000000"/>
                </a:solidFill>
                <a:effectLst/>
                <a:uLnTx/>
                <a:uFillTx/>
                <a:latin typeface="DM Sans"/>
                <a:ea typeface="+mn-ea"/>
                <a:cs typeface="+mn-cs"/>
              </a:rPr>
              <a:t>Анализ игроков</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27" name="Group 27"/>
          <p:cNvGrpSpPr/>
          <p:nvPr/>
        </p:nvGrpSpPr>
        <p:grpSpPr>
          <a:xfrm>
            <a:off x="11752292" y="5023135"/>
            <a:ext cx="4349358" cy="1013117"/>
            <a:chOff x="0" y="0"/>
            <a:chExt cx="21928096" cy="5107820"/>
          </a:xfrm>
        </p:grpSpPr>
        <p:sp>
          <p:nvSpPr>
            <p:cNvPr id="28" name="Freeform 28"/>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29" name="TextBox 29"/>
          <p:cNvSpPr txBox="1"/>
          <p:nvPr/>
        </p:nvSpPr>
        <p:spPr>
          <a:xfrm>
            <a:off x="11752292" y="5196305"/>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a:ln>
                  <a:noFill/>
                </a:ln>
                <a:solidFill>
                  <a:srgbClr val="000000"/>
                </a:solidFill>
                <a:effectLst/>
                <a:uLnTx/>
                <a:uFillTx/>
                <a:latin typeface="DM Sans"/>
                <a:ea typeface="+mn-ea"/>
                <a:cs typeface="+mn-cs"/>
              </a:rPr>
              <a:t>Союзники</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30" name="Group 30"/>
          <p:cNvGrpSpPr/>
          <p:nvPr/>
        </p:nvGrpSpPr>
        <p:grpSpPr>
          <a:xfrm>
            <a:off x="2186351" y="6233182"/>
            <a:ext cx="4688161" cy="1013117"/>
            <a:chOff x="0" y="0"/>
            <a:chExt cx="23636239" cy="5107820"/>
          </a:xfrm>
        </p:grpSpPr>
        <p:sp>
          <p:nvSpPr>
            <p:cNvPr id="31" name="Freeform 31"/>
            <p:cNvSpPr/>
            <p:nvPr/>
          </p:nvSpPr>
          <p:spPr>
            <a:xfrm>
              <a:off x="0" y="0"/>
              <a:ext cx="23636239" cy="5107820"/>
            </a:xfrm>
            <a:custGeom>
              <a:avLst/>
              <a:gdLst/>
              <a:ahLst/>
              <a:cxnLst/>
              <a:rect l="l" t="t" r="r" b="b"/>
              <a:pathLst>
                <a:path w="23636239" h="5107820">
                  <a:moveTo>
                    <a:pt x="0" y="0"/>
                  </a:moveTo>
                  <a:lnTo>
                    <a:pt x="0" y="5107820"/>
                  </a:lnTo>
                  <a:lnTo>
                    <a:pt x="23636239" y="5107820"/>
                  </a:lnTo>
                  <a:lnTo>
                    <a:pt x="23636239" y="0"/>
                  </a:lnTo>
                  <a:lnTo>
                    <a:pt x="0" y="0"/>
                  </a:lnTo>
                  <a:close/>
                  <a:moveTo>
                    <a:pt x="23575279" y="5046860"/>
                  </a:moveTo>
                  <a:lnTo>
                    <a:pt x="59690" y="5046860"/>
                  </a:lnTo>
                  <a:lnTo>
                    <a:pt x="59690" y="59690"/>
                  </a:lnTo>
                  <a:lnTo>
                    <a:pt x="23575279" y="59690"/>
                  </a:lnTo>
                  <a:lnTo>
                    <a:pt x="23575279" y="5046860"/>
                  </a:lnTo>
                  <a:close/>
                </a:path>
              </a:pathLst>
            </a:custGeom>
            <a:solidFill>
              <a:srgbClr val="000000"/>
            </a:solidFill>
          </p:spPr>
        </p:sp>
      </p:grpSp>
      <p:sp>
        <p:nvSpPr>
          <p:cNvPr id="32" name="TextBox 32"/>
          <p:cNvSpPr txBox="1"/>
          <p:nvPr/>
        </p:nvSpPr>
        <p:spPr>
          <a:xfrm>
            <a:off x="1676400" y="6270497"/>
            <a:ext cx="5110866" cy="873509"/>
          </a:xfrm>
          <a:prstGeom prst="rect">
            <a:avLst/>
          </a:prstGeom>
        </p:spPr>
        <p:txBody>
          <a:bodyPr wrap="square"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lang="ru-RU" sz="2520" spc="25" dirty="0">
                <a:solidFill>
                  <a:srgbClr val="000000"/>
                </a:solidFill>
                <a:latin typeface="DM Sans"/>
              </a:rPr>
              <a:t>Кто может добиваться каких изменений и кого они слушают</a:t>
            </a:r>
            <a:r>
              <a:rPr kumimoji="0" lang="en-US" sz="2520" b="0" i="0" u="none" strike="noStrike" kern="1200" cap="none" spc="25" normalizeH="0" baseline="0" noProof="0" dirty="0">
                <a:ln>
                  <a:noFill/>
                </a:ln>
                <a:solidFill>
                  <a:srgbClr val="000000"/>
                </a:solidFill>
                <a:effectLst/>
                <a:uLnTx/>
                <a:uFillTx/>
                <a:latin typeface="DM Sans"/>
                <a:ea typeface="+mn-ea"/>
                <a:cs typeface="+mn-cs"/>
              </a:rPr>
              <a:t>?</a:t>
            </a:r>
          </a:p>
        </p:txBody>
      </p:sp>
      <p:grpSp>
        <p:nvGrpSpPr>
          <p:cNvPr id="33" name="Group 33"/>
          <p:cNvGrpSpPr/>
          <p:nvPr/>
        </p:nvGrpSpPr>
        <p:grpSpPr>
          <a:xfrm>
            <a:off x="7112528" y="6233182"/>
            <a:ext cx="4349358" cy="1013117"/>
            <a:chOff x="0" y="0"/>
            <a:chExt cx="21928096" cy="5107820"/>
          </a:xfrm>
        </p:grpSpPr>
        <p:sp>
          <p:nvSpPr>
            <p:cNvPr id="34" name="Freeform 34"/>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35" name="TextBox 35"/>
          <p:cNvSpPr txBox="1"/>
          <p:nvPr/>
        </p:nvSpPr>
        <p:spPr>
          <a:xfrm>
            <a:off x="7206520" y="6406352"/>
            <a:ext cx="4161374" cy="873509"/>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a:ln>
                  <a:noFill/>
                </a:ln>
                <a:solidFill>
                  <a:srgbClr val="000000"/>
                </a:solidFill>
                <a:effectLst/>
                <a:uLnTx/>
                <a:uFillTx/>
                <a:latin typeface="DM Sans"/>
                <a:ea typeface="+mn-ea"/>
                <a:cs typeface="+mn-cs"/>
              </a:rPr>
              <a:t>Картирование властных отношений</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36" name="Group 36"/>
          <p:cNvGrpSpPr/>
          <p:nvPr/>
        </p:nvGrpSpPr>
        <p:grpSpPr>
          <a:xfrm>
            <a:off x="11752292" y="6233182"/>
            <a:ext cx="4349358" cy="1013117"/>
            <a:chOff x="0" y="0"/>
            <a:chExt cx="21928096" cy="5107820"/>
          </a:xfrm>
        </p:grpSpPr>
        <p:sp>
          <p:nvSpPr>
            <p:cNvPr id="37" name="Freeform 37"/>
            <p:cNvSpPr/>
            <p:nvPr/>
          </p:nvSpPr>
          <p:spPr>
            <a:xfrm>
              <a:off x="0" y="0"/>
              <a:ext cx="21928096" cy="5107820"/>
            </a:xfrm>
            <a:custGeom>
              <a:avLst/>
              <a:gdLst/>
              <a:ahLst/>
              <a:cxnLst/>
              <a:rect l="l" t="t" r="r" b="b"/>
              <a:pathLst>
                <a:path w="21928096" h="5107820">
                  <a:moveTo>
                    <a:pt x="0" y="0"/>
                  </a:moveTo>
                  <a:lnTo>
                    <a:pt x="0" y="5107820"/>
                  </a:lnTo>
                  <a:lnTo>
                    <a:pt x="21928096" y="5107820"/>
                  </a:lnTo>
                  <a:lnTo>
                    <a:pt x="21928096" y="0"/>
                  </a:lnTo>
                  <a:lnTo>
                    <a:pt x="0" y="0"/>
                  </a:lnTo>
                  <a:close/>
                  <a:moveTo>
                    <a:pt x="21867135" y="5046860"/>
                  </a:moveTo>
                  <a:lnTo>
                    <a:pt x="59690" y="5046860"/>
                  </a:lnTo>
                  <a:lnTo>
                    <a:pt x="59690" y="59690"/>
                  </a:lnTo>
                  <a:lnTo>
                    <a:pt x="21867135" y="59690"/>
                  </a:lnTo>
                  <a:lnTo>
                    <a:pt x="21867135" y="5046860"/>
                  </a:lnTo>
                  <a:close/>
                </a:path>
              </a:pathLst>
            </a:custGeom>
            <a:solidFill>
              <a:srgbClr val="000000"/>
            </a:solidFill>
          </p:spPr>
        </p:sp>
      </p:grpSp>
      <p:sp>
        <p:nvSpPr>
          <p:cNvPr id="38" name="TextBox 38"/>
          <p:cNvSpPr txBox="1"/>
          <p:nvPr/>
        </p:nvSpPr>
        <p:spPr>
          <a:xfrm>
            <a:off x="11752292" y="6406352"/>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a:ln>
                  <a:noFill/>
                </a:ln>
                <a:solidFill>
                  <a:srgbClr val="000000"/>
                </a:solidFill>
                <a:effectLst/>
                <a:uLnTx/>
                <a:uFillTx/>
                <a:latin typeface="DM Sans"/>
                <a:ea typeface="+mn-ea"/>
                <a:cs typeface="+mn-cs"/>
              </a:rPr>
              <a:t>Цели</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39" name="Group 39"/>
          <p:cNvGrpSpPr/>
          <p:nvPr/>
        </p:nvGrpSpPr>
        <p:grpSpPr>
          <a:xfrm>
            <a:off x="2186351" y="7443229"/>
            <a:ext cx="4688161" cy="821074"/>
            <a:chOff x="0" y="0"/>
            <a:chExt cx="23636239" cy="4139596"/>
          </a:xfrm>
        </p:grpSpPr>
        <p:sp>
          <p:nvSpPr>
            <p:cNvPr id="40" name="Freeform 40"/>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41" name="TextBox 41"/>
          <p:cNvSpPr txBox="1"/>
          <p:nvPr/>
        </p:nvSpPr>
        <p:spPr>
          <a:xfrm>
            <a:off x="1524000" y="7616399"/>
            <a:ext cx="5263266" cy="424668"/>
          </a:xfrm>
          <a:prstGeom prst="rect">
            <a:avLst/>
          </a:prstGeom>
        </p:spPr>
        <p:txBody>
          <a:bodyPr wrap="square"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a:ln>
                  <a:noFill/>
                </a:ln>
                <a:solidFill>
                  <a:srgbClr val="000000"/>
                </a:solidFill>
                <a:effectLst/>
                <a:uLnTx/>
                <a:uFillTx/>
                <a:latin typeface="DM Sans"/>
                <a:ea typeface="+mn-ea"/>
                <a:cs typeface="+mn-cs"/>
              </a:rPr>
              <a:t>Когда имеет смысл действовать</a:t>
            </a:r>
            <a:r>
              <a:rPr kumimoji="0" lang="en-US" sz="2520" b="0" i="0" u="none" strike="noStrike" kern="1200" cap="none" spc="25" normalizeH="0" baseline="0" noProof="0" dirty="0">
                <a:ln>
                  <a:noFill/>
                </a:ln>
                <a:solidFill>
                  <a:srgbClr val="000000"/>
                </a:solidFill>
                <a:effectLst/>
                <a:uLnTx/>
                <a:uFillTx/>
                <a:latin typeface="DM Sans"/>
                <a:ea typeface="+mn-ea"/>
                <a:cs typeface="+mn-cs"/>
              </a:rPr>
              <a:t>?</a:t>
            </a:r>
          </a:p>
        </p:txBody>
      </p:sp>
      <p:grpSp>
        <p:nvGrpSpPr>
          <p:cNvPr id="42" name="Group 42"/>
          <p:cNvGrpSpPr/>
          <p:nvPr/>
        </p:nvGrpSpPr>
        <p:grpSpPr>
          <a:xfrm>
            <a:off x="7112528" y="7443229"/>
            <a:ext cx="4349358" cy="821074"/>
            <a:chOff x="0" y="0"/>
            <a:chExt cx="21928096" cy="4139596"/>
          </a:xfrm>
        </p:grpSpPr>
        <p:sp>
          <p:nvSpPr>
            <p:cNvPr id="43" name="Freeform 43"/>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44" name="TextBox 44"/>
          <p:cNvSpPr txBox="1"/>
          <p:nvPr/>
        </p:nvSpPr>
        <p:spPr>
          <a:xfrm>
            <a:off x="7449617" y="7595210"/>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a:ln>
                  <a:noFill/>
                </a:ln>
                <a:solidFill>
                  <a:srgbClr val="000000"/>
                </a:solidFill>
                <a:effectLst/>
                <a:uLnTx/>
                <a:uFillTx/>
                <a:latin typeface="DM Sans"/>
                <a:ea typeface="+mn-ea"/>
                <a:cs typeface="+mn-cs"/>
              </a:rPr>
              <a:t>Календарь</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45" name="Group 45"/>
          <p:cNvGrpSpPr/>
          <p:nvPr/>
        </p:nvGrpSpPr>
        <p:grpSpPr>
          <a:xfrm>
            <a:off x="11752292" y="7443229"/>
            <a:ext cx="4349358" cy="821074"/>
            <a:chOff x="0" y="0"/>
            <a:chExt cx="21928096" cy="4139596"/>
          </a:xfrm>
        </p:grpSpPr>
        <p:sp>
          <p:nvSpPr>
            <p:cNvPr id="46" name="Freeform 46"/>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47" name="TextBox 47"/>
          <p:cNvSpPr txBox="1"/>
          <p:nvPr/>
        </p:nvSpPr>
        <p:spPr>
          <a:xfrm>
            <a:off x="11752292" y="7616399"/>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a:ln>
                  <a:noFill/>
                </a:ln>
                <a:solidFill>
                  <a:srgbClr val="000000"/>
                </a:solidFill>
                <a:effectLst/>
                <a:uLnTx/>
                <a:uFillTx/>
                <a:latin typeface="DM Sans"/>
                <a:ea typeface="+mn-ea"/>
                <a:cs typeface="+mn-cs"/>
              </a:rPr>
              <a:t>Важные даты</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48" name="Group 48"/>
          <p:cNvGrpSpPr/>
          <p:nvPr/>
        </p:nvGrpSpPr>
        <p:grpSpPr>
          <a:xfrm>
            <a:off x="2186351" y="8437226"/>
            <a:ext cx="4688161" cy="821074"/>
            <a:chOff x="0" y="0"/>
            <a:chExt cx="23636239" cy="4139596"/>
          </a:xfrm>
        </p:grpSpPr>
        <p:sp>
          <p:nvSpPr>
            <p:cNvPr id="49" name="Freeform 49"/>
            <p:cNvSpPr/>
            <p:nvPr/>
          </p:nvSpPr>
          <p:spPr>
            <a:xfrm>
              <a:off x="0" y="0"/>
              <a:ext cx="23636239" cy="4139596"/>
            </a:xfrm>
            <a:custGeom>
              <a:avLst/>
              <a:gdLst/>
              <a:ahLst/>
              <a:cxnLst/>
              <a:rect l="l" t="t" r="r" b="b"/>
              <a:pathLst>
                <a:path w="23636239" h="4139596">
                  <a:moveTo>
                    <a:pt x="0" y="0"/>
                  </a:moveTo>
                  <a:lnTo>
                    <a:pt x="0" y="4139596"/>
                  </a:lnTo>
                  <a:lnTo>
                    <a:pt x="23636239" y="4139596"/>
                  </a:lnTo>
                  <a:lnTo>
                    <a:pt x="23636239" y="0"/>
                  </a:lnTo>
                  <a:lnTo>
                    <a:pt x="0" y="0"/>
                  </a:lnTo>
                  <a:close/>
                  <a:moveTo>
                    <a:pt x="23575279" y="4078636"/>
                  </a:moveTo>
                  <a:lnTo>
                    <a:pt x="59690" y="4078636"/>
                  </a:lnTo>
                  <a:lnTo>
                    <a:pt x="59690" y="59690"/>
                  </a:lnTo>
                  <a:lnTo>
                    <a:pt x="23575279" y="59690"/>
                  </a:lnTo>
                  <a:lnTo>
                    <a:pt x="23575279" y="4078636"/>
                  </a:lnTo>
                  <a:close/>
                </a:path>
              </a:pathLst>
            </a:custGeom>
            <a:solidFill>
              <a:srgbClr val="000000"/>
            </a:solidFill>
          </p:spPr>
        </p:sp>
      </p:grpSp>
      <p:sp>
        <p:nvSpPr>
          <p:cNvPr id="50" name="TextBox 50"/>
          <p:cNvSpPr txBox="1"/>
          <p:nvPr/>
        </p:nvSpPr>
        <p:spPr>
          <a:xfrm>
            <a:off x="2273596" y="8610396"/>
            <a:ext cx="4513670"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a:ln>
                  <a:noFill/>
                </a:ln>
                <a:solidFill>
                  <a:srgbClr val="000000"/>
                </a:solidFill>
                <a:effectLst/>
                <a:uLnTx/>
                <a:uFillTx/>
                <a:latin typeface="DM Sans"/>
                <a:ea typeface="+mn-ea"/>
                <a:cs typeface="+mn-cs"/>
              </a:rPr>
              <a:t>В чем посыл</a:t>
            </a:r>
            <a:r>
              <a:rPr kumimoji="0" lang="en-US" sz="2520" b="0" i="0" u="none" strike="noStrike" kern="1200" cap="none" spc="25" normalizeH="0" baseline="0" noProof="0" dirty="0">
                <a:ln>
                  <a:noFill/>
                </a:ln>
                <a:solidFill>
                  <a:srgbClr val="000000"/>
                </a:solidFill>
                <a:effectLst/>
                <a:uLnTx/>
                <a:uFillTx/>
                <a:latin typeface="DM Sans"/>
                <a:ea typeface="+mn-ea"/>
                <a:cs typeface="+mn-cs"/>
              </a:rPr>
              <a:t>?</a:t>
            </a:r>
          </a:p>
        </p:txBody>
      </p:sp>
      <p:grpSp>
        <p:nvGrpSpPr>
          <p:cNvPr id="51" name="Group 51"/>
          <p:cNvGrpSpPr/>
          <p:nvPr/>
        </p:nvGrpSpPr>
        <p:grpSpPr>
          <a:xfrm>
            <a:off x="7112528" y="8437226"/>
            <a:ext cx="4349358" cy="821074"/>
            <a:chOff x="0" y="0"/>
            <a:chExt cx="21928096" cy="4139596"/>
          </a:xfrm>
        </p:grpSpPr>
        <p:sp>
          <p:nvSpPr>
            <p:cNvPr id="52" name="Freeform 52"/>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53" name="TextBox 53"/>
          <p:cNvSpPr txBox="1"/>
          <p:nvPr/>
        </p:nvSpPr>
        <p:spPr>
          <a:xfrm>
            <a:off x="7206520" y="8610396"/>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err="1">
                <a:ln>
                  <a:noFill/>
                </a:ln>
                <a:solidFill>
                  <a:srgbClr val="000000"/>
                </a:solidFill>
                <a:effectLst/>
                <a:uLnTx/>
                <a:uFillTx/>
                <a:latin typeface="DM Sans"/>
                <a:ea typeface="+mn-ea"/>
                <a:cs typeface="+mn-cs"/>
              </a:rPr>
              <a:t>Фрейминг</a:t>
            </a:r>
            <a:r>
              <a:rPr kumimoji="0" lang="ru-RU" sz="2520" b="0" i="0" u="none" strike="noStrike" kern="1200" cap="none" spc="25" normalizeH="0" baseline="0" noProof="0" dirty="0">
                <a:ln>
                  <a:noFill/>
                </a:ln>
                <a:solidFill>
                  <a:srgbClr val="000000"/>
                </a:solidFill>
                <a:effectLst/>
                <a:uLnTx/>
                <a:uFillTx/>
                <a:latin typeface="DM Sans"/>
                <a:ea typeface="+mn-ea"/>
                <a:cs typeface="+mn-cs"/>
              </a:rPr>
              <a:t> посылов</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grpSp>
        <p:nvGrpSpPr>
          <p:cNvPr id="54" name="Group 54"/>
          <p:cNvGrpSpPr/>
          <p:nvPr/>
        </p:nvGrpSpPr>
        <p:grpSpPr>
          <a:xfrm>
            <a:off x="11752292" y="8437226"/>
            <a:ext cx="4349358" cy="821074"/>
            <a:chOff x="0" y="0"/>
            <a:chExt cx="21928096" cy="4139596"/>
          </a:xfrm>
        </p:grpSpPr>
        <p:sp>
          <p:nvSpPr>
            <p:cNvPr id="55" name="Freeform 55"/>
            <p:cNvSpPr/>
            <p:nvPr/>
          </p:nvSpPr>
          <p:spPr>
            <a:xfrm>
              <a:off x="0" y="0"/>
              <a:ext cx="21928096" cy="4139596"/>
            </a:xfrm>
            <a:custGeom>
              <a:avLst/>
              <a:gdLst/>
              <a:ahLst/>
              <a:cxnLst/>
              <a:rect l="l" t="t" r="r" b="b"/>
              <a:pathLst>
                <a:path w="21928096" h="4139596">
                  <a:moveTo>
                    <a:pt x="0" y="0"/>
                  </a:moveTo>
                  <a:lnTo>
                    <a:pt x="0" y="4139596"/>
                  </a:lnTo>
                  <a:lnTo>
                    <a:pt x="21928096" y="4139596"/>
                  </a:lnTo>
                  <a:lnTo>
                    <a:pt x="21928096" y="0"/>
                  </a:lnTo>
                  <a:lnTo>
                    <a:pt x="0" y="0"/>
                  </a:lnTo>
                  <a:close/>
                  <a:moveTo>
                    <a:pt x="21867135" y="4078636"/>
                  </a:moveTo>
                  <a:lnTo>
                    <a:pt x="59690" y="4078636"/>
                  </a:lnTo>
                  <a:lnTo>
                    <a:pt x="59690" y="59690"/>
                  </a:lnTo>
                  <a:lnTo>
                    <a:pt x="21867135" y="59690"/>
                  </a:lnTo>
                  <a:lnTo>
                    <a:pt x="21867135" y="4078636"/>
                  </a:lnTo>
                  <a:close/>
                </a:path>
              </a:pathLst>
            </a:custGeom>
            <a:solidFill>
              <a:srgbClr val="000000"/>
            </a:solidFill>
          </p:spPr>
        </p:sp>
      </p:grpSp>
      <p:sp>
        <p:nvSpPr>
          <p:cNvPr id="56" name="TextBox 56"/>
          <p:cNvSpPr txBox="1"/>
          <p:nvPr/>
        </p:nvSpPr>
        <p:spPr>
          <a:xfrm>
            <a:off x="11752292" y="8610396"/>
            <a:ext cx="4161374" cy="437236"/>
          </a:xfrm>
          <a:prstGeom prst="rect">
            <a:avLst/>
          </a:prstGeom>
        </p:spPr>
        <p:txBody>
          <a:bodyPr lIns="0" tIns="0" rIns="0" bIns="0" rtlCol="0" anchor="t">
            <a:spAutoFit/>
          </a:bodyPr>
          <a:lstStyle/>
          <a:p>
            <a:pPr marL="0" marR="0" lvl="0" indent="0" algn="ctr" defTabSz="914400" rtl="0" eaLnBrk="1" fontAlgn="auto" latinLnBrk="0" hangingPunct="1">
              <a:lnSpc>
                <a:spcPts val="3528"/>
              </a:lnSpc>
              <a:spcBef>
                <a:spcPts val="0"/>
              </a:spcBef>
              <a:spcAft>
                <a:spcPts val="0"/>
              </a:spcAft>
              <a:buClrTx/>
              <a:buSzTx/>
              <a:buFontTx/>
              <a:buNone/>
              <a:tabLst/>
              <a:defRPr/>
            </a:pPr>
            <a:r>
              <a:rPr kumimoji="0" lang="ru-RU" sz="2520" b="0" i="0" u="none" strike="noStrike" kern="1200" cap="none" spc="25" normalizeH="0" baseline="0" noProof="0" dirty="0">
                <a:ln>
                  <a:noFill/>
                </a:ln>
                <a:solidFill>
                  <a:srgbClr val="000000"/>
                </a:solidFill>
                <a:effectLst/>
                <a:uLnTx/>
                <a:uFillTx/>
                <a:latin typeface="DM Sans"/>
                <a:ea typeface="+mn-ea"/>
                <a:cs typeface="+mn-cs"/>
              </a:rPr>
              <a:t>Основные посылы</a:t>
            </a:r>
            <a:endParaRPr kumimoji="0" lang="en-US" sz="2520" b="0" i="0" u="none" strike="noStrike" kern="1200" cap="none" spc="25" normalizeH="0" baseline="0" noProof="0" dirty="0">
              <a:ln>
                <a:noFill/>
              </a:ln>
              <a:solidFill>
                <a:srgbClr val="000000"/>
              </a:solidFill>
              <a:effectLst/>
              <a:uLnTx/>
              <a:uFillTx/>
              <a:latin typeface="DM Sans"/>
              <a:ea typeface="+mn-ea"/>
              <a:cs typeface="+mn-cs"/>
            </a:endParaRPr>
          </a:p>
        </p:txBody>
      </p:sp>
    </p:spTree>
    <p:extLst>
      <p:ext uri="{BB962C8B-B14F-4D97-AF65-F5344CB8AC3E}">
        <p14:creationId xmlns:p14="http://schemas.microsoft.com/office/powerpoint/2010/main" val="34691683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00607340" cy="51012172"/>
          </a:xfrm>
        </p:grpSpPr>
        <p:sp>
          <p:nvSpPr>
            <p:cNvPr id="3" name="Freeform 3"/>
            <p:cNvSpPr/>
            <p:nvPr/>
          </p:nvSpPr>
          <p:spPr>
            <a:xfrm>
              <a:off x="0" y="0"/>
              <a:ext cx="100607341" cy="51012173"/>
            </a:xfrm>
            <a:custGeom>
              <a:avLst/>
              <a:gdLst/>
              <a:ahLst/>
              <a:cxnLst/>
              <a:rect l="l" t="t" r="r" b="b"/>
              <a:pathLst>
                <a:path w="100607341" h="51012173">
                  <a:moveTo>
                    <a:pt x="0" y="0"/>
                  </a:moveTo>
                  <a:lnTo>
                    <a:pt x="0" y="51012173"/>
                  </a:lnTo>
                  <a:lnTo>
                    <a:pt x="100607341" y="51012173"/>
                  </a:lnTo>
                  <a:lnTo>
                    <a:pt x="100607341" y="0"/>
                  </a:lnTo>
                  <a:lnTo>
                    <a:pt x="0" y="0"/>
                  </a:lnTo>
                  <a:close/>
                  <a:moveTo>
                    <a:pt x="100546377" y="50951212"/>
                  </a:moveTo>
                  <a:lnTo>
                    <a:pt x="59690" y="50951212"/>
                  </a:lnTo>
                  <a:lnTo>
                    <a:pt x="59690" y="59690"/>
                  </a:lnTo>
                  <a:lnTo>
                    <a:pt x="100546377" y="59690"/>
                  </a:lnTo>
                  <a:lnTo>
                    <a:pt x="100546377" y="50951212"/>
                  </a:lnTo>
                  <a:close/>
                </a:path>
              </a:pathLst>
            </a:custGeom>
            <a:solidFill>
              <a:srgbClr val="000000"/>
            </a:solidFill>
          </p:spPr>
        </p:sp>
      </p:grpSp>
      <p:sp>
        <p:nvSpPr>
          <p:cNvPr id="8" name="TextBox 8"/>
          <p:cNvSpPr txBox="1"/>
          <p:nvPr/>
        </p:nvSpPr>
        <p:spPr>
          <a:xfrm>
            <a:off x="304800" y="1366727"/>
            <a:ext cx="6729734" cy="2893997"/>
          </a:xfrm>
          <a:prstGeom prst="rect">
            <a:avLst/>
          </a:prstGeom>
        </p:spPr>
        <p:txBody>
          <a:bodyPr lIns="0" tIns="0" rIns="0" bIns="0" rtlCol="0" anchor="t">
            <a:spAutoFit/>
          </a:bodyPr>
          <a:lstStyle/>
          <a:p>
            <a:pPr marL="0" marR="0" lvl="0" indent="0" algn="ctr" defTabSz="914400" rtl="0" eaLnBrk="1" fontAlgn="auto" latinLnBrk="0" hangingPunct="1">
              <a:lnSpc>
                <a:spcPts val="7476"/>
              </a:lnSpc>
              <a:spcBef>
                <a:spcPts val="0"/>
              </a:spcBef>
              <a:spcAft>
                <a:spcPts val="0"/>
              </a:spcAft>
              <a:buClrTx/>
              <a:buSzTx/>
              <a:buFontTx/>
              <a:buNone/>
              <a:tabLst/>
              <a:defRPr/>
            </a:pPr>
            <a:r>
              <a:rPr kumimoji="0" lang="ru-RU" sz="6796" b="0" i="0" u="none" strike="noStrike" kern="1200" cap="none" spc="0" normalizeH="0" baseline="0" noProof="0" dirty="0">
                <a:ln>
                  <a:noFill/>
                </a:ln>
                <a:solidFill>
                  <a:srgbClr val="000000"/>
                </a:solidFill>
                <a:effectLst/>
                <a:uLnTx/>
                <a:uFillTx/>
                <a:latin typeface="DM Sans Bold"/>
              </a:rPr>
              <a:t>Оценка</a:t>
            </a:r>
          </a:p>
          <a:p>
            <a:pPr marL="0" marR="0" lvl="0" indent="0" algn="ctr" defTabSz="914400" rtl="0" eaLnBrk="1" fontAlgn="auto" latinLnBrk="0" hangingPunct="1">
              <a:lnSpc>
                <a:spcPts val="7476"/>
              </a:lnSpc>
              <a:spcBef>
                <a:spcPts val="0"/>
              </a:spcBef>
              <a:spcAft>
                <a:spcPts val="0"/>
              </a:spcAft>
              <a:buClrTx/>
              <a:buSzTx/>
              <a:buFontTx/>
              <a:buNone/>
              <a:tabLst/>
              <a:defRPr/>
            </a:pPr>
            <a:endParaRPr kumimoji="0" lang="ru-RU" sz="6796" b="0" i="0" u="none" strike="noStrike" kern="1200" cap="none" spc="0" normalizeH="0" baseline="0" noProof="0" dirty="0">
              <a:ln>
                <a:noFill/>
              </a:ln>
              <a:solidFill>
                <a:srgbClr val="000000"/>
              </a:solidFill>
              <a:effectLst/>
              <a:uLnTx/>
              <a:uFillTx/>
              <a:latin typeface="DM Sans Bold"/>
              <a:ea typeface="+mn-ea"/>
              <a:cs typeface="+mn-cs"/>
            </a:endParaRPr>
          </a:p>
          <a:p>
            <a:pPr marL="0" marR="0" lvl="0" indent="0" algn="ctr" defTabSz="914400" rtl="0" eaLnBrk="1" fontAlgn="auto" latinLnBrk="0" hangingPunct="1">
              <a:lnSpc>
                <a:spcPts val="7476"/>
              </a:lnSpc>
              <a:spcBef>
                <a:spcPts val="0"/>
              </a:spcBef>
              <a:spcAft>
                <a:spcPts val="0"/>
              </a:spcAft>
              <a:buClrTx/>
              <a:buSzTx/>
              <a:buFontTx/>
              <a:buNone/>
              <a:tabLst/>
              <a:defRPr/>
            </a:pPr>
            <a:endParaRPr kumimoji="0" lang="ru-RU" sz="6796" b="0" i="0" u="none" strike="noStrike" kern="1200" cap="none" spc="0" normalizeH="0" baseline="0" noProof="0" dirty="0">
              <a:ln>
                <a:noFill/>
              </a:ln>
              <a:solidFill>
                <a:srgbClr val="000000"/>
              </a:solidFill>
              <a:effectLst/>
              <a:uLnTx/>
              <a:uFillTx/>
              <a:latin typeface="DM Sans Bold"/>
              <a:ea typeface="+mn-ea"/>
              <a:cs typeface="+mn-cs"/>
            </a:endParaRPr>
          </a:p>
        </p:txBody>
      </p:sp>
      <p:pic>
        <p:nvPicPr>
          <p:cNvPr id="5" name="Graphic 4" descr="Heart outline">
            <a:extLst>
              <a:ext uri="{FF2B5EF4-FFF2-40B4-BE49-F238E27FC236}">
                <a16:creationId xmlns:a16="http://schemas.microsoft.com/office/drawing/2014/main" id="{938A632B-C223-4472-9166-D00743F91F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17267" y="4222624"/>
            <a:ext cx="2895600" cy="2895600"/>
          </a:xfrm>
          <a:prstGeom prst="rect">
            <a:avLst/>
          </a:prstGeom>
          <a:effectLst>
            <a:glow rad="127000">
              <a:srgbClr val="FF0000"/>
            </a:glow>
          </a:effectLst>
        </p:spPr>
      </p:pic>
      <p:pic>
        <p:nvPicPr>
          <p:cNvPr id="7" name="Graphic 6" descr="Lightbulb and gear outline">
            <a:extLst>
              <a:ext uri="{FF2B5EF4-FFF2-40B4-BE49-F238E27FC236}">
                <a16:creationId xmlns:a16="http://schemas.microsoft.com/office/drawing/2014/main" id="{4DC19AC3-3B41-47DF-B55D-8A6B558BBB3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12733" y="4381500"/>
            <a:ext cx="2462534" cy="2462534"/>
          </a:xfrm>
          <a:prstGeom prst="rect">
            <a:avLst/>
          </a:prstGeom>
          <a:effectLst>
            <a:glow rad="127000">
              <a:srgbClr val="FFFF00"/>
            </a:glow>
          </a:effectLst>
        </p:spPr>
      </p:pic>
      <p:pic>
        <p:nvPicPr>
          <p:cNvPr id="11" name="Graphic 10" descr="Question Mark with solid fill">
            <a:extLst>
              <a:ext uri="{FF2B5EF4-FFF2-40B4-BE49-F238E27FC236}">
                <a16:creationId xmlns:a16="http://schemas.microsoft.com/office/drawing/2014/main" id="{B24D5D70-8902-4220-A5E4-F63ED924794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2318900" y="4557207"/>
            <a:ext cx="2083780" cy="2083780"/>
          </a:xfrm>
          <a:prstGeom prst="rect">
            <a:avLst/>
          </a:prstGeom>
        </p:spPr>
      </p:pic>
    </p:spTree>
    <p:extLst>
      <p:ext uri="{BB962C8B-B14F-4D97-AF65-F5344CB8AC3E}">
        <p14:creationId xmlns:p14="http://schemas.microsoft.com/office/powerpoint/2010/main" val="27954243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2"/>
          <p:cNvGrpSpPr/>
          <p:nvPr/>
        </p:nvGrpSpPr>
        <p:grpSpPr>
          <a:xfrm>
            <a:off x="533400" y="5530935"/>
            <a:ext cx="17259300" cy="4032165"/>
            <a:chOff x="0" y="0"/>
            <a:chExt cx="12456187" cy="886810"/>
          </a:xfrm>
        </p:grpSpPr>
        <p:sp>
          <p:nvSpPr>
            <p:cNvPr id="13" name="Freeform 13"/>
            <p:cNvSpPr/>
            <p:nvPr/>
          </p:nvSpPr>
          <p:spPr>
            <a:xfrm>
              <a:off x="0" y="0"/>
              <a:ext cx="12456187" cy="886810"/>
            </a:xfrm>
            <a:custGeom>
              <a:avLst/>
              <a:gdLst/>
              <a:ahLst/>
              <a:cxnLst/>
              <a:rect l="l" t="t" r="r" b="b"/>
              <a:pathLst>
                <a:path w="12456187" h="886810">
                  <a:moveTo>
                    <a:pt x="12331726" y="886810"/>
                  </a:moveTo>
                  <a:lnTo>
                    <a:pt x="124460" y="886810"/>
                  </a:lnTo>
                  <a:cubicBezTo>
                    <a:pt x="55880" y="886810"/>
                    <a:pt x="0" y="830930"/>
                    <a:pt x="0" y="762350"/>
                  </a:cubicBezTo>
                  <a:lnTo>
                    <a:pt x="0" y="124460"/>
                  </a:lnTo>
                  <a:cubicBezTo>
                    <a:pt x="0" y="55880"/>
                    <a:pt x="55880" y="0"/>
                    <a:pt x="124460" y="0"/>
                  </a:cubicBezTo>
                  <a:lnTo>
                    <a:pt x="12331727" y="0"/>
                  </a:lnTo>
                  <a:cubicBezTo>
                    <a:pt x="12400307" y="0"/>
                    <a:pt x="12456187" y="55880"/>
                    <a:pt x="12456187" y="124460"/>
                  </a:cubicBezTo>
                  <a:lnTo>
                    <a:pt x="12456187" y="762350"/>
                  </a:lnTo>
                  <a:cubicBezTo>
                    <a:pt x="12456187" y="830930"/>
                    <a:pt x="12400307" y="886810"/>
                    <a:pt x="12331727" y="886810"/>
                  </a:cubicBezTo>
                  <a:close/>
                </a:path>
              </a:pathLst>
            </a:custGeom>
            <a:solidFill>
              <a:srgbClr val="46C3BD"/>
            </a:solidFill>
          </p:spPr>
        </p:sp>
      </p:grpSp>
      <p:sp>
        <p:nvSpPr>
          <p:cNvPr id="28" name="TextBox 27">
            <a:extLst>
              <a:ext uri="{FF2B5EF4-FFF2-40B4-BE49-F238E27FC236}">
                <a16:creationId xmlns:a16="http://schemas.microsoft.com/office/drawing/2014/main" id="{B2B3275F-E9E9-4591-A4C5-6133D1F3430B}"/>
              </a:ext>
            </a:extLst>
          </p:cNvPr>
          <p:cNvSpPr txBox="1"/>
          <p:nvPr/>
        </p:nvSpPr>
        <p:spPr>
          <a:xfrm>
            <a:off x="1295400" y="6031636"/>
            <a:ext cx="15925800" cy="2585323"/>
          </a:xfrm>
          <a:prstGeom prst="rect">
            <a:avLst/>
          </a:prstGeom>
          <a:noFill/>
        </p:spPr>
        <p:txBody>
          <a:bodyPr wrap="square">
            <a:spAutoFit/>
          </a:bodyPr>
          <a:lstStyle/>
          <a:p>
            <a:pPr algn="ctr"/>
            <a:r>
              <a:rPr lang="ru-RU" sz="5400" b="1" dirty="0">
                <a:latin typeface="DM Sans" panose="020B0604020202020204" charset="0"/>
              </a:rPr>
              <a:t>Спасибо Вам за участие в «Позитивной Вселенной» и благодарим Фонд им. Роберта </a:t>
            </a:r>
            <a:r>
              <a:rPr lang="ru-RU" sz="5400" b="1" dirty="0" err="1">
                <a:latin typeface="DM Sans" panose="020B0604020202020204" charset="0"/>
              </a:rPr>
              <a:t>Карра</a:t>
            </a:r>
            <a:r>
              <a:rPr lang="ru-RU" sz="5400" b="1" dirty="0">
                <a:latin typeface="DM Sans" panose="020B0604020202020204" charset="0"/>
              </a:rPr>
              <a:t> за поддержку!</a:t>
            </a:r>
          </a:p>
        </p:txBody>
      </p:sp>
      <p:pic>
        <p:nvPicPr>
          <p:cNvPr id="3" name="Picture 2" descr="Logo, company name&#10;&#10;Description automatically generated">
            <a:extLst>
              <a:ext uri="{FF2B5EF4-FFF2-40B4-BE49-F238E27FC236}">
                <a16:creationId xmlns:a16="http://schemas.microsoft.com/office/drawing/2014/main" id="{158D77AF-BC86-4441-8F7E-A7D3A3D2E1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952500"/>
            <a:ext cx="6121400" cy="35941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682</TotalTime>
  <Words>3983</Words>
  <Application>Microsoft Office PowerPoint</Application>
  <PresentationFormat>Custom</PresentationFormat>
  <Paragraphs>584</Paragraphs>
  <Slides>67</Slides>
  <Notes>37</Notes>
  <HiddenSlides>36</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67</vt:i4>
      </vt:variant>
    </vt:vector>
  </HeadingPairs>
  <TitlesOfParts>
    <vt:vector size="73" baseType="lpstr">
      <vt:lpstr>Calibri</vt:lpstr>
      <vt:lpstr>DM Sans Bold</vt:lpstr>
      <vt:lpstr>DM Sans</vt:lpstr>
      <vt:lpstr>Open Sans Light</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Positive Universe ToT</dc:title>
  <dc:creator>REBEKAH WEBB</dc:creator>
  <cp:lastModifiedBy>Zubkovskaya Olga</cp:lastModifiedBy>
  <cp:revision>14</cp:revision>
  <dcterms:created xsi:type="dcterms:W3CDTF">2006-08-16T00:00:00Z</dcterms:created>
  <dcterms:modified xsi:type="dcterms:W3CDTF">2022-04-04T09:50:01Z</dcterms:modified>
  <dc:identifier>DAEaa0dyP-k</dc:identifier>
</cp:coreProperties>
</file>