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9"/>
  </p:notesMasterIdLst>
  <p:sldIdLst>
    <p:sldId id="256" r:id="rId2"/>
    <p:sldId id="258" r:id="rId3"/>
    <p:sldId id="259" r:id="rId4"/>
    <p:sldId id="261" r:id="rId5"/>
    <p:sldId id="257" r:id="rId6"/>
    <p:sldId id="262" r:id="rId7"/>
    <p:sldId id="344" r:id="rId8"/>
    <p:sldId id="263" r:id="rId9"/>
    <p:sldId id="264" r:id="rId10"/>
    <p:sldId id="265" r:id="rId11"/>
    <p:sldId id="267" r:id="rId12"/>
    <p:sldId id="266" r:id="rId13"/>
    <p:sldId id="268" r:id="rId14"/>
    <p:sldId id="269" r:id="rId15"/>
    <p:sldId id="270" r:id="rId16"/>
    <p:sldId id="271" r:id="rId17"/>
    <p:sldId id="302" r:id="rId18"/>
    <p:sldId id="274" r:id="rId19"/>
    <p:sldId id="279" r:id="rId20"/>
    <p:sldId id="273" r:id="rId21"/>
    <p:sldId id="275" r:id="rId22"/>
    <p:sldId id="304" r:id="rId23"/>
    <p:sldId id="277" r:id="rId24"/>
    <p:sldId id="303" r:id="rId25"/>
    <p:sldId id="281" r:id="rId26"/>
    <p:sldId id="282" r:id="rId27"/>
    <p:sldId id="283" r:id="rId28"/>
    <p:sldId id="305" r:id="rId29"/>
    <p:sldId id="278" r:id="rId30"/>
    <p:sldId id="316" r:id="rId31"/>
    <p:sldId id="317" r:id="rId32"/>
    <p:sldId id="286" r:id="rId33"/>
    <p:sldId id="287" r:id="rId34"/>
    <p:sldId id="301" r:id="rId35"/>
    <p:sldId id="337" r:id="rId36"/>
    <p:sldId id="307" r:id="rId37"/>
    <p:sldId id="312" r:id="rId38"/>
    <p:sldId id="311" r:id="rId39"/>
    <p:sldId id="313" r:id="rId40"/>
    <p:sldId id="338" r:id="rId41"/>
    <p:sldId id="314" r:id="rId42"/>
    <p:sldId id="318" r:id="rId43"/>
    <p:sldId id="285" r:id="rId44"/>
    <p:sldId id="323" r:id="rId45"/>
    <p:sldId id="322" r:id="rId46"/>
    <p:sldId id="319" r:id="rId47"/>
    <p:sldId id="324" r:id="rId48"/>
    <p:sldId id="321" r:id="rId49"/>
    <p:sldId id="276" r:id="rId50"/>
    <p:sldId id="325" r:id="rId51"/>
    <p:sldId id="326" r:id="rId52"/>
    <p:sldId id="339" r:id="rId53"/>
    <p:sldId id="327" r:id="rId54"/>
    <p:sldId id="328" r:id="rId55"/>
    <p:sldId id="329" r:id="rId56"/>
    <p:sldId id="330" r:id="rId57"/>
    <p:sldId id="331" r:id="rId58"/>
    <p:sldId id="341" r:id="rId59"/>
    <p:sldId id="332" r:id="rId60"/>
    <p:sldId id="333" r:id="rId61"/>
    <p:sldId id="334" r:id="rId62"/>
    <p:sldId id="335" r:id="rId63"/>
    <p:sldId id="342" r:id="rId64"/>
    <p:sldId id="343" r:id="rId65"/>
    <p:sldId id="345" r:id="rId66"/>
    <p:sldId id="299" r:id="rId67"/>
    <p:sldId id="336" r:id="rId68"/>
  </p:sldIdLst>
  <p:sldSz cx="18288000" cy="10287000"/>
  <p:notesSz cx="6858000" cy="9144000"/>
  <p:embeddedFontLst>
    <p:embeddedFont>
      <p:font typeface="DM Sans Bold" panose="020B0604020202020204" charset="0"/>
      <p:regular r:id="rId70"/>
    </p:embeddedFont>
    <p:embeddedFont>
      <p:font typeface="DM Sans" panose="020B0604020202020204" charset="0"/>
      <p:regular r:id="rId71"/>
    </p:embeddedFont>
    <p:embeddedFont>
      <p:font typeface="Open Sans Light" panose="020B0604020202020204" charset="0"/>
      <p:regular r:id="rId72"/>
      <p:italic r:id="rId73"/>
    </p:embeddedFont>
    <p:embeddedFont>
      <p:font typeface="Calibri" panose="020F0502020204030204" pitchFamily="34" charset="0"/>
      <p:regular r:id="rId74"/>
      <p:bold r:id="rId75"/>
      <p:italic r:id="rId76"/>
      <p:boldItalic r:id="rId7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80" autoAdjust="0"/>
    <p:restoredTop sz="66848" autoAdjust="0"/>
  </p:normalViewPr>
  <p:slideViewPr>
    <p:cSldViewPr>
      <p:cViewPr varScale="1">
        <p:scale>
          <a:sx n="29" d="100"/>
          <a:sy n="29" d="100"/>
        </p:scale>
        <p:origin x="90"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77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5.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KAH WEBB" userId="d576322d92f5b78f" providerId="LiveId" clId="{CD8C61FC-77D2-43AA-A12F-8DE5D4E28734}"/>
    <pc:docChg chg="modSld">
      <pc:chgData name="REBEKAH WEBB" userId="d576322d92f5b78f" providerId="LiveId" clId="{CD8C61FC-77D2-43AA-A12F-8DE5D4E28734}" dt="2022-02-23T11:05:51.054" v="39" actId="729"/>
      <pc:docMkLst>
        <pc:docMk/>
      </pc:docMkLst>
      <pc:sldChg chg="mod modShow">
        <pc:chgData name="REBEKAH WEBB" userId="d576322d92f5b78f" providerId="LiveId" clId="{CD8C61FC-77D2-43AA-A12F-8DE5D4E28734}" dt="2022-02-23T11:02:26.951" v="2" actId="729"/>
        <pc:sldMkLst>
          <pc:docMk/>
          <pc:sldMk cId="0" sldId="259"/>
        </pc:sldMkLst>
      </pc:sldChg>
      <pc:sldChg chg="mod modShow">
        <pc:chgData name="REBEKAH WEBB" userId="d576322d92f5b78f" providerId="LiveId" clId="{CD8C61FC-77D2-43AA-A12F-8DE5D4E28734}" dt="2022-02-23T11:02:31.826" v="3" actId="729"/>
        <pc:sldMkLst>
          <pc:docMk/>
          <pc:sldMk cId="0" sldId="261"/>
        </pc:sldMkLst>
      </pc:sldChg>
      <pc:sldChg chg="mod modShow">
        <pc:chgData name="REBEKAH WEBB" userId="d576322d92f5b78f" providerId="LiveId" clId="{CD8C61FC-77D2-43AA-A12F-8DE5D4E28734}" dt="2022-02-23T11:02:39.408" v="4" actId="729"/>
        <pc:sldMkLst>
          <pc:docMk/>
          <pc:sldMk cId="0" sldId="262"/>
        </pc:sldMkLst>
      </pc:sldChg>
      <pc:sldChg chg="mod modShow">
        <pc:chgData name="REBEKAH WEBB" userId="d576322d92f5b78f" providerId="LiveId" clId="{CD8C61FC-77D2-43AA-A12F-8DE5D4E28734}" dt="2022-02-23T11:02:54.215" v="5" actId="729"/>
        <pc:sldMkLst>
          <pc:docMk/>
          <pc:sldMk cId="0" sldId="264"/>
        </pc:sldMkLst>
      </pc:sldChg>
      <pc:sldChg chg="mod modShow">
        <pc:chgData name="REBEKAH WEBB" userId="d576322d92f5b78f" providerId="LiveId" clId="{CD8C61FC-77D2-43AA-A12F-8DE5D4E28734}" dt="2022-02-23T11:03:08.179" v="7" actId="729"/>
        <pc:sldMkLst>
          <pc:docMk/>
          <pc:sldMk cId="0" sldId="274"/>
        </pc:sldMkLst>
      </pc:sldChg>
      <pc:sldChg chg="mod modShow">
        <pc:chgData name="REBEKAH WEBB" userId="d576322d92f5b78f" providerId="LiveId" clId="{CD8C61FC-77D2-43AA-A12F-8DE5D4E28734}" dt="2022-02-23T11:03:12.002" v="8" actId="729"/>
        <pc:sldMkLst>
          <pc:docMk/>
          <pc:sldMk cId="0" sldId="279"/>
        </pc:sldMkLst>
      </pc:sldChg>
      <pc:sldChg chg="mod modShow">
        <pc:chgData name="REBEKAH WEBB" userId="d576322d92f5b78f" providerId="LiveId" clId="{CD8C61FC-77D2-43AA-A12F-8DE5D4E28734}" dt="2022-02-23T11:03:32.367" v="10" actId="729"/>
        <pc:sldMkLst>
          <pc:docMk/>
          <pc:sldMk cId="0" sldId="282"/>
        </pc:sldMkLst>
      </pc:sldChg>
      <pc:sldChg chg="mod modShow">
        <pc:chgData name="REBEKAH WEBB" userId="d576322d92f5b78f" providerId="LiveId" clId="{CD8C61FC-77D2-43AA-A12F-8DE5D4E28734}" dt="2022-02-23T11:03:57.146" v="13" actId="729"/>
        <pc:sldMkLst>
          <pc:docMk/>
          <pc:sldMk cId="0" sldId="286"/>
        </pc:sldMkLst>
      </pc:sldChg>
      <pc:sldChg chg="mod modShow">
        <pc:chgData name="REBEKAH WEBB" userId="d576322d92f5b78f" providerId="LiveId" clId="{CD8C61FC-77D2-43AA-A12F-8DE5D4E28734}" dt="2022-02-23T11:04:00.049" v="14" actId="729"/>
        <pc:sldMkLst>
          <pc:docMk/>
          <pc:sldMk cId="0" sldId="287"/>
        </pc:sldMkLst>
      </pc:sldChg>
      <pc:sldChg chg="mod modShow">
        <pc:chgData name="REBEKAH WEBB" userId="d576322d92f5b78f" providerId="LiveId" clId="{CD8C61FC-77D2-43AA-A12F-8DE5D4E28734}" dt="2022-02-23T11:04:02.218" v="15" actId="729"/>
        <pc:sldMkLst>
          <pc:docMk/>
          <pc:sldMk cId="3126877484" sldId="301"/>
        </pc:sldMkLst>
      </pc:sldChg>
      <pc:sldChg chg="mod modShow">
        <pc:chgData name="REBEKAH WEBB" userId="d576322d92f5b78f" providerId="LiveId" clId="{CD8C61FC-77D2-43AA-A12F-8DE5D4E28734}" dt="2022-02-23T11:03:03.725" v="6" actId="729"/>
        <pc:sldMkLst>
          <pc:docMk/>
          <pc:sldMk cId="3077321090" sldId="302"/>
        </pc:sldMkLst>
      </pc:sldChg>
      <pc:sldChg chg="mod modShow">
        <pc:chgData name="REBEKAH WEBB" userId="d576322d92f5b78f" providerId="LiveId" clId="{CD8C61FC-77D2-43AA-A12F-8DE5D4E28734}" dt="2022-02-23T11:03:27.081" v="9" actId="729"/>
        <pc:sldMkLst>
          <pc:docMk/>
          <pc:sldMk cId="3621458416" sldId="303"/>
        </pc:sldMkLst>
      </pc:sldChg>
      <pc:sldChg chg="mod modShow">
        <pc:chgData name="REBEKAH WEBB" userId="d576322d92f5b78f" providerId="LiveId" clId="{CD8C61FC-77D2-43AA-A12F-8DE5D4E28734}" dt="2022-02-23T11:03:39.501" v="11" actId="729"/>
        <pc:sldMkLst>
          <pc:docMk/>
          <pc:sldMk cId="1161761759" sldId="305"/>
        </pc:sldMkLst>
      </pc:sldChg>
      <pc:sldChg chg="mod modShow">
        <pc:chgData name="REBEKAH WEBB" userId="d576322d92f5b78f" providerId="LiveId" clId="{CD8C61FC-77D2-43AA-A12F-8DE5D4E28734}" dt="2022-02-23T11:04:07.682" v="16" actId="729"/>
        <pc:sldMkLst>
          <pc:docMk/>
          <pc:sldMk cId="0" sldId="307"/>
        </pc:sldMkLst>
      </pc:sldChg>
      <pc:sldChg chg="mod modShow">
        <pc:chgData name="REBEKAH WEBB" userId="d576322d92f5b78f" providerId="LiveId" clId="{CD8C61FC-77D2-43AA-A12F-8DE5D4E28734}" dt="2022-02-23T11:04:16.061" v="18" actId="729"/>
        <pc:sldMkLst>
          <pc:docMk/>
          <pc:sldMk cId="0" sldId="311"/>
        </pc:sldMkLst>
      </pc:sldChg>
      <pc:sldChg chg="mod modShow">
        <pc:chgData name="REBEKAH WEBB" userId="d576322d92f5b78f" providerId="LiveId" clId="{CD8C61FC-77D2-43AA-A12F-8DE5D4E28734}" dt="2022-02-23T11:04:10.380" v="17" actId="729"/>
        <pc:sldMkLst>
          <pc:docMk/>
          <pc:sldMk cId="0" sldId="312"/>
        </pc:sldMkLst>
      </pc:sldChg>
      <pc:sldChg chg="mod modShow">
        <pc:chgData name="REBEKAH WEBB" userId="d576322d92f5b78f" providerId="LiveId" clId="{CD8C61FC-77D2-43AA-A12F-8DE5D4E28734}" dt="2022-02-23T11:04:26" v="21" actId="729"/>
        <pc:sldMkLst>
          <pc:docMk/>
          <pc:sldMk cId="0" sldId="313"/>
        </pc:sldMkLst>
      </pc:sldChg>
      <pc:sldChg chg="mod modShow">
        <pc:chgData name="REBEKAH WEBB" userId="d576322d92f5b78f" providerId="LiveId" clId="{CD8C61FC-77D2-43AA-A12F-8DE5D4E28734}" dt="2022-02-23T11:03:51.836" v="12" actId="729"/>
        <pc:sldMkLst>
          <pc:docMk/>
          <pc:sldMk cId="900027878" sldId="317"/>
        </pc:sldMkLst>
      </pc:sldChg>
      <pc:sldChg chg="mod modShow">
        <pc:chgData name="REBEKAH WEBB" userId="d576322d92f5b78f" providerId="LiveId" clId="{CD8C61FC-77D2-43AA-A12F-8DE5D4E28734}" dt="2022-02-23T11:04:44.566" v="22" actId="729"/>
        <pc:sldMkLst>
          <pc:docMk/>
          <pc:sldMk cId="0" sldId="323"/>
        </pc:sldMkLst>
      </pc:sldChg>
      <pc:sldChg chg="mod modShow">
        <pc:chgData name="REBEKAH WEBB" userId="d576322d92f5b78f" providerId="LiveId" clId="{CD8C61FC-77D2-43AA-A12F-8DE5D4E28734}" dt="2022-02-23T11:04:48.968" v="23" actId="729"/>
        <pc:sldMkLst>
          <pc:docMk/>
          <pc:sldMk cId="0" sldId="324"/>
        </pc:sldMkLst>
      </pc:sldChg>
      <pc:sldChg chg="mod modShow">
        <pc:chgData name="REBEKAH WEBB" userId="d576322d92f5b78f" providerId="LiveId" clId="{CD8C61FC-77D2-43AA-A12F-8DE5D4E28734}" dt="2022-02-23T11:04:55.681" v="24" actId="729"/>
        <pc:sldMkLst>
          <pc:docMk/>
          <pc:sldMk cId="0" sldId="325"/>
        </pc:sldMkLst>
      </pc:sldChg>
      <pc:sldChg chg="mod modShow">
        <pc:chgData name="REBEKAH WEBB" userId="d576322d92f5b78f" providerId="LiveId" clId="{CD8C61FC-77D2-43AA-A12F-8DE5D4E28734}" dt="2022-02-23T11:04:58.849" v="25" actId="729"/>
        <pc:sldMkLst>
          <pc:docMk/>
          <pc:sldMk cId="0" sldId="326"/>
        </pc:sldMkLst>
      </pc:sldChg>
      <pc:sldChg chg="mod modShow">
        <pc:chgData name="REBEKAH WEBB" userId="d576322d92f5b78f" providerId="LiveId" clId="{CD8C61FC-77D2-43AA-A12F-8DE5D4E28734}" dt="2022-02-23T11:05:07.073" v="27" actId="729"/>
        <pc:sldMkLst>
          <pc:docMk/>
          <pc:sldMk cId="45279962" sldId="327"/>
        </pc:sldMkLst>
      </pc:sldChg>
      <pc:sldChg chg="mod modShow">
        <pc:chgData name="REBEKAH WEBB" userId="d576322d92f5b78f" providerId="LiveId" clId="{CD8C61FC-77D2-43AA-A12F-8DE5D4E28734}" dt="2022-02-23T11:05:19.249" v="28" actId="729"/>
        <pc:sldMkLst>
          <pc:docMk/>
          <pc:sldMk cId="0" sldId="329"/>
        </pc:sldMkLst>
      </pc:sldChg>
      <pc:sldChg chg="mod modShow">
        <pc:chgData name="REBEKAH WEBB" userId="d576322d92f5b78f" providerId="LiveId" clId="{CD8C61FC-77D2-43AA-A12F-8DE5D4E28734}" dt="2022-02-23T11:05:22.758" v="29" actId="729"/>
        <pc:sldMkLst>
          <pc:docMk/>
          <pc:sldMk cId="0" sldId="330"/>
        </pc:sldMkLst>
      </pc:sldChg>
      <pc:sldChg chg="mod modShow">
        <pc:chgData name="REBEKAH WEBB" userId="d576322d92f5b78f" providerId="LiveId" clId="{CD8C61FC-77D2-43AA-A12F-8DE5D4E28734}" dt="2022-02-23T11:05:25.170" v="30" actId="729"/>
        <pc:sldMkLst>
          <pc:docMk/>
          <pc:sldMk cId="0" sldId="331"/>
        </pc:sldMkLst>
      </pc:sldChg>
      <pc:sldChg chg="mod modShow">
        <pc:chgData name="REBEKAH WEBB" userId="d576322d92f5b78f" providerId="LiveId" clId="{CD8C61FC-77D2-43AA-A12F-8DE5D4E28734}" dt="2022-02-23T11:05:30.649" v="32" actId="729"/>
        <pc:sldMkLst>
          <pc:docMk/>
          <pc:sldMk cId="0" sldId="332"/>
        </pc:sldMkLst>
      </pc:sldChg>
      <pc:sldChg chg="mod modShow">
        <pc:chgData name="REBEKAH WEBB" userId="d576322d92f5b78f" providerId="LiveId" clId="{CD8C61FC-77D2-43AA-A12F-8DE5D4E28734}" dt="2022-02-23T11:05:32.650" v="33" actId="729"/>
        <pc:sldMkLst>
          <pc:docMk/>
          <pc:sldMk cId="0" sldId="333"/>
        </pc:sldMkLst>
      </pc:sldChg>
      <pc:sldChg chg="mod modShow">
        <pc:chgData name="REBEKAH WEBB" userId="d576322d92f5b78f" providerId="LiveId" clId="{CD8C61FC-77D2-43AA-A12F-8DE5D4E28734}" dt="2022-02-23T11:05:41.765" v="35" actId="729"/>
        <pc:sldMkLst>
          <pc:docMk/>
          <pc:sldMk cId="0" sldId="334"/>
        </pc:sldMkLst>
      </pc:sldChg>
      <pc:sldChg chg="mod modShow">
        <pc:chgData name="REBEKAH WEBB" userId="d576322d92f5b78f" providerId="LiveId" clId="{CD8C61FC-77D2-43AA-A12F-8DE5D4E28734}" dt="2022-02-23T11:05:43.799" v="36" actId="729"/>
        <pc:sldMkLst>
          <pc:docMk/>
          <pc:sldMk cId="0" sldId="335"/>
        </pc:sldMkLst>
      </pc:sldChg>
      <pc:sldChg chg="mod modShow">
        <pc:chgData name="REBEKAH WEBB" userId="d576322d92f5b78f" providerId="LiveId" clId="{CD8C61FC-77D2-43AA-A12F-8DE5D4E28734}" dt="2022-02-23T11:04:19.903" v="19" actId="729"/>
        <pc:sldMkLst>
          <pc:docMk/>
          <pc:sldMk cId="3590710973" sldId="337"/>
        </pc:sldMkLst>
      </pc:sldChg>
      <pc:sldChg chg="mod modShow">
        <pc:chgData name="REBEKAH WEBB" userId="d576322d92f5b78f" providerId="LiveId" clId="{CD8C61FC-77D2-43AA-A12F-8DE5D4E28734}" dt="2022-02-23T11:04:24.186" v="20" actId="729"/>
        <pc:sldMkLst>
          <pc:docMk/>
          <pc:sldMk cId="3915185069" sldId="338"/>
        </pc:sldMkLst>
      </pc:sldChg>
      <pc:sldChg chg="mod modShow">
        <pc:chgData name="REBEKAH WEBB" userId="d576322d92f5b78f" providerId="LiveId" clId="{CD8C61FC-77D2-43AA-A12F-8DE5D4E28734}" dt="2022-02-23T11:05:00.677" v="26" actId="729"/>
        <pc:sldMkLst>
          <pc:docMk/>
          <pc:sldMk cId="2794728048" sldId="339"/>
        </pc:sldMkLst>
      </pc:sldChg>
      <pc:sldChg chg="mod modShow">
        <pc:chgData name="REBEKAH WEBB" userId="d576322d92f5b78f" providerId="LiveId" clId="{CD8C61FC-77D2-43AA-A12F-8DE5D4E28734}" dt="2022-02-23T11:05:51.054" v="39" actId="729"/>
        <pc:sldMkLst>
          <pc:docMk/>
          <pc:sldMk cId="3469168387" sldId="340"/>
        </pc:sldMkLst>
      </pc:sldChg>
      <pc:sldChg chg="mod modShow">
        <pc:chgData name="REBEKAH WEBB" userId="d576322d92f5b78f" providerId="LiveId" clId="{CD8C61FC-77D2-43AA-A12F-8DE5D4E28734}" dt="2022-02-23T11:05:27.923" v="31" actId="729"/>
        <pc:sldMkLst>
          <pc:docMk/>
          <pc:sldMk cId="3838418395" sldId="341"/>
        </pc:sldMkLst>
      </pc:sldChg>
      <pc:sldChg chg="mod modShow">
        <pc:chgData name="REBEKAH WEBB" userId="d576322d92f5b78f" providerId="LiveId" clId="{CD8C61FC-77D2-43AA-A12F-8DE5D4E28734}" dt="2022-02-23T11:05:46.347" v="37" actId="729"/>
        <pc:sldMkLst>
          <pc:docMk/>
          <pc:sldMk cId="706716234" sldId="342"/>
        </pc:sldMkLst>
      </pc:sldChg>
      <pc:sldChg chg="mod modShow">
        <pc:chgData name="REBEKAH WEBB" userId="d576322d92f5b78f" providerId="LiveId" clId="{CD8C61FC-77D2-43AA-A12F-8DE5D4E28734}" dt="2022-02-23T11:05:49.333" v="38" actId="729"/>
        <pc:sldMkLst>
          <pc:docMk/>
          <pc:sldMk cId="2588558216" sldId="34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865D66-2D90-244E-A448-D4E931225977}" type="datetimeFigureOut">
              <a:rPr lang="en-US" smtClean="0"/>
              <a:t>3/27/2022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F9D1F-9346-7D4E-BECF-08B8BD4EFCDE}" type="slidenum">
              <a:rPr lang="en-US" smtClean="0"/>
              <a:t>‹N°›</a:t>
            </a:fld>
            <a:endParaRPr lang="en-US"/>
          </a:p>
        </p:txBody>
      </p:sp>
    </p:spTree>
    <p:extLst>
      <p:ext uri="{BB962C8B-B14F-4D97-AF65-F5344CB8AC3E}">
        <p14:creationId xmlns:p14="http://schemas.microsoft.com/office/powerpoint/2010/main" val="1026331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13F9D1F-9346-7D4E-BECF-08B8BD4EFCDE}" type="slidenum">
              <a:rPr lang="en-US" smtClean="0"/>
              <a:t>1</a:t>
            </a:fld>
            <a:endParaRPr lang="en-US"/>
          </a:p>
        </p:txBody>
      </p:sp>
    </p:spTree>
    <p:extLst>
      <p:ext uri="{BB962C8B-B14F-4D97-AF65-F5344CB8AC3E}">
        <p14:creationId xmlns:p14="http://schemas.microsoft.com/office/powerpoint/2010/main" val="4063588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813F9D1F-9346-7D4E-BECF-08B8BD4EFCDE}" type="slidenum">
              <a:rPr lang="en-US" smtClean="0"/>
              <a:t>2</a:t>
            </a:fld>
            <a:endParaRPr lang="en-US"/>
          </a:p>
        </p:txBody>
      </p:sp>
    </p:spTree>
    <p:extLst>
      <p:ext uri="{BB962C8B-B14F-4D97-AF65-F5344CB8AC3E}">
        <p14:creationId xmlns:p14="http://schemas.microsoft.com/office/powerpoint/2010/main" val="3151297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a:t>
            </a:fld>
            <a:endParaRPr lang="en-US"/>
          </a:p>
        </p:txBody>
      </p:sp>
    </p:spTree>
    <p:extLst>
      <p:ext uri="{BB962C8B-B14F-4D97-AF65-F5344CB8AC3E}">
        <p14:creationId xmlns:p14="http://schemas.microsoft.com/office/powerpoint/2010/main" val="2539152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https://youtu.be/pZHiIGFLN8Y</a:t>
            </a:r>
          </a:p>
        </p:txBody>
      </p:sp>
      <p:sp>
        <p:nvSpPr>
          <p:cNvPr id="4" name="Slide Number Placeholder 3"/>
          <p:cNvSpPr>
            <a:spLocks noGrp="1"/>
          </p:cNvSpPr>
          <p:nvPr>
            <p:ph type="sldNum" sz="quarter" idx="5"/>
          </p:nvPr>
        </p:nvSpPr>
        <p:spPr/>
        <p:txBody>
          <a:bodyPr/>
          <a:lstStyle/>
          <a:p>
            <a:fld id="{813F9D1F-9346-7D4E-BECF-08B8BD4EFCDE}" type="slidenum">
              <a:rPr lang="en-US" smtClean="0"/>
              <a:t>10</a:t>
            </a:fld>
            <a:endParaRPr lang="en-US"/>
          </a:p>
        </p:txBody>
      </p:sp>
    </p:spTree>
    <p:extLst>
      <p:ext uri="{BB962C8B-B14F-4D97-AF65-F5344CB8AC3E}">
        <p14:creationId xmlns:p14="http://schemas.microsoft.com/office/powerpoint/2010/main" val="50505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Tous les pays du monde se sont engagés à faire en sorte que toutes les personnes et toutes les communautés reçoivent les services de santé dont elles ont besoin sans difficultés financières à l'horizon 2030</a:t>
            </a:r>
            <a:r>
              <a:rPr lang="en-GB" dirty="0" smtClean="0"/>
              <a:t>. </a:t>
            </a:r>
            <a:endParaRPr lang="en-GB" dirty="0"/>
          </a:p>
          <a:p>
            <a:endParaRPr lang="en-GB" dirty="0"/>
          </a:p>
          <a:p>
            <a:r>
              <a:rPr lang="fr-FR" dirty="0" smtClean="0"/>
              <a:t>Cet objectif est connu sous le nom de couverture santé universelle. Les pays sont libres de décider de la manière dont ils comptent l’atteindre</a:t>
            </a:r>
            <a:r>
              <a:rPr lang="en-GB" dirty="0" smtClean="0"/>
              <a:t>.</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13</a:t>
            </a:fld>
            <a:endParaRPr lang="en-US"/>
          </a:p>
        </p:txBody>
      </p:sp>
    </p:spTree>
    <p:extLst>
      <p:ext uri="{BB962C8B-B14F-4D97-AF65-F5344CB8AC3E}">
        <p14:creationId xmlns:p14="http://schemas.microsoft.com/office/powerpoint/2010/main" val="1151862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Les difficultés financières causées par les coûts de santé sont l'une des principales raisons pour lesquelles il existe un mouvement mondial en faveur de la CSU. C'est lorsqu'une personne ou une famille doit payer tellement  « de sa poche » pour les soins de santé qu'il lui reste très peu d'argent pour survivre.</a:t>
            </a:r>
          </a:p>
          <a:p>
            <a:r>
              <a:rPr lang="fr-FR" dirty="0" smtClean="0"/>
              <a:t>Chaque année, 100 millions de personnes basculent dans l'extrême pauvreté à cause des frais de santé : une maladie inattendue les oblige à utiliser toutes leurs économies, à vendre leurs biens ou à emprunter de l'argent. </a:t>
            </a:r>
          </a:p>
          <a:p>
            <a:r>
              <a:rPr lang="fr-FR" dirty="0" smtClean="0"/>
              <a:t>C'est l'une des principales raisons qui expliquent la pression en faveur d'une couverture santé universelle. </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14</a:t>
            </a:fld>
            <a:endParaRPr lang="en-US"/>
          </a:p>
        </p:txBody>
      </p:sp>
    </p:spTree>
    <p:extLst>
      <p:ext uri="{BB962C8B-B14F-4D97-AF65-F5344CB8AC3E}">
        <p14:creationId xmlns:p14="http://schemas.microsoft.com/office/powerpoint/2010/main" val="890894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De nombreux pays comptent </a:t>
            </a:r>
            <a:r>
              <a:rPr lang="fr-FR" dirty="0" smtClean="0"/>
              <a:t>habituellement </a:t>
            </a:r>
            <a:r>
              <a:rPr lang="fr-FR" dirty="0" smtClean="0"/>
              <a:t>sur le fait que les citoyens paient eux-mêmes leurs soins de santé pour compléter les budgets de santé.  </a:t>
            </a:r>
          </a:p>
          <a:p>
            <a:r>
              <a:rPr lang="fr-FR" dirty="0" smtClean="0"/>
              <a:t>Voici quelques exemples de dépenses de santé pour lesquelles vous devez payer de votre poche. Pouvez-vous en ajouter d'autres ? </a:t>
            </a:r>
          </a:p>
          <a:p>
            <a:r>
              <a:rPr lang="fr-FR" dirty="0" smtClean="0"/>
              <a:t>Ces paiements directs sont connus pour accroître les inégalités en matière de santé, car ce sont les plus pauvres et les plus malades qui en subissent le plus les conséquences. Pour garantir l'équité en matière de CSU, ces paiements doivent être réduits au minimum.</a:t>
            </a:r>
          </a:p>
          <a:p>
            <a:r>
              <a:rPr lang="fr-FR" dirty="0" smtClean="0"/>
              <a:t>Dans certains pays, les gens préfèrent se rendre dans des cliniques privées pour des raisons de confidentialité et de respect de la vie privée, même si des services publics gratuits sont disponibles</a:t>
            </a:r>
            <a:r>
              <a:rPr lang="en-GB" dirty="0" smtClean="0"/>
              <a:t>.</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15</a:t>
            </a:fld>
            <a:endParaRPr lang="en-US"/>
          </a:p>
        </p:txBody>
      </p:sp>
    </p:spTree>
    <p:extLst>
      <p:ext uri="{BB962C8B-B14F-4D97-AF65-F5344CB8AC3E}">
        <p14:creationId xmlns:p14="http://schemas.microsoft.com/office/powerpoint/2010/main" val="3008382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Que signifierait le fait de rendre les soins de santé disponibles et gratuits pour tous et quels pourraient être les problèmes liés à cette mesure </a:t>
            </a:r>
            <a:r>
              <a:rPr lang="en-GB" dirty="0" smtClean="0"/>
              <a:t>?</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16</a:t>
            </a:fld>
            <a:endParaRPr lang="en-US"/>
          </a:p>
        </p:txBody>
      </p:sp>
    </p:spTree>
    <p:extLst>
      <p:ext uri="{BB962C8B-B14F-4D97-AF65-F5344CB8AC3E}">
        <p14:creationId xmlns:p14="http://schemas.microsoft.com/office/powerpoint/2010/main" val="3162745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Pays </a:t>
            </a:r>
            <a:r>
              <a:rPr lang="en-US" dirty="0"/>
              <a:t>1 = </a:t>
            </a:r>
            <a:r>
              <a:rPr lang="en-US" dirty="0" err="1" smtClean="0"/>
              <a:t>Sénégal</a:t>
            </a:r>
            <a:endParaRPr lang="en-US" dirty="0"/>
          </a:p>
          <a:p>
            <a:r>
              <a:rPr lang="en-US" dirty="0" smtClean="0"/>
              <a:t>Pays </a:t>
            </a:r>
            <a:r>
              <a:rPr lang="en-US" dirty="0"/>
              <a:t>2 = Ghana</a:t>
            </a:r>
          </a:p>
          <a:p>
            <a:r>
              <a:rPr lang="en-US" dirty="0" smtClean="0"/>
              <a:t>Pays </a:t>
            </a:r>
            <a:r>
              <a:rPr lang="en-US" dirty="0"/>
              <a:t>3 = Ukraine</a:t>
            </a:r>
          </a:p>
          <a:p>
            <a:r>
              <a:rPr lang="en-US" dirty="0" smtClean="0"/>
              <a:t>Pays </a:t>
            </a:r>
            <a:r>
              <a:rPr lang="en-US" dirty="0"/>
              <a:t>4 = </a:t>
            </a:r>
            <a:r>
              <a:rPr lang="en-US" dirty="0" err="1" smtClean="0"/>
              <a:t>Indonésie</a:t>
            </a:r>
            <a:endParaRPr lang="en-US" dirty="0"/>
          </a:p>
          <a:p>
            <a:r>
              <a:rPr lang="en-US" dirty="0" smtClean="0"/>
              <a:t>Pays </a:t>
            </a:r>
            <a:r>
              <a:rPr lang="en-US" dirty="0"/>
              <a:t>5 = </a:t>
            </a:r>
            <a:r>
              <a:rPr lang="en-US" dirty="0" smtClean="0"/>
              <a:t>Côte </a:t>
            </a:r>
            <a:r>
              <a:rPr lang="en-US" dirty="0"/>
              <a:t>d</a:t>
            </a:r>
            <a:r>
              <a:rPr lang="en-US" dirty="0" smtClean="0"/>
              <a:t>’Ivoire</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18</a:t>
            </a:fld>
            <a:endParaRPr lang="en-US"/>
          </a:p>
        </p:txBody>
      </p:sp>
    </p:spTree>
    <p:extLst>
      <p:ext uri="{BB962C8B-B14F-4D97-AF65-F5344CB8AC3E}">
        <p14:creationId xmlns:p14="http://schemas.microsoft.com/office/powerpoint/2010/main" val="2640294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Ghana : </a:t>
            </a:r>
            <a:r>
              <a:rPr lang="en-US" dirty="0"/>
              <a:t>NHIS</a:t>
            </a:r>
          </a:p>
          <a:p>
            <a:r>
              <a:rPr lang="en-US" dirty="0" err="1" smtClean="0"/>
              <a:t>Indonésie</a:t>
            </a:r>
            <a:r>
              <a:rPr lang="en-US" baseline="0" dirty="0" smtClean="0"/>
              <a:t> </a:t>
            </a:r>
            <a:r>
              <a:rPr lang="en-US" dirty="0" smtClean="0"/>
              <a:t>: </a:t>
            </a:r>
            <a:r>
              <a:rPr lang="en-US" dirty="0"/>
              <a:t>JKN</a:t>
            </a:r>
          </a:p>
          <a:p>
            <a:r>
              <a:rPr lang="en-US" dirty="0" err="1" smtClean="0"/>
              <a:t>Sénégal</a:t>
            </a:r>
            <a:r>
              <a:rPr lang="en-US" dirty="0" smtClean="0"/>
              <a:t> : Non</a:t>
            </a:r>
            <a:endParaRPr lang="en-US" dirty="0"/>
          </a:p>
          <a:p>
            <a:r>
              <a:rPr lang="en-US" dirty="0" smtClean="0"/>
              <a:t>Côte d’Ivoire </a:t>
            </a:r>
            <a:r>
              <a:rPr lang="en-US" dirty="0" smtClean="0"/>
              <a:t>: Non</a:t>
            </a:r>
            <a:endParaRPr lang="en-US" dirty="0"/>
          </a:p>
          <a:p>
            <a:r>
              <a:rPr lang="en-US" dirty="0" smtClean="0"/>
              <a:t>Ukraine : Non </a:t>
            </a:r>
            <a:r>
              <a:rPr lang="en-US" dirty="0"/>
              <a:t>– </a:t>
            </a:r>
            <a:r>
              <a:rPr lang="en-US" dirty="0" err="1" smtClean="0"/>
              <a:t>mais</a:t>
            </a:r>
            <a:r>
              <a:rPr lang="en-US" dirty="0" smtClean="0"/>
              <a:t> </a:t>
            </a:r>
            <a:r>
              <a:rPr lang="en-US" dirty="0" err="1" smtClean="0"/>
              <a:t>c’est</a:t>
            </a:r>
            <a:r>
              <a:rPr lang="en-US" dirty="0" smtClean="0"/>
              <a:t> </a:t>
            </a:r>
            <a:r>
              <a:rPr lang="en-US" dirty="0" err="1" smtClean="0"/>
              <a:t>en</a:t>
            </a:r>
            <a:r>
              <a:rPr lang="en-US" dirty="0" smtClean="0"/>
              <a:t> </a:t>
            </a:r>
            <a:r>
              <a:rPr lang="en-US" dirty="0" err="1" smtClean="0"/>
              <a:t>projet</a:t>
            </a:r>
            <a:endParaRPr lang="en-US" dirty="0"/>
          </a:p>
          <a:p>
            <a:endParaRPr lang="en-US" dirty="0"/>
          </a:p>
          <a:p>
            <a:r>
              <a:rPr lang="fr-FR" dirty="0" smtClean="0"/>
              <a:t>Les régimes d'assurance maladie communautaires sont courants dans les pays à faible revenu. Ils proposent généralement un ensemble de soins de santé de base pour un montant forfaitaire. Cependant, l'utilisateur doit quand même payer pour les services non couverts et les plus pauvres et les plus vulnérables sont toujours exclus</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22</a:t>
            </a:fld>
            <a:endParaRPr lang="en-US"/>
          </a:p>
        </p:txBody>
      </p:sp>
    </p:spTree>
    <p:extLst>
      <p:ext uri="{BB962C8B-B14F-4D97-AF65-F5344CB8AC3E}">
        <p14:creationId xmlns:p14="http://schemas.microsoft.com/office/powerpoint/2010/main" val="3668075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Vous retrouverez ce diagramme en forme de cube si vous travaillez sur la CSU.</a:t>
            </a:r>
          </a:p>
          <a:p>
            <a:endParaRPr lang="fr-FR" dirty="0" smtClean="0"/>
          </a:p>
          <a:p>
            <a:r>
              <a:rPr lang="fr-FR" dirty="0" smtClean="0"/>
              <a:t>La couverture santé universelle vise à apporter des améliorations dans trois domaines clés </a:t>
            </a:r>
            <a:r>
              <a:rPr lang="en-GB" dirty="0" smtClean="0"/>
              <a:t>:</a:t>
            </a:r>
            <a:endParaRPr lang="en-GB" dirty="0"/>
          </a:p>
          <a:p>
            <a:r>
              <a:rPr lang="en-GB" dirty="0" smtClean="0"/>
              <a:t>o	</a:t>
            </a:r>
            <a:r>
              <a:rPr lang="fr-FR" dirty="0" smtClean="0"/>
              <a:t>Un nombre plus élevé de personnes qui ont accès aux services de santé</a:t>
            </a:r>
            <a:endParaRPr lang="en-GB" dirty="0"/>
          </a:p>
          <a:p>
            <a:r>
              <a:rPr lang="en-GB" dirty="0"/>
              <a:t>o	</a:t>
            </a:r>
            <a:r>
              <a:rPr lang="en-GB" dirty="0" err="1" smtClean="0"/>
              <a:t>Une</a:t>
            </a:r>
            <a:r>
              <a:rPr lang="en-GB" dirty="0" smtClean="0"/>
              <a:t> </a:t>
            </a:r>
            <a:r>
              <a:rPr lang="en-GB" dirty="0" err="1" smtClean="0"/>
              <a:t>gamme</a:t>
            </a:r>
            <a:r>
              <a:rPr lang="en-GB" dirty="0" smtClean="0"/>
              <a:t> </a:t>
            </a:r>
            <a:r>
              <a:rPr lang="en-GB" dirty="0" err="1" smtClean="0"/>
              <a:t>élargie</a:t>
            </a:r>
            <a:r>
              <a:rPr lang="en-GB" dirty="0" smtClean="0"/>
              <a:t> de services de santé </a:t>
            </a:r>
            <a:r>
              <a:rPr lang="en-GB" dirty="0" err="1" smtClean="0"/>
              <a:t>disponible</a:t>
            </a:r>
            <a:r>
              <a:rPr lang="en-GB" dirty="0" smtClean="0"/>
              <a:t> </a:t>
            </a:r>
            <a:endParaRPr lang="en-GB" dirty="0"/>
          </a:p>
          <a:p>
            <a:r>
              <a:rPr lang="en-GB" dirty="0"/>
              <a:t>o	</a:t>
            </a:r>
            <a:r>
              <a:rPr lang="fr-FR" dirty="0" smtClean="0"/>
              <a:t>La suppression ou la réduction des frais de santé et des coûts de traitement</a:t>
            </a:r>
            <a:endParaRPr lang="en-GB" dirty="0"/>
          </a:p>
          <a:p>
            <a:r>
              <a:rPr lang="fr-FR" dirty="0" smtClean="0"/>
              <a:t>Les gouvernements doivent généralement apporter des changements dans les trois dimensions pour améliorer la couverture santé, même s'ils peuvent mettre davantage l’accent sur un domaine particulier en fonction des ressources disponibles. </a:t>
            </a:r>
          </a:p>
          <a:p>
            <a:endParaRPr lang="fr-FR" dirty="0" smtClean="0"/>
          </a:p>
          <a:p>
            <a:r>
              <a:rPr lang="fr-FR" dirty="0" smtClean="0"/>
              <a:t>Le petit cube bleu représente l'argent dont vous disposez. Les trois dimensions sont </a:t>
            </a:r>
            <a:r>
              <a:rPr lang="en-GB" dirty="0" smtClean="0"/>
              <a:t>:</a:t>
            </a:r>
            <a:endParaRPr lang="en-GB" dirty="0"/>
          </a:p>
          <a:p>
            <a:r>
              <a:rPr lang="en-GB" dirty="0"/>
              <a:t>•	</a:t>
            </a:r>
            <a:r>
              <a:rPr lang="en-GB" dirty="0" smtClean="0"/>
              <a:t>Hauteur </a:t>
            </a:r>
            <a:r>
              <a:rPr lang="en-GB" dirty="0"/>
              <a:t>= </a:t>
            </a:r>
            <a:r>
              <a:rPr lang="en-GB" dirty="0" smtClean="0"/>
              <a:t>les </a:t>
            </a:r>
            <a:r>
              <a:rPr lang="en-GB" dirty="0" err="1" smtClean="0"/>
              <a:t>coûts</a:t>
            </a:r>
            <a:endParaRPr lang="en-GB" dirty="0"/>
          </a:p>
          <a:p>
            <a:r>
              <a:rPr lang="en-GB" dirty="0"/>
              <a:t>•	</a:t>
            </a:r>
            <a:r>
              <a:rPr lang="en-GB" dirty="0" err="1" smtClean="0"/>
              <a:t>Largeur</a:t>
            </a:r>
            <a:r>
              <a:rPr lang="en-GB" dirty="0" smtClean="0"/>
              <a:t> </a:t>
            </a:r>
            <a:r>
              <a:rPr lang="en-GB" dirty="0"/>
              <a:t>= </a:t>
            </a:r>
            <a:r>
              <a:rPr lang="en-GB" dirty="0" smtClean="0"/>
              <a:t>la population</a:t>
            </a:r>
            <a:endParaRPr lang="en-GB" dirty="0"/>
          </a:p>
          <a:p>
            <a:r>
              <a:rPr lang="en-GB" dirty="0"/>
              <a:t>•	</a:t>
            </a:r>
            <a:r>
              <a:rPr lang="en-GB" dirty="0" err="1" smtClean="0"/>
              <a:t>Profondeur</a:t>
            </a:r>
            <a:r>
              <a:rPr lang="en-GB" dirty="0" smtClean="0"/>
              <a:t> </a:t>
            </a:r>
            <a:r>
              <a:rPr lang="en-GB" dirty="0"/>
              <a:t>= </a:t>
            </a:r>
            <a:r>
              <a:rPr lang="en-GB" dirty="0" smtClean="0"/>
              <a:t>les services</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23</a:t>
            </a:fld>
            <a:endParaRPr lang="en-US"/>
          </a:p>
        </p:txBody>
      </p:sp>
    </p:spTree>
    <p:extLst>
      <p:ext uri="{BB962C8B-B14F-4D97-AF65-F5344CB8AC3E}">
        <p14:creationId xmlns:p14="http://schemas.microsoft.com/office/powerpoint/2010/main" val="521420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Comment pouvez-vous connaître les plans de votre gouvernement en matière de santé et de CSU ? C'est la Politique nationale de santé, la Stratégie nationale de santé ou le Plan national de santé qui définit la politique du gouvernement en matière de santé, y compris les plans de réforme de la santé et les objectifs de la CSU. Ces plans doivent indiquer comment les gouvernements entendent allouer les ressources nationales de manière efficace et équitable, et comment ils entendent financer la couverture santé nationale</a:t>
            </a:r>
            <a:r>
              <a:rPr lang="en-GB" dirty="0" smtClean="0"/>
              <a:t>.</a:t>
            </a:r>
            <a:endParaRPr lang="en-GB" dirty="0"/>
          </a:p>
          <a:p>
            <a:endParaRPr lang="en-GB" dirty="0"/>
          </a:p>
          <a:p>
            <a:r>
              <a:rPr lang="en-GB" dirty="0"/>
              <a:t>Ghana = National Health Policy 2020-2030</a:t>
            </a:r>
          </a:p>
          <a:p>
            <a:r>
              <a:rPr lang="en-GB" dirty="0"/>
              <a:t>Ukraine = National Health Reform Strategy 2015-2020</a:t>
            </a:r>
          </a:p>
          <a:p>
            <a:r>
              <a:rPr lang="en-GB" dirty="0" err="1" smtClean="0"/>
              <a:t>Indonésie</a:t>
            </a:r>
            <a:r>
              <a:rPr lang="en-GB" dirty="0" smtClean="0"/>
              <a:t> </a:t>
            </a:r>
            <a:r>
              <a:rPr lang="en-GB" dirty="0"/>
              <a:t>= Ministry of Health Strategic Plan 2015-2019</a:t>
            </a:r>
          </a:p>
          <a:p>
            <a:r>
              <a:rPr lang="en-GB" dirty="0" err="1" smtClean="0"/>
              <a:t>Sénégal</a:t>
            </a:r>
            <a:r>
              <a:rPr lang="en-GB" dirty="0" smtClean="0"/>
              <a:t> </a:t>
            </a:r>
            <a:r>
              <a:rPr lang="en-GB" dirty="0"/>
              <a:t>= </a:t>
            </a:r>
            <a:r>
              <a:rPr lang="fr-FR" dirty="0"/>
              <a:t>Plan National de </a:t>
            </a:r>
            <a:r>
              <a:rPr lang="fr-FR" dirty="0" smtClean="0"/>
              <a:t>Développement Sanitaire </a:t>
            </a:r>
            <a:r>
              <a:rPr lang="fr-FR" dirty="0"/>
              <a:t>2009-2018</a:t>
            </a:r>
            <a:endParaRPr lang="en-GB" dirty="0"/>
          </a:p>
          <a:p>
            <a:r>
              <a:rPr lang="en-GB" dirty="0" smtClean="0"/>
              <a:t>Côte </a:t>
            </a:r>
            <a:r>
              <a:rPr lang="en-GB" dirty="0"/>
              <a:t>d</a:t>
            </a:r>
            <a:r>
              <a:rPr lang="en-GB" dirty="0" smtClean="0"/>
              <a:t>’Ivoire </a:t>
            </a:r>
            <a:r>
              <a:rPr lang="en-GB" dirty="0"/>
              <a:t>= </a:t>
            </a:r>
            <a:r>
              <a:rPr lang="fr-FR" dirty="0"/>
              <a:t>Plan National de </a:t>
            </a:r>
            <a:r>
              <a:rPr lang="fr-FR" dirty="0" smtClean="0"/>
              <a:t>Développement </a:t>
            </a:r>
            <a:r>
              <a:rPr lang="fr-FR" dirty="0"/>
              <a:t>Sanitaire 2016-2020 </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24</a:t>
            </a:fld>
            <a:endParaRPr lang="en-US"/>
          </a:p>
        </p:txBody>
      </p:sp>
    </p:spTree>
    <p:extLst>
      <p:ext uri="{BB962C8B-B14F-4D97-AF65-F5344CB8AC3E}">
        <p14:creationId xmlns:p14="http://schemas.microsoft.com/office/powerpoint/2010/main" val="3007192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C'est dans la politique ou le plan national de santé que le gouvernement définit les services qu'il fournira à la population dans le cadre de l'assurance maladie ou du système de santé.</a:t>
            </a:r>
          </a:p>
          <a:p>
            <a:r>
              <a:rPr lang="fr-FR" dirty="0" smtClean="0"/>
              <a:t>Les gouvernements doivent tenir compte de trois éléments </a:t>
            </a:r>
            <a:r>
              <a:rPr lang="en-GB" dirty="0" smtClean="0"/>
              <a:t>:</a:t>
            </a:r>
            <a:endParaRPr lang="en-GB" dirty="0"/>
          </a:p>
          <a:p>
            <a:r>
              <a:rPr lang="en-GB" dirty="0"/>
              <a:t>o	</a:t>
            </a:r>
            <a:r>
              <a:rPr lang="en-GB" dirty="0" err="1" smtClean="0"/>
              <a:t>L’équité</a:t>
            </a:r>
            <a:r>
              <a:rPr lang="en-GB" dirty="0" smtClean="0"/>
              <a:t> </a:t>
            </a:r>
            <a:r>
              <a:rPr lang="en-GB" dirty="0"/>
              <a:t>– </a:t>
            </a:r>
            <a:r>
              <a:rPr lang="fr-FR" sz="1200" spc="23" dirty="0" smtClean="0">
                <a:solidFill>
                  <a:srgbClr val="000000"/>
                </a:solidFill>
                <a:latin typeface="DM Sans"/>
              </a:rPr>
              <a:t>garantir un accès égal et équitable aux services</a:t>
            </a:r>
            <a:endParaRPr lang="en-GB" dirty="0"/>
          </a:p>
          <a:p>
            <a:r>
              <a:rPr lang="en-GB" dirty="0"/>
              <a:t>o	</a:t>
            </a:r>
            <a:r>
              <a:rPr lang="fr-FR" sz="1200" spc="23" dirty="0" smtClean="0">
                <a:solidFill>
                  <a:srgbClr val="000000"/>
                </a:solidFill>
                <a:latin typeface="DM Sans"/>
              </a:rPr>
              <a:t>Le profil de la charge des maladies - les principaux besoins sanitaires de la population</a:t>
            </a:r>
            <a:r>
              <a:rPr lang="en-GB" dirty="0" smtClean="0"/>
              <a:t> (les causes les plus graves de </a:t>
            </a:r>
            <a:r>
              <a:rPr lang="en-GB" dirty="0" err="1" smtClean="0"/>
              <a:t>maladie</a:t>
            </a:r>
            <a:r>
              <a:rPr lang="en-GB" dirty="0" smtClean="0"/>
              <a:t> et de </a:t>
            </a:r>
            <a:r>
              <a:rPr lang="en-GB" dirty="0" err="1" smtClean="0"/>
              <a:t>décès</a:t>
            </a:r>
            <a:r>
              <a:rPr lang="en-GB" dirty="0" smtClean="0"/>
              <a:t>)</a:t>
            </a:r>
            <a:endParaRPr lang="en-GB" dirty="0"/>
          </a:p>
          <a:p>
            <a:r>
              <a:rPr lang="en-GB" dirty="0"/>
              <a:t>o	</a:t>
            </a:r>
            <a:r>
              <a:rPr lang="fr-FR" sz="1200" spc="23" dirty="0" smtClean="0">
                <a:solidFill>
                  <a:srgbClr val="000000"/>
                </a:solidFill>
                <a:latin typeface="DM Sans"/>
              </a:rPr>
              <a:t> Le rapport coût-efficacité </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25</a:t>
            </a:fld>
            <a:endParaRPr lang="en-US"/>
          </a:p>
        </p:txBody>
      </p:sp>
    </p:spTree>
    <p:extLst>
      <p:ext uri="{BB962C8B-B14F-4D97-AF65-F5344CB8AC3E}">
        <p14:creationId xmlns:p14="http://schemas.microsoft.com/office/powerpoint/2010/main" val="1475416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https://youtu.be/XM-X4fQHsW0</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26</a:t>
            </a:fld>
            <a:endParaRPr lang="en-US"/>
          </a:p>
        </p:txBody>
      </p:sp>
    </p:spTree>
    <p:extLst>
      <p:ext uri="{BB962C8B-B14F-4D97-AF65-F5344CB8AC3E}">
        <p14:creationId xmlns:p14="http://schemas.microsoft.com/office/powerpoint/2010/main" val="1161142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Vous êtes le ministre de la santé de votre pays. Vous devez choisir l'une des trois options proposées. Que choisiriez-vous </a:t>
            </a:r>
            <a:r>
              <a:rPr lang="en-GB" dirty="0" smtClean="0"/>
              <a:t>?</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29</a:t>
            </a:fld>
            <a:endParaRPr lang="en-US"/>
          </a:p>
        </p:txBody>
      </p:sp>
    </p:spTree>
    <p:extLst>
      <p:ext uri="{BB962C8B-B14F-4D97-AF65-F5344CB8AC3E}">
        <p14:creationId xmlns:p14="http://schemas.microsoft.com/office/powerpoint/2010/main" val="1072417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13F9D1F-9346-7D4E-BECF-08B8BD4EFCDE}" type="slidenum">
              <a:rPr lang="en-US" smtClean="0"/>
              <a:t>30</a:t>
            </a:fld>
            <a:endParaRPr lang="en-US"/>
          </a:p>
        </p:txBody>
      </p:sp>
    </p:spTree>
    <p:extLst>
      <p:ext uri="{BB962C8B-B14F-4D97-AF65-F5344CB8AC3E}">
        <p14:creationId xmlns:p14="http://schemas.microsoft.com/office/powerpoint/2010/main" val="4173390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13F9D1F-9346-7D4E-BECF-08B8BD4EFCDE}" type="slidenum">
              <a:rPr lang="en-US" smtClean="0"/>
              <a:t>31</a:t>
            </a:fld>
            <a:endParaRPr lang="en-US"/>
          </a:p>
        </p:txBody>
      </p:sp>
    </p:spTree>
    <p:extLst>
      <p:ext uri="{BB962C8B-B14F-4D97-AF65-F5344CB8AC3E}">
        <p14:creationId xmlns:p14="http://schemas.microsoft.com/office/powerpoint/2010/main" val="3001463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32</a:t>
            </a:fld>
            <a:endParaRPr lang="en-US"/>
          </a:p>
        </p:txBody>
      </p:sp>
    </p:spTree>
    <p:extLst>
      <p:ext uri="{BB962C8B-B14F-4D97-AF65-F5344CB8AC3E}">
        <p14:creationId xmlns:p14="http://schemas.microsoft.com/office/powerpoint/2010/main" val="3279447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around the Resources Sheet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33</a:t>
            </a:fld>
            <a:endParaRPr lang="en-US"/>
          </a:p>
        </p:txBody>
      </p:sp>
    </p:spTree>
    <p:extLst>
      <p:ext uri="{BB962C8B-B14F-4D97-AF65-F5344CB8AC3E}">
        <p14:creationId xmlns:p14="http://schemas.microsoft.com/office/powerpoint/2010/main" val="9690517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 que </a:t>
            </a:r>
            <a:r>
              <a:rPr lang="en-US" dirty="0" err="1" smtClean="0"/>
              <a:t>j’ai</a:t>
            </a:r>
            <a:r>
              <a:rPr lang="en-US" dirty="0" smtClean="0"/>
              <a:t> </a:t>
            </a:r>
            <a:r>
              <a:rPr lang="en-US" dirty="0" err="1" smtClean="0"/>
              <a:t>aimé</a:t>
            </a:r>
            <a:endParaRPr lang="en-US" dirty="0"/>
          </a:p>
          <a:p>
            <a:r>
              <a:rPr lang="en-US" dirty="0" smtClean="0"/>
              <a:t>Ce qui </a:t>
            </a:r>
            <a:r>
              <a:rPr lang="en-US" dirty="0" err="1" smtClean="0"/>
              <a:t>m’a</a:t>
            </a:r>
            <a:r>
              <a:rPr lang="en-US" dirty="0" smtClean="0"/>
              <a:t> </a:t>
            </a:r>
            <a:r>
              <a:rPr lang="en-US" dirty="0" err="1" smtClean="0"/>
              <a:t>inspiré</a:t>
            </a:r>
            <a:endParaRPr lang="en-US" dirty="0"/>
          </a:p>
          <a:p>
            <a:r>
              <a:rPr lang="en-US" dirty="0" smtClean="0"/>
              <a:t>Les questions qui me </a:t>
            </a:r>
            <a:r>
              <a:rPr lang="en-US" dirty="0" err="1" smtClean="0"/>
              <a:t>restent</a:t>
            </a:r>
            <a:endParaRPr lang="en-US" dirty="0"/>
          </a:p>
          <a:p>
            <a:endParaRPr lang="en-US" dirty="0"/>
          </a:p>
        </p:txBody>
      </p:sp>
      <p:sp>
        <p:nvSpPr>
          <p:cNvPr id="4" name="Slide Number Placeholder 3"/>
          <p:cNvSpPr>
            <a:spLocks noGrp="1"/>
          </p:cNvSpPr>
          <p:nvPr>
            <p:ph type="sldNum" sz="quarter" idx="5"/>
          </p:nvPr>
        </p:nvSpPr>
        <p:spPr/>
        <p:txBody>
          <a:bodyPr/>
          <a:lstStyle/>
          <a:p>
            <a:fld id="{B1FA3E51-84DE-B14A-928A-9A8203D71F3B}" type="slidenum">
              <a:rPr lang="en-US" smtClean="0"/>
              <a:t>34</a:t>
            </a:fld>
            <a:endParaRPr lang="en-US"/>
          </a:p>
        </p:txBody>
      </p:sp>
    </p:spTree>
    <p:extLst>
      <p:ext uri="{BB962C8B-B14F-4D97-AF65-F5344CB8AC3E}">
        <p14:creationId xmlns:p14="http://schemas.microsoft.com/office/powerpoint/2010/main" val="3838801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39</a:t>
            </a:fld>
            <a:endParaRPr lang="en-US"/>
          </a:p>
        </p:txBody>
      </p:sp>
    </p:spTree>
    <p:extLst>
      <p:ext uri="{BB962C8B-B14F-4D97-AF65-F5344CB8AC3E}">
        <p14:creationId xmlns:p14="http://schemas.microsoft.com/office/powerpoint/2010/main" val="1858445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https://youtu.be/C1bIjISMlTo</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40</a:t>
            </a:fld>
            <a:endParaRPr lang="en-US"/>
          </a:p>
        </p:txBody>
      </p:sp>
    </p:spTree>
    <p:extLst>
      <p:ext uri="{BB962C8B-B14F-4D97-AF65-F5344CB8AC3E}">
        <p14:creationId xmlns:p14="http://schemas.microsoft.com/office/powerpoint/2010/main" val="713846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13F9D1F-9346-7D4E-BECF-08B8BD4EFCDE}" type="slidenum">
              <a:rPr lang="en-US" smtClean="0"/>
              <a:t>41</a:t>
            </a:fld>
            <a:endParaRPr lang="en-US"/>
          </a:p>
        </p:txBody>
      </p:sp>
    </p:spTree>
    <p:extLst>
      <p:ext uri="{BB962C8B-B14F-4D97-AF65-F5344CB8AC3E}">
        <p14:creationId xmlns:p14="http://schemas.microsoft.com/office/powerpoint/2010/main" val="378104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Les objectifs visant à assurer la CSU et à mettre fin à l'épidémie du sida sont complémentaires et l'on ne peut atteindre l'un sans l'autre. Les valeurs et principes sous-jacents sont les mêmes : équité, non-discrimination, dignité et justice sociale. </a:t>
            </a:r>
          </a:p>
          <a:p>
            <a:endParaRPr lang="fr-FR" dirty="0" smtClean="0"/>
          </a:p>
          <a:p>
            <a:r>
              <a:rPr lang="fr-FR" dirty="0" smtClean="0"/>
              <a:t>En 2019, moins de la moitié des populations clés ont bénéficié de services de prévention combinés du VIH dans plus de la moitié des pays qui ont présenté un rapport à l'ONUSIDA. </a:t>
            </a:r>
          </a:p>
          <a:p>
            <a:endParaRPr lang="fr-FR" dirty="0" smtClean="0"/>
          </a:p>
          <a:p>
            <a:r>
              <a:rPr lang="fr-FR" dirty="0" smtClean="0"/>
              <a:t>Un nouveau financement de la santé provenant de sources nationales pour la CSU pourrait aider à combler le déficit de financement du VIH et à renforcer la durabilité</a:t>
            </a:r>
            <a:r>
              <a:rPr lang="en-GB" dirty="0" smtClean="0"/>
              <a:t>.</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43</a:t>
            </a:fld>
            <a:endParaRPr lang="en-US"/>
          </a:p>
        </p:txBody>
      </p:sp>
    </p:spTree>
    <p:extLst>
      <p:ext uri="{BB962C8B-B14F-4D97-AF65-F5344CB8AC3E}">
        <p14:creationId xmlns:p14="http://schemas.microsoft.com/office/powerpoint/2010/main" val="42200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45</a:t>
            </a:fld>
            <a:endParaRPr lang="en-US"/>
          </a:p>
        </p:txBody>
      </p:sp>
    </p:spTree>
    <p:extLst>
      <p:ext uri="{BB962C8B-B14F-4D97-AF65-F5344CB8AC3E}">
        <p14:creationId xmlns:p14="http://schemas.microsoft.com/office/powerpoint/2010/main" val="30565588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46</a:t>
            </a:fld>
            <a:endParaRPr lang="en-US"/>
          </a:p>
        </p:txBody>
      </p:sp>
    </p:spTree>
    <p:extLst>
      <p:ext uri="{BB962C8B-B14F-4D97-AF65-F5344CB8AC3E}">
        <p14:creationId xmlns:p14="http://schemas.microsoft.com/office/powerpoint/2010/main" val="29469916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Voici quelques-unes des nombreuses contributions que vous apportez au débat sur la CSU.</a:t>
            </a:r>
          </a:p>
          <a:p>
            <a:r>
              <a:rPr lang="fr-FR" dirty="0" smtClean="0"/>
              <a:t>Tout d'abord, vous avez une expérience vécue du VIH et d'autres problèmes de santé qui y sont souvent liés,</a:t>
            </a:r>
            <a:r>
              <a:rPr lang="fr-FR" baseline="0" dirty="0" smtClean="0"/>
              <a:t> </a:t>
            </a:r>
            <a:r>
              <a:rPr lang="fr-FR" dirty="0" smtClean="0"/>
              <a:t>vous pouvez donc parler avec autorité de ce que cela signifie et de ce qui marche pour vous.</a:t>
            </a:r>
          </a:p>
          <a:p>
            <a:r>
              <a:rPr lang="fr-FR" dirty="0" smtClean="0"/>
              <a:t>Vous avez également des informations et des données sur la façon dont le système de santé marche ou ne marche pas pour les personnes vivant avec le VIH - certains d'entre vous avez participé à l'Index de la stigmatisation en Côte d'Ivoire, en Ukraine et au Ghana.</a:t>
            </a:r>
          </a:p>
          <a:p>
            <a:r>
              <a:rPr lang="fr-FR" dirty="0" smtClean="0"/>
              <a:t>Vous avez une expertise et une expérience considérables en matière d'approches centrées sur les personnes, de services intégrés et en particulier sur la manière de toucher les personnes les plus marginalisées et les plus vulnérables.</a:t>
            </a:r>
          </a:p>
          <a:p>
            <a:r>
              <a:rPr lang="fr-FR" dirty="0" smtClean="0"/>
              <a:t>Vous êtes fermement engagé en faveur des droits humains et de l'inclusion, et vous savez comment plaider pour l'accès aux médicaments et aux services, et également comment demander aux décideurs politiques de rendre compte de leurs engagement.</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49</a:t>
            </a:fld>
            <a:endParaRPr lang="en-US"/>
          </a:p>
        </p:txBody>
      </p:sp>
    </p:spTree>
    <p:extLst>
      <p:ext uri="{BB962C8B-B14F-4D97-AF65-F5344CB8AC3E}">
        <p14:creationId xmlns:p14="http://schemas.microsoft.com/office/powerpoint/2010/main" val="9594290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13F9D1F-9346-7D4E-BECF-08B8BD4EFCDE}" type="slidenum">
              <a:rPr lang="en-US" smtClean="0"/>
              <a:t>50</a:t>
            </a:fld>
            <a:endParaRPr lang="en-US"/>
          </a:p>
        </p:txBody>
      </p:sp>
    </p:spTree>
    <p:extLst>
      <p:ext uri="{BB962C8B-B14F-4D97-AF65-F5344CB8AC3E}">
        <p14:creationId xmlns:p14="http://schemas.microsoft.com/office/powerpoint/2010/main" val="8529013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Tous les gouvernements se sont engagés à impliquer activement la société civile dans la politique et la mise en œuvre du programme CHU. Si donc, vous constatez que la société civile n'a pas été impliquée jusqu'à présent, cette question devient votre principal objectif de plaidoyer. Dans la plupart des pays, il y aura certainement matière à amélioration en termes d'inclusion des communautés et des réseaux de santé</a:t>
            </a:r>
            <a:r>
              <a:rPr lang="en-GB" dirty="0" smtClean="0"/>
              <a:t>.</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51</a:t>
            </a:fld>
            <a:endParaRPr lang="en-US"/>
          </a:p>
        </p:txBody>
      </p:sp>
    </p:spTree>
    <p:extLst>
      <p:ext uri="{BB962C8B-B14F-4D97-AF65-F5344CB8AC3E}">
        <p14:creationId xmlns:p14="http://schemas.microsoft.com/office/powerpoint/2010/main" val="39378942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Il y a cinq choses essentielles à savoir pour réaliser un plaidoyer efficace.</a:t>
            </a:r>
          </a:p>
          <a:p>
            <a:endParaRPr lang="fr-FR" dirty="0" smtClean="0"/>
          </a:p>
          <a:p>
            <a:r>
              <a:rPr lang="fr-FR" dirty="0" smtClean="0"/>
              <a:t>La première chose est d'identifier le problème. Quelle est la situation en matière de CSU et de VIH dans votre pays ?</a:t>
            </a:r>
          </a:p>
          <a:p>
            <a:endParaRPr lang="fr-FR" dirty="0" smtClean="0"/>
          </a:p>
          <a:p>
            <a:r>
              <a:rPr lang="fr-FR" dirty="0" smtClean="0"/>
              <a:t>Ensuite, vous devez déterminer qui seront vos alliés pour résoudre le problème. </a:t>
            </a:r>
          </a:p>
          <a:p>
            <a:endParaRPr lang="fr-FR" dirty="0" smtClean="0"/>
          </a:p>
          <a:p>
            <a:r>
              <a:rPr lang="fr-FR" dirty="0" smtClean="0"/>
              <a:t>Troisièmement, vous devrez faire une cartographie du pouvoir. C'est très important pour ne pas perdre de temps avec les mauvaises cibles !</a:t>
            </a:r>
          </a:p>
          <a:p>
            <a:endParaRPr lang="fr-FR" dirty="0" smtClean="0"/>
          </a:p>
          <a:p>
            <a:r>
              <a:rPr lang="fr-FR" dirty="0" smtClean="0"/>
              <a:t>Ensuite, vous devez identifier les moments clés pour agir, par exemple au moment de l'examen du budget par le Parlement ou de l'élaboration d'un nouveau plan national. </a:t>
            </a:r>
          </a:p>
          <a:p>
            <a:endParaRPr lang="fr-FR" dirty="0" smtClean="0"/>
          </a:p>
          <a:p>
            <a:r>
              <a:rPr lang="fr-FR" dirty="0" smtClean="0"/>
              <a:t>Enfin, vous devez élaborer le message destiné à vos cibles. Nous examinerons cela dans le travail de groupe dans un instant</a:t>
            </a:r>
            <a:r>
              <a:rPr lang="en-GB" dirty="0" smtClean="0"/>
              <a:t>.</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53</a:t>
            </a:fld>
            <a:endParaRPr lang="en-US"/>
          </a:p>
        </p:txBody>
      </p:sp>
    </p:spTree>
    <p:extLst>
      <p:ext uri="{BB962C8B-B14F-4D97-AF65-F5344CB8AC3E}">
        <p14:creationId xmlns:p14="http://schemas.microsoft.com/office/powerpoint/2010/main" val="3844314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Est-ce que ces objectifs conviennent à notre contexte ? Devons-nous les affiner davantage ?</a:t>
            </a:r>
          </a:p>
          <a:p>
            <a:endParaRPr lang="fr-FR" dirty="0" smtClean="0"/>
          </a:p>
          <a:p>
            <a:r>
              <a:rPr lang="fr-FR" dirty="0" smtClean="0"/>
              <a:t>Vous pouvez décider de ceux qui seront les plus importants à poursuivre au cours de la première année, et de ceux qui sont des objectifs à plus long terme</a:t>
            </a:r>
            <a:r>
              <a:rPr lang="en-GB" dirty="0" smtClean="0"/>
              <a:t>.</a:t>
            </a:r>
            <a:endParaRPr lang="en-GB" dirty="0"/>
          </a:p>
        </p:txBody>
      </p:sp>
      <p:sp>
        <p:nvSpPr>
          <p:cNvPr id="4" name="Slide Number Placeholder 3"/>
          <p:cNvSpPr>
            <a:spLocks noGrp="1"/>
          </p:cNvSpPr>
          <p:nvPr>
            <p:ph type="sldNum" sz="quarter" idx="5"/>
          </p:nvPr>
        </p:nvSpPr>
        <p:spPr/>
        <p:txBody>
          <a:bodyPr/>
          <a:lstStyle/>
          <a:p>
            <a:fld id="{FC14E979-97C5-4D49-ACBB-FDE64A3FF911}" type="slidenum">
              <a:rPr lang="en-US" smtClean="0"/>
              <a:t>54</a:t>
            </a:fld>
            <a:endParaRPr lang="en-US"/>
          </a:p>
        </p:txBody>
      </p:sp>
    </p:spTree>
    <p:extLst>
      <p:ext uri="{BB962C8B-B14F-4D97-AF65-F5344CB8AC3E}">
        <p14:creationId xmlns:p14="http://schemas.microsoft.com/office/powerpoint/2010/main" val="33979972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Faites deux listes : la première est une liste de personnes qui ont le pouvoir de prendre des décisions sur la santé et les budgets de la santé.</a:t>
            </a:r>
          </a:p>
          <a:p>
            <a:endParaRPr lang="fr-FR" dirty="0" smtClean="0"/>
          </a:p>
          <a:p>
            <a:r>
              <a:rPr lang="fr-FR" dirty="0" smtClean="0"/>
              <a:t>La seconde liste est celle des personnes que les gens connaissent au sein du gouvernement.</a:t>
            </a:r>
          </a:p>
          <a:p>
            <a:endParaRPr lang="fr-FR" dirty="0" smtClean="0"/>
          </a:p>
          <a:p>
            <a:r>
              <a:rPr lang="fr-FR" dirty="0" smtClean="0"/>
              <a:t>Est-ce que les deux listes se recoupent </a:t>
            </a:r>
            <a:r>
              <a:rPr lang="en-US" dirty="0" smtClean="0"/>
              <a:t>?</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55</a:t>
            </a:fld>
            <a:endParaRPr lang="en-US"/>
          </a:p>
        </p:txBody>
      </p:sp>
    </p:spTree>
    <p:extLst>
      <p:ext uri="{BB962C8B-B14F-4D97-AF65-F5344CB8AC3E}">
        <p14:creationId xmlns:p14="http://schemas.microsoft.com/office/powerpoint/2010/main" val="40517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Vous allez maintenant être répartis en petits groupes pour vous concentrer sur une cible clé.</a:t>
            </a:r>
          </a:p>
          <a:p>
            <a:endParaRPr lang="fr-FR" dirty="0" smtClean="0"/>
          </a:p>
          <a:p>
            <a:r>
              <a:rPr lang="fr-FR" dirty="0" smtClean="0"/>
              <a:t>Groupe 1 : Ministre de la santé</a:t>
            </a:r>
          </a:p>
          <a:p>
            <a:r>
              <a:rPr lang="fr-FR" dirty="0" smtClean="0"/>
              <a:t>Groupe 2 : Membre du Parlement</a:t>
            </a:r>
          </a:p>
          <a:p>
            <a:r>
              <a:rPr lang="fr-FR" dirty="0" smtClean="0"/>
              <a:t>Groupe 3 : Responsable de la santé au niveau du district</a:t>
            </a:r>
          </a:p>
          <a:p>
            <a:r>
              <a:rPr lang="fr-FR" dirty="0" smtClean="0"/>
              <a:t>Groupe 4 : Électeurs/grand public</a:t>
            </a:r>
          </a:p>
          <a:p>
            <a:r>
              <a:rPr lang="fr-FR" dirty="0" smtClean="0"/>
              <a:t>Groupe 5 : ONG travaillant dans d'autres secteurs, par exemple WASH, la santé mentale, la nutrition.</a:t>
            </a:r>
          </a:p>
          <a:p>
            <a:endParaRPr lang="fr-FR" dirty="0" smtClean="0"/>
          </a:p>
          <a:p>
            <a:r>
              <a:rPr lang="fr-FR" dirty="0" smtClean="0"/>
              <a:t>Qu'est-ce que ces cibles ont besoin de savoir sur la CSU ?</a:t>
            </a:r>
          </a:p>
          <a:p>
            <a:r>
              <a:rPr lang="fr-FR" dirty="0" smtClean="0"/>
              <a:t>Pour atteindre les objectifs du plaidoyer, que devez-vous dire et quelle méthode utiliserez-vous pour le dire ?</a:t>
            </a:r>
          </a:p>
          <a:p>
            <a:r>
              <a:rPr lang="fr-FR" dirty="0" smtClean="0"/>
              <a:t>Par méthode, nous entendons la forme que vous utiliserez pour communiquer le message - les médias sociaux, les réunions en face à face, les documents d'information, Twitter, des lettres, des célébrités, etc.</a:t>
            </a:r>
          </a:p>
          <a:p>
            <a:r>
              <a:rPr lang="fr-FR" dirty="0" smtClean="0"/>
              <a:t>Servez-vous de cette grille pour vous aider.</a:t>
            </a:r>
          </a:p>
          <a:p>
            <a:endParaRPr lang="fr-FR" dirty="0" smtClean="0"/>
          </a:p>
          <a:p>
            <a:r>
              <a:rPr lang="fr-FR" dirty="0" smtClean="0"/>
              <a:t>Chaque groupe doit présenter le message qu'il souhaite communiquer ainsi que la méthode qu'il compte utiliser pour atteindre la cible.</a:t>
            </a:r>
            <a:r>
              <a:rPr lang="en-GB" dirty="0" smtClean="0"/>
              <a:t>.</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57</a:t>
            </a:fld>
            <a:endParaRPr lang="en-US"/>
          </a:p>
        </p:txBody>
      </p:sp>
    </p:spTree>
    <p:extLst>
      <p:ext uri="{BB962C8B-B14F-4D97-AF65-F5344CB8AC3E}">
        <p14:creationId xmlns:p14="http://schemas.microsoft.com/office/powerpoint/2010/main" val="3132189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Voici quelques tactiques à prendre en compte pour le travail de groupe</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58</a:t>
            </a:fld>
            <a:endParaRPr lang="en-US"/>
          </a:p>
        </p:txBody>
      </p:sp>
    </p:spTree>
    <p:extLst>
      <p:ext uri="{BB962C8B-B14F-4D97-AF65-F5344CB8AC3E}">
        <p14:creationId xmlns:p14="http://schemas.microsoft.com/office/powerpoint/2010/main" val="30131662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59</a:t>
            </a:fld>
            <a:endParaRPr lang="en-US"/>
          </a:p>
        </p:txBody>
      </p:sp>
    </p:spTree>
    <p:extLst>
      <p:ext uri="{BB962C8B-B14F-4D97-AF65-F5344CB8AC3E}">
        <p14:creationId xmlns:p14="http://schemas.microsoft.com/office/powerpoint/2010/main" val="34060354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Voici quelques-uns des messages clés qui ont déjà été élaborés dans le cadre du mouvement de plaidoyer pour la CSU et par la communauté du VIH</a:t>
            </a:r>
            <a:r>
              <a:rPr lang="en-GB" dirty="0" smtClean="0"/>
              <a:t>.</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61</a:t>
            </a:fld>
            <a:endParaRPr lang="en-US"/>
          </a:p>
        </p:txBody>
      </p:sp>
    </p:spTree>
    <p:extLst>
      <p:ext uri="{BB962C8B-B14F-4D97-AF65-F5344CB8AC3E}">
        <p14:creationId xmlns:p14="http://schemas.microsoft.com/office/powerpoint/2010/main" val="12581336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Voici à quoi pourrait ressembler une grille remplie</a:t>
            </a:r>
            <a:r>
              <a:rPr lang="en-US" dirty="0" smtClean="0"/>
              <a:t>.</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62</a:t>
            </a:fld>
            <a:endParaRPr lang="en-US"/>
          </a:p>
        </p:txBody>
      </p:sp>
    </p:spTree>
    <p:extLst>
      <p:ext uri="{BB962C8B-B14F-4D97-AF65-F5344CB8AC3E}">
        <p14:creationId xmlns:p14="http://schemas.microsoft.com/office/powerpoint/2010/main" val="14899998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Il est important de déterminer le moment où vous devez envoyer votre message </a:t>
            </a:r>
            <a:r>
              <a:rPr lang="en-US" dirty="0" smtClean="0"/>
              <a:t>!</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63</a:t>
            </a:fld>
            <a:endParaRPr lang="en-US"/>
          </a:p>
        </p:txBody>
      </p:sp>
    </p:spTree>
    <p:extLst>
      <p:ext uri="{BB962C8B-B14F-4D97-AF65-F5344CB8AC3E}">
        <p14:creationId xmlns:p14="http://schemas.microsoft.com/office/powerpoint/2010/main" val="2302735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Enfin, nous devons parler des personnes avec qui nous pouvons nous associer dans notre plaidoyer. Quelles sont les parties prenantes importantes ? Comment pouvons-nous travailler ensemble </a:t>
            </a:r>
            <a:r>
              <a:rPr lang="en-US" dirty="0" smtClean="0"/>
              <a:t>?</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64</a:t>
            </a:fld>
            <a:endParaRPr lang="en-US"/>
          </a:p>
        </p:txBody>
      </p:sp>
    </p:spTree>
    <p:extLst>
      <p:ext uri="{BB962C8B-B14F-4D97-AF65-F5344CB8AC3E}">
        <p14:creationId xmlns:p14="http://schemas.microsoft.com/office/powerpoint/2010/main" val="29432399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Nous avons discuté de ce qui doit changer, des personnes qui peuvent être nos alliés, des personnes que nous devons cibler, du moment et des messages. Tout cela est rassemblé dans un plan de plaidoyer.</a:t>
            </a:r>
            <a:endParaRPr lang="fr-FR" dirty="0"/>
          </a:p>
        </p:txBody>
      </p:sp>
      <p:sp>
        <p:nvSpPr>
          <p:cNvPr id="4" name="Espace réservé du numéro de diapositive 3"/>
          <p:cNvSpPr>
            <a:spLocks noGrp="1"/>
          </p:cNvSpPr>
          <p:nvPr>
            <p:ph type="sldNum" sz="quarter" idx="10"/>
          </p:nvPr>
        </p:nvSpPr>
        <p:spPr/>
        <p:txBody>
          <a:bodyPr/>
          <a:lstStyle/>
          <a:p>
            <a:fld id="{813F9D1F-9346-7D4E-BECF-08B8BD4EFCDE}" type="slidenum">
              <a:rPr lang="en-US" smtClean="0"/>
              <a:t>65</a:t>
            </a:fld>
            <a:endParaRPr lang="en-US"/>
          </a:p>
        </p:txBody>
      </p:sp>
    </p:spTree>
    <p:extLst>
      <p:ext uri="{BB962C8B-B14F-4D97-AF65-F5344CB8AC3E}">
        <p14:creationId xmlns:p14="http://schemas.microsoft.com/office/powerpoint/2010/main" val="6204082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 que </a:t>
            </a:r>
            <a:r>
              <a:rPr lang="en-US" dirty="0" err="1" smtClean="0"/>
              <a:t>j’ai</a:t>
            </a:r>
            <a:r>
              <a:rPr lang="en-US" dirty="0" smtClean="0"/>
              <a:t> </a:t>
            </a:r>
            <a:r>
              <a:rPr lang="en-US" dirty="0" err="1" smtClean="0"/>
              <a:t>aimé</a:t>
            </a:r>
            <a:endParaRPr lang="en-US" dirty="0" smtClean="0"/>
          </a:p>
          <a:p>
            <a:r>
              <a:rPr lang="en-US" dirty="0" smtClean="0"/>
              <a:t>Ce qui </a:t>
            </a:r>
            <a:r>
              <a:rPr lang="en-US" dirty="0" err="1" smtClean="0"/>
              <a:t>m’a</a:t>
            </a:r>
            <a:r>
              <a:rPr lang="en-US" dirty="0" smtClean="0"/>
              <a:t> </a:t>
            </a:r>
            <a:r>
              <a:rPr lang="en-US" dirty="0" err="1" smtClean="0"/>
              <a:t>inspiré</a:t>
            </a:r>
            <a:endParaRPr lang="en-US" dirty="0" smtClean="0"/>
          </a:p>
          <a:p>
            <a:r>
              <a:rPr lang="en-US" dirty="0" smtClean="0"/>
              <a:t>Les questions qui me </a:t>
            </a:r>
            <a:r>
              <a:rPr lang="en-US" dirty="0" err="1" smtClean="0"/>
              <a:t>restent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FA3E51-84DE-B14A-928A-9A8203D71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31684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67</a:t>
            </a:fld>
            <a:endParaRPr lang="en-US"/>
          </a:p>
        </p:txBody>
      </p:sp>
    </p:spTree>
    <p:extLst>
      <p:ext uri="{BB962C8B-B14F-4D97-AF65-F5344CB8AC3E}">
        <p14:creationId xmlns:p14="http://schemas.microsoft.com/office/powerpoint/2010/main" val="495314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ideo" Target="https://www.youtube.com/embed/pZHiIGFLN8Y?feature=oembed" TargetMode="Externa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ideo" Target="https://www.youtube.com/embed/XM-X4fQHsW0?feature=oembed" TargetMode="External"/><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csemonline.net/about-us/"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2.png"/><Relationship Id="rId4" Type="http://schemas.openxmlformats.org/officeDocument/2006/relationships/image" Target="../media/image14.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ideo" Target="https://www.youtube.com/embed/C1bIjISMlTo?feature=oembed" TargetMode="External"/><Relationship Id="rId4" Type="http://schemas.openxmlformats.org/officeDocument/2006/relationships/image" Target="../media/image14.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2.png"/><Relationship Id="rId4" Type="http://schemas.openxmlformats.org/officeDocument/2006/relationships/image" Target="../media/image14.svg"/></Relationships>
</file>

<file path=ppt/slides/_rels/slide6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rot="21025831">
            <a:off x="1377916" y="3952549"/>
            <a:ext cx="2827667" cy="260578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8" name="TextBox 8"/>
          <p:cNvSpPr txBox="1"/>
          <p:nvPr/>
        </p:nvSpPr>
        <p:spPr>
          <a:xfrm>
            <a:off x="33867" y="1779602"/>
            <a:ext cx="17678400" cy="1493550"/>
          </a:xfrm>
          <a:prstGeom prst="rect">
            <a:avLst/>
          </a:prstGeom>
        </p:spPr>
        <p:txBody>
          <a:bodyPr wrap="square" lIns="0" tIns="0" rIns="0" bIns="0" rtlCol="0" anchor="t">
            <a:spAutoFit/>
          </a:bodyPr>
          <a:lstStyle/>
          <a:p>
            <a:pPr marL="0" lvl="0" indent="0">
              <a:lnSpc>
                <a:spcPts val="12100"/>
              </a:lnSpc>
            </a:pPr>
            <a:r>
              <a:rPr lang="en-US" sz="9000" dirty="0" smtClean="0">
                <a:solidFill>
                  <a:srgbClr val="000000"/>
                </a:solidFill>
                <a:latin typeface="DM Sans Bold"/>
              </a:rPr>
              <a:t>Formation </a:t>
            </a:r>
            <a:r>
              <a:rPr lang="en-US" sz="9000" dirty="0" err="1" smtClean="0">
                <a:latin typeface="DM Sans Bold"/>
              </a:rPr>
              <a:t>nationale</a:t>
            </a:r>
            <a:r>
              <a:rPr lang="en-US" sz="9000" dirty="0" smtClean="0">
                <a:solidFill>
                  <a:srgbClr val="000000"/>
                </a:solidFill>
                <a:latin typeface="DM Sans Bold"/>
              </a:rPr>
              <a:t> sur la CSU</a:t>
            </a:r>
            <a:endParaRPr lang="en-US" sz="9000" dirty="0">
              <a:solidFill>
                <a:srgbClr val="000000"/>
              </a:solidFill>
              <a:latin typeface="DM Sans Bold"/>
            </a:endParaRPr>
          </a:p>
        </p:txBody>
      </p:sp>
      <p:pic>
        <p:nvPicPr>
          <p:cNvPr id="13" name="Picture 13"/>
          <p:cNvPicPr>
            <a:picLocks noChangeAspect="1"/>
          </p:cNvPicPr>
          <p:nvPr/>
        </p:nvPicPr>
        <p:blipFill>
          <a:blip r:embed="rId3"/>
          <a:srcRect/>
          <a:stretch>
            <a:fillRect/>
          </a:stretch>
        </p:blipFill>
        <p:spPr>
          <a:xfrm>
            <a:off x="4373603" y="2647653"/>
            <a:ext cx="7639347" cy="7639347"/>
          </a:xfrm>
          <a:prstGeom prst="rect">
            <a:avLst/>
          </a:prstGeom>
        </p:spPr>
      </p:pic>
      <p:pic>
        <p:nvPicPr>
          <p:cNvPr id="14" name="Picture 14"/>
          <p:cNvPicPr>
            <a:picLocks noChangeAspect="1"/>
          </p:cNvPicPr>
          <p:nvPr/>
        </p:nvPicPr>
        <p:blipFill>
          <a:blip r:embed="rId4"/>
          <a:srcRect/>
          <a:stretch>
            <a:fillRect/>
          </a:stretch>
        </p:blipFill>
        <p:spPr>
          <a:xfrm>
            <a:off x="1116044" y="7912200"/>
            <a:ext cx="1826124" cy="1809176"/>
          </a:xfrm>
          <a:prstGeom prst="rect">
            <a:avLst/>
          </a:prstGeom>
        </p:spPr>
      </p:pic>
      <p:pic>
        <p:nvPicPr>
          <p:cNvPr id="16" name="Picture 15">
            <a:extLst>
              <a:ext uri="{FF2B5EF4-FFF2-40B4-BE49-F238E27FC236}">
                <a16:creationId xmlns="" xmlns:a16="http://schemas.microsoft.com/office/drawing/2014/main" id="{636F3E77-BB74-4445-8FB1-E65ABE16E936}"/>
              </a:ext>
            </a:extLst>
          </p:cNvPr>
          <p:cNvPicPr>
            <a:picLocks noChangeAspect="1"/>
          </p:cNvPicPr>
          <p:nvPr/>
        </p:nvPicPr>
        <p:blipFill>
          <a:blip r:embed="rId5"/>
          <a:stretch>
            <a:fillRect/>
          </a:stretch>
        </p:blipFill>
        <p:spPr>
          <a:xfrm>
            <a:off x="3577332" y="8283342"/>
            <a:ext cx="2828789" cy="1066892"/>
          </a:xfrm>
          <a:prstGeom prst="rect">
            <a:avLst/>
          </a:prstGeom>
        </p:spPr>
      </p:pic>
      <p:pic>
        <p:nvPicPr>
          <p:cNvPr id="17" name="Picture 16">
            <a:extLst>
              <a:ext uri="{FF2B5EF4-FFF2-40B4-BE49-F238E27FC236}">
                <a16:creationId xmlns="" xmlns:a16="http://schemas.microsoft.com/office/drawing/2014/main" id="{102BF62C-4BFB-4C4E-932C-D1FCF820CA04}"/>
              </a:ext>
            </a:extLst>
          </p:cNvPr>
          <p:cNvPicPr>
            <a:picLocks noChangeAspect="1"/>
          </p:cNvPicPr>
          <p:nvPr/>
        </p:nvPicPr>
        <p:blipFill>
          <a:blip r:embed="rId6"/>
          <a:stretch>
            <a:fillRect/>
          </a:stretch>
        </p:blipFill>
        <p:spPr>
          <a:xfrm>
            <a:off x="15078343" y="7504519"/>
            <a:ext cx="2609314" cy="2005758"/>
          </a:xfrm>
          <a:prstGeom prst="rect">
            <a:avLst/>
          </a:prstGeom>
        </p:spPr>
      </p:pic>
      <p:pic>
        <p:nvPicPr>
          <p:cNvPr id="18" name="Picture 17">
            <a:extLst>
              <a:ext uri="{FF2B5EF4-FFF2-40B4-BE49-F238E27FC236}">
                <a16:creationId xmlns="" xmlns:a16="http://schemas.microsoft.com/office/drawing/2014/main" id="{D370A3BC-F796-47C3-A472-9C5CE41794AE}"/>
              </a:ext>
            </a:extLst>
          </p:cNvPr>
          <p:cNvPicPr>
            <a:picLocks noChangeAspect="1"/>
          </p:cNvPicPr>
          <p:nvPr/>
        </p:nvPicPr>
        <p:blipFill>
          <a:blip r:embed="rId7"/>
          <a:stretch>
            <a:fillRect/>
          </a:stretch>
        </p:blipFill>
        <p:spPr>
          <a:xfrm>
            <a:off x="12525912" y="7561996"/>
            <a:ext cx="2045297" cy="19437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89571" y="1357515"/>
            <a:ext cx="12108859" cy="3111365"/>
          </a:xfrm>
          <a:prstGeom prst="rect">
            <a:avLst/>
          </a:prstGeom>
        </p:spPr>
        <p:txBody>
          <a:bodyPr lIns="0" tIns="0" rIns="0" bIns="0" rtlCol="0" anchor="t">
            <a:spAutoFit/>
          </a:bodyPr>
          <a:lstStyle/>
          <a:p>
            <a:pPr lvl="0" algn="ctr">
              <a:lnSpc>
                <a:spcPts val="12100"/>
              </a:lnSpc>
            </a:pPr>
            <a:r>
              <a:rPr lang="en-US" sz="11000" b="1" dirty="0" err="1">
                <a:latin typeface="DM Sans Bold" panose="020B0604020202020204" charset="0"/>
              </a:rPr>
              <a:t>Accueil</a:t>
            </a:r>
            <a:r>
              <a:rPr lang="en-US" sz="11000" b="1" dirty="0">
                <a:latin typeface="DM Sans Bold" panose="020B0604020202020204" charset="0"/>
              </a:rPr>
              <a:t> &amp; </a:t>
            </a:r>
            <a:r>
              <a:rPr lang="en-US" sz="11000" b="1" dirty="0" err="1" smtClean="0">
                <a:latin typeface="DM Sans Bold" panose="020B0604020202020204" charset="0"/>
              </a:rPr>
              <a:t>présentations</a:t>
            </a:r>
            <a:endParaRPr lang="en-US" sz="10999" dirty="0">
              <a:solidFill>
                <a:srgbClr val="000000"/>
              </a:solidFill>
              <a:latin typeface="DM Sans Bold"/>
            </a:endParaRPr>
          </a:p>
        </p:txBody>
      </p:sp>
      <p:grpSp>
        <p:nvGrpSpPr>
          <p:cNvPr id="3" name="Group 3"/>
          <p:cNvGrpSpPr/>
          <p:nvPr/>
        </p:nvGrpSpPr>
        <p:grpSpPr>
          <a:xfrm rot="-426806">
            <a:off x="7224935" y="5038830"/>
            <a:ext cx="3838131" cy="3770847"/>
            <a:chOff x="0" y="0"/>
            <a:chExt cx="3216910" cy="3160517"/>
          </a:xfrm>
        </p:grpSpPr>
        <p:sp>
          <p:nvSpPr>
            <p:cNvPr id="4" name="Freeform 4"/>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5" name="Freeform 5"/>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6" name="Freeform 6"/>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7" name="Group 7"/>
          <p:cNvGrpSpPr/>
          <p:nvPr/>
        </p:nvGrpSpPr>
        <p:grpSpPr>
          <a:xfrm rot="-369125">
            <a:off x="7797139" y="6262485"/>
            <a:ext cx="2813929" cy="1718147"/>
            <a:chOff x="0" y="0"/>
            <a:chExt cx="2007669" cy="1225856"/>
          </a:xfrm>
        </p:grpSpPr>
        <p:sp>
          <p:nvSpPr>
            <p:cNvPr id="8" name="Freeform 8"/>
            <p:cNvSpPr/>
            <p:nvPr/>
          </p:nvSpPr>
          <p:spPr>
            <a:xfrm>
              <a:off x="0" y="0"/>
              <a:ext cx="2007669" cy="1225856"/>
            </a:xfrm>
            <a:custGeom>
              <a:avLst/>
              <a:gdLst/>
              <a:ahLst/>
              <a:cxnLst/>
              <a:rect l="l" t="t" r="r" b="b"/>
              <a:pathLst>
                <a:path w="2007669" h="1225856">
                  <a:moveTo>
                    <a:pt x="1883209" y="1225856"/>
                  </a:moveTo>
                  <a:lnTo>
                    <a:pt x="124460" y="1225856"/>
                  </a:lnTo>
                  <a:cubicBezTo>
                    <a:pt x="55880" y="1225856"/>
                    <a:pt x="0" y="1169976"/>
                    <a:pt x="0" y="1101396"/>
                  </a:cubicBezTo>
                  <a:lnTo>
                    <a:pt x="0" y="124460"/>
                  </a:lnTo>
                  <a:cubicBezTo>
                    <a:pt x="0" y="55880"/>
                    <a:pt x="55880" y="0"/>
                    <a:pt x="124460" y="0"/>
                  </a:cubicBezTo>
                  <a:lnTo>
                    <a:pt x="1883209" y="0"/>
                  </a:lnTo>
                  <a:cubicBezTo>
                    <a:pt x="1951789" y="0"/>
                    <a:pt x="2007669" y="55880"/>
                    <a:pt x="2007669" y="124460"/>
                  </a:cubicBezTo>
                  <a:lnTo>
                    <a:pt x="2007669" y="1101396"/>
                  </a:lnTo>
                  <a:cubicBezTo>
                    <a:pt x="2007669" y="1169976"/>
                    <a:pt x="1951789" y="1225856"/>
                    <a:pt x="1883209" y="1225856"/>
                  </a:cubicBezTo>
                  <a:close/>
                </a:path>
              </a:pathLst>
            </a:custGeom>
            <a:solidFill>
              <a:srgbClr val="FF6B57"/>
            </a:solidFill>
          </p:spPr>
        </p:sp>
      </p:grpSp>
      <p:sp>
        <p:nvSpPr>
          <p:cNvPr id="9" name="TextBox 9"/>
          <p:cNvSpPr txBox="1"/>
          <p:nvPr/>
        </p:nvSpPr>
        <p:spPr>
          <a:xfrm rot="-426806">
            <a:off x="7939938" y="6381509"/>
            <a:ext cx="2397675" cy="1461939"/>
          </a:xfrm>
          <a:prstGeom prst="rect">
            <a:avLst/>
          </a:prstGeom>
        </p:spPr>
        <p:txBody>
          <a:bodyPr lIns="0" tIns="0" rIns="0" bIns="0" rtlCol="0" anchor="t">
            <a:spAutoFit/>
          </a:bodyPr>
          <a:lstStyle/>
          <a:p>
            <a:pPr marL="0" lvl="0" indent="0" algn="ctr">
              <a:lnSpc>
                <a:spcPts val="5744"/>
              </a:lnSpc>
            </a:pPr>
            <a:r>
              <a:rPr lang="en-US" sz="4103" spc="41" dirty="0" err="1" smtClean="0">
                <a:solidFill>
                  <a:srgbClr val="000000"/>
                </a:solidFill>
                <a:latin typeface="DM Sans"/>
              </a:rPr>
              <a:t>C’est</a:t>
            </a:r>
            <a:r>
              <a:rPr lang="en-US" sz="4103" spc="41" dirty="0" smtClean="0">
                <a:solidFill>
                  <a:srgbClr val="000000"/>
                </a:solidFill>
                <a:latin typeface="DM Sans"/>
              </a:rPr>
              <a:t> </a:t>
            </a:r>
            <a:r>
              <a:rPr lang="en-US" sz="4103" spc="41" dirty="0" err="1" smtClean="0">
                <a:solidFill>
                  <a:srgbClr val="000000"/>
                </a:solidFill>
                <a:latin typeface="DM Sans"/>
              </a:rPr>
              <a:t>parti</a:t>
            </a:r>
            <a:r>
              <a:rPr lang="en-US" sz="4103" spc="41" dirty="0" smtClean="0">
                <a:solidFill>
                  <a:srgbClr val="000000"/>
                </a:solidFill>
                <a:latin typeface="DM Sans"/>
              </a:rPr>
              <a:t> !</a:t>
            </a:r>
            <a:endParaRPr lang="en-US" sz="4103" spc="41" dirty="0">
              <a:solidFill>
                <a:srgbClr val="000000"/>
              </a:solidFill>
              <a:latin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981161"/>
            <a:ext cx="16230600" cy="7522418"/>
            <a:chOff x="0" y="0"/>
            <a:chExt cx="100607340" cy="46628618"/>
          </a:xfrm>
        </p:grpSpPr>
        <p:sp>
          <p:nvSpPr>
            <p:cNvPr id="3" name="Freeform 3"/>
            <p:cNvSpPr/>
            <p:nvPr/>
          </p:nvSpPr>
          <p:spPr>
            <a:xfrm>
              <a:off x="0" y="0"/>
              <a:ext cx="100607341" cy="46628617"/>
            </a:xfrm>
            <a:custGeom>
              <a:avLst/>
              <a:gdLst/>
              <a:ahLst/>
              <a:cxnLst/>
              <a:rect l="l" t="t" r="r" b="b"/>
              <a:pathLst>
                <a:path w="100607341" h="46628617">
                  <a:moveTo>
                    <a:pt x="0" y="0"/>
                  </a:moveTo>
                  <a:lnTo>
                    <a:pt x="0" y="46628617"/>
                  </a:lnTo>
                  <a:lnTo>
                    <a:pt x="100607341" y="46628617"/>
                  </a:lnTo>
                  <a:lnTo>
                    <a:pt x="100607341" y="0"/>
                  </a:lnTo>
                  <a:lnTo>
                    <a:pt x="0" y="0"/>
                  </a:lnTo>
                  <a:close/>
                  <a:moveTo>
                    <a:pt x="100546377" y="46567657"/>
                  </a:moveTo>
                  <a:lnTo>
                    <a:pt x="59690" y="46567657"/>
                  </a:lnTo>
                  <a:lnTo>
                    <a:pt x="59690" y="59690"/>
                  </a:lnTo>
                  <a:lnTo>
                    <a:pt x="100546377" y="59690"/>
                  </a:lnTo>
                  <a:lnTo>
                    <a:pt x="100546377" y="46567657"/>
                  </a:lnTo>
                  <a:close/>
                </a:path>
              </a:pathLst>
            </a:custGeom>
            <a:solidFill>
              <a:srgbClr val="000000"/>
            </a:solidFill>
          </p:spPr>
        </p:sp>
      </p:grpSp>
      <p:grpSp>
        <p:nvGrpSpPr>
          <p:cNvPr id="4" name="Group 4"/>
          <p:cNvGrpSpPr/>
          <p:nvPr/>
        </p:nvGrpSpPr>
        <p:grpSpPr>
          <a:xfrm>
            <a:off x="9807126" y="1610240"/>
            <a:ext cx="882656" cy="882656"/>
            <a:chOff x="0" y="0"/>
            <a:chExt cx="1176875" cy="1176875"/>
          </a:xfrm>
        </p:grpSpPr>
        <p:grpSp>
          <p:nvGrpSpPr>
            <p:cNvPr id="5" name="Group 5"/>
            <p:cNvGrpSpPr/>
            <p:nvPr/>
          </p:nvGrpSpPr>
          <p:grpSpPr>
            <a:xfrm>
              <a:off x="0" y="0"/>
              <a:ext cx="1176875" cy="117687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7" name="TextBox 7"/>
            <p:cNvSpPr txBox="1"/>
            <p:nvPr/>
          </p:nvSpPr>
          <p:spPr>
            <a:xfrm>
              <a:off x="239998" y="174718"/>
              <a:ext cx="696878" cy="770289"/>
            </a:xfrm>
            <a:prstGeom prst="rect">
              <a:avLst/>
            </a:prstGeom>
          </p:spPr>
          <p:txBody>
            <a:bodyPr lIns="0" tIns="0" rIns="0" bIns="0" rtlCol="0" anchor="t">
              <a:spAutoFit/>
            </a:bodyPr>
            <a:lstStyle/>
            <a:p>
              <a:pPr marL="0" lvl="0" indent="0" algn="ctr">
                <a:lnSpc>
                  <a:spcPts val="4980"/>
                </a:lnSpc>
                <a:spcBef>
                  <a:spcPct val="0"/>
                </a:spcBef>
              </a:pPr>
              <a:r>
                <a:rPr lang="en-US" sz="3557">
                  <a:solidFill>
                    <a:srgbClr val="000000"/>
                  </a:solidFill>
                  <a:latin typeface="DM Sans Bold"/>
                </a:rPr>
                <a:t>1</a:t>
              </a:r>
            </a:p>
          </p:txBody>
        </p:sp>
      </p:grpSp>
      <p:grpSp>
        <p:nvGrpSpPr>
          <p:cNvPr id="8" name="Group 8"/>
          <p:cNvGrpSpPr/>
          <p:nvPr/>
        </p:nvGrpSpPr>
        <p:grpSpPr>
          <a:xfrm>
            <a:off x="11133919" y="1797715"/>
            <a:ext cx="4677798" cy="2463622"/>
            <a:chOff x="0" y="0"/>
            <a:chExt cx="6237064" cy="3284829"/>
          </a:xfrm>
        </p:grpSpPr>
        <p:grpSp>
          <p:nvGrpSpPr>
            <p:cNvPr id="9" name="Group 9"/>
            <p:cNvGrpSpPr/>
            <p:nvPr/>
          </p:nvGrpSpPr>
          <p:grpSpPr>
            <a:xfrm>
              <a:off x="0" y="0"/>
              <a:ext cx="6237064" cy="3268345"/>
              <a:chOff x="0" y="0"/>
              <a:chExt cx="5101631" cy="2673356"/>
            </a:xfrm>
          </p:grpSpPr>
          <p:sp>
            <p:nvSpPr>
              <p:cNvPr id="10" name="Freeform 10"/>
              <p:cNvSpPr/>
              <p:nvPr/>
            </p:nvSpPr>
            <p:spPr>
              <a:xfrm>
                <a:off x="19050" y="223520"/>
                <a:ext cx="5063531" cy="2442216"/>
              </a:xfrm>
              <a:custGeom>
                <a:avLst/>
                <a:gdLst/>
                <a:ahLst/>
                <a:cxnLst/>
                <a:rect l="l" t="t" r="r" b="b"/>
                <a:pathLst>
                  <a:path w="5063531" h="2442216">
                    <a:moveTo>
                      <a:pt x="0" y="11430"/>
                    </a:moveTo>
                    <a:cubicBezTo>
                      <a:pt x="0" y="11430"/>
                      <a:pt x="2540" y="340360"/>
                      <a:pt x="2540" y="749300"/>
                    </a:cubicBezTo>
                    <a:cubicBezTo>
                      <a:pt x="2540" y="967741"/>
                      <a:pt x="7620" y="1261116"/>
                      <a:pt x="7620" y="1521466"/>
                    </a:cubicBezTo>
                    <a:cubicBezTo>
                      <a:pt x="7620" y="1715776"/>
                      <a:pt x="16510" y="2114556"/>
                      <a:pt x="21590" y="2306326"/>
                    </a:cubicBezTo>
                    <a:lnTo>
                      <a:pt x="130810" y="2420626"/>
                    </a:lnTo>
                    <a:cubicBezTo>
                      <a:pt x="275590" y="2428245"/>
                      <a:pt x="543560" y="2442216"/>
                      <a:pt x="793750" y="2442216"/>
                    </a:cubicBezTo>
                    <a:lnTo>
                      <a:pt x="5063531" y="2442216"/>
                    </a:lnTo>
                    <a:lnTo>
                      <a:pt x="5063531" y="693420"/>
                    </a:lnTo>
                    <a:cubicBezTo>
                      <a:pt x="5063531" y="318770"/>
                      <a:pt x="5054641" y="41910"/>
                      <a:pt x="5054641" y="41910"/>
                    </a:cubicBezTo>
                    <a:cubicBezTo>
                      <a:pt x="4899701" y="21590"/>
                      <a:pt x="4743491" y="11430"/>
                      <a:pt x="4586011" y="12700"/>
                    </a:cubicBezTo>
                    <a:cubicBezTo>
                      <a:pt x="4312961" y="12700"/>
                      <a:pt x="1179830" y="21590"/>
                      <a:pt x="929640" y="12700"/>
                    </a:cubicBezTo>
                    <a:cubicBezTo>
                      <a:pt x="594360" y="0"/>
                      <a:pt x="0" y="11430"/>
                      <a:pt x="0" y="11430"/>
                    </a:cubicBezTo>
                    <a:close/>
                  </a:path>
                </a:pathLst>
              </a:custGeom>
              <a:solidFill>
                <a:srgbClr val="FFFFFF"/>
              </a:solidFill>
            </p:spPr>
          </p:sp>
          <p:sp>
            <p:nvSpPr>
              <p:cNvPr id="11" name="Freeform 11"/>
              <p:cNvSpPr/>
              <p:nvPr/>
            </p:nvSpPr>
            <p:spPr>
              <a:xfrm>
                <a:off x="12700" y="217170"/>
                <a:ext cx="5076231" cy="2454916"/>
              </a:xfrm>
              <a:custGeom>
                <a:avLst/>
                <a:gdLst/>
                <a:ahLst/>
                <a:cxnLst/>
                <a:rect l="l" t="t" r="r" b="b"/>
                <a:pathLst>
                  <a:path w="5076231" h="2454916">
                    <a:moveTo>
                      <a:pt x="5076231" y="2454916"/>
                    </a:moveTo>
                    <a:lnTo>
                      <a:pt x="800100" y="2454916"/>
                    </a:lnTo>
                    <a:cubicBezTo>
                      <a:pt x="547370" y="2454916"/>
                      <a:pt x="270510" y="2440946"/>
                      <a:pt x="137160" y="2433326"/>
                    </a:cubicBezTo>
                    <a:lnTo>
                      <a:pt x="134620" y="2433326"/>
                    </a:lnTo>
                    <a:lnTo>
                      <a:pt x="21590" y="2315216"/>
                    </a:lnTo>
                    <a:lnTo>
                      <a:pt x="21590" y="2312676"/>
                    </a:lnTo>
                    <a:cubicBezTo>
                      <a:pt x="16510" y="2109476"/>
                      <a:pt x="7620" y="1715776"/>
                      <a:pt x="7620" y="1527816"/>
                    </a:cubicBezTo>
                    <a:cubicBezTo>
                      <a:pt x="7620" y="1412246"/>
                      <a:pt x="6350" y="1235716"/>
                      <a:pt x="5080" y="1089475"/>
                    </a:cubicBezTo>
                    <a:cubicBezTo>
                      <a:pt x="3810" y="1007590"/>
                      <a:pt x="2540" y="914951"/>
                      <a:pt x="2540" y="755650"/>
                    </a:cubicBezTo>
                    <a:cubicBezTo>
                      <a:pt x="2540" y="351790"/>
                      <a:pt x="0" y="21590"/>
                      <a:pt x="0" y="17780"/>
                    </a:cubicBezTo>
                    <a:lnTo>
                      <a:pt x="0" y="11430"/>
                    </a:lnTo>
                    <a:lnTo>
                      <a:pt x="6350" y="11430"/>
                    </a:lnTo>
                    <a:cubicBezTo>
                      <a:pt x="12700" y="11430"/>
                      <a:pt x="604520" y="0"/>
                      <a:pt x="935990" y="12700"/>
                    </a:cubicBezTo>
                    <a:cubicBezTo>
                      <a:pt x="1121410" y="19050"/>
                      <a:pt x="3737651" y="16510"/>
                      <a:pt x="4222791" y="13970"/>
                    </a:cubicBezTo>
                    <a:cubicBezTo>
                      <a:pt x="4387891" y="12700"/>
                      <a:pt x="4522511" y="12700"/>
                      <a:pt x="4592361" y="12700"/>
                    </a:cubicBezTo>
                    <a:cubicBezTo>
                      <a:pt x="4746031" y="11430"/>
                      <a:pt x="4904781" y="21590"/>
                      <a:pt x="5062261" y="41910"/>
                    </a:cubicBezTo>
                    <a:lnTo>
                      <a:pt x="5067341" y="43180"/>
                    </a:lnTo>
                    <a:lnTo>
                      <a:pt x="5067341" y="48260"/>
                    </a:lnTo>
                    <a:cubicBezTo>
                      <a:pt x="5067341" y="50800"/>
                      <a:pt x="5076231" y="328930"/>
                      <a:pt x="5076231" y="699770"/>
                    </a:cubicBezTo>
                    <a:lnTo>
                      <a:pt x="5076231" y="2454916"/>
                    </a:lnTo>
                    <a:close/>
                    <a:moveTo>
                      <a:pt x="139700" y="2420626"/>
                    </a:moveTo>
                    <a:cubicBezTo>
                      <a:pt x="273050" y="2428246"/>
                      <a:pt x="548640" y="2442216"/>
                      <a:pt x="800100" y="2442216"/>
                    </a:cubicBezTo>
                    <a:lnTo>
                      <a:pt x="5063531" y="2442216"/>
                    </a:lnTo>
                    <a:lnTo>
                      <a:pt x="5063531" y="699770"/>
                    </a:lnTo>
                    <a:cubicBezTo>
                      <a:pt x="5063531" y="358140"/>
                      <a:pt x="5055911" y="93980"/>
                      <a:pt x="5054641" y="53340"/>
                    </a:cubicBezTo>
                    <a:cubicBezTo>
                      <a:pt x="4899701" y="33020"/>
                      <a:pt x="4743491" y="24130"/>
                      <a:pt x="4592361" y="25400"/>
                    </a:cubicBezTo>
                    <a:cubicBezTo>
                      <a:pt x="4522511" y="25400"/>
                      <a:pt x="4387891" y="27940"/>
                      <a:pt x="4222791" y="26670"/>
                    </a:cubicBezTo>
                    <a:cubicBezTo>
                      <a:pt x="3713521" y="22860"/>
                      <a:pt x="1304290" y="22860"/>
                      <a:pt x="935990" y="25400"/>
                    </a:cubicBezTo>
                    <a:cubicBezTo>
                      <a:pt x="622300" y="27940"/>
                      <a:pt x="77470" y="22860"/>
                      <a:pt x="12700" y="24130"/>
                    </a:cubicBezTo>
                    <a:cubicBezTo>
                      <a:pt x="12700" y="71120"/>
                      <a:pt x="15240" y="382270"/>
                      <a:pt x="15240" y="755650"/>
                    </a:cubicBezTo>
                    <a:cubicBezTo>
                      <a:pt x="15240" y="914951"/>
                      <a:pt x="16510" y="1007589"/>
                      <a:pt x="17780" y="1089475"/>
                    </a:cubicBezTo>
                    <a:cubicBezTo>
                      <a:pt x="19050" y="1235716"/>
                      <a:pt x="20320" y="1412245"/>
                      <a:pt x="20320" y="1527816"/>
                    </a:cubicBezTo>
                    <a:cubicBezTo>
                      <a:pt x="20320" y="1714506"/>
                      <a:pt x="29210" y="2105666"/>
                      <a:pt x="34290" y="2310135"/>
                    </a:cubicBezTo>
                    <a:lnTo>
                      <a:pt x="139700" y="2420626"/>
                    </a:lnTo>
                    <a:close/>
                    <a:moveTo>
                      <a:pt x="139700" y="2420626"/>
                    </a:moveTo>
                    <a:lnTo>
                      <a:pt x="133350" y="2294896"/>
                    </a:lnTo>
                    <a:lnTo>
                      <a:pt x="34290" y="2308866"/>
                    </a:lnTo>
                    <a:lnTo>
                      <a:pt x="139700" y="2420626"/>
                    </a:lnTo>
                    <a:close/>
                  </a:path>
                </a:pathLst>
              </a:custGeom>
              <a:solidFill>
                <a:srgbClr val="000000"/>
              </a:solidFill>
            </p:spPr>
          </p:sp>
          <p:sp>
            <p:nvSpPr>
              <p:cNvPr id="12" name="Freeform 12"/>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3" name="TextBox 13"/>
            <p:cNvSpPr txBox="1"/>
            <p:nvPr/>
          </p:nvSpPr>
          <p:spPr>
            <a:xfrm>
              <a:off x="381939" y="860233"/>
              <a:ext cx="5473189" cy="2424596"/>
            </a:xfrm>
            <a:prstGeom prst="rect">
              <a:avLst/>
            </a:prstGeom>
          </p:spPr>
          <p:txBody>
            <a:bodyPr lIns="0" tIns="0" rIns="0" bIns="0" rtlCol="0" anchor="t">
              <a:spAutoFit/>
            </a:bodyPr>
            <a:lstStyle/>
            <a:p>
              <a:pPr lvl="0">
                <a:lnSpc>
                  <a:spcPts val="3572"/>
                </a:lnSpc>
              </a:pPr>
              <a:r>
                <a:rPr lang="en-US" sz="2381" spc="23" dirty="0" smtClean="0">
                  <a:solidFill>
                    <a:srgbClr val="000000"/>
                  </a:solidFill>
                  <a:latin typeface="DM Sans"/>
                </a:rPr>
                <a:t>C</a:t>
              </a:r>
              <a:r>
                <a:rPr lang="fr-FR" sz="2381" spc="23" dirty="0">
                  <a:solidFill>
                    <a:srgbClr val="000000"/>
                  </a:solidFill>
                  <a:latin typeface="DM Sans"/>
                </a:rPr>
                <a:t>réer des champions de la CSU au sein des réseaux nationaux de lutte contre le VIH et des communautés</a:t>
              </a:r>
              <a:endParaRPr lang="en-US" sz="2381" spc="23" dirty="0">
                <a:solidFill>
                  <a:srgbClr val="000000"/>
                </a:solidFill>
                <a:latin typeface="DM Sans"/>
              </a:endParaRPr>
            </a:p>
          </p:txBody>
        </p:sp>
      </p:grpSp>
      <p:sp>
        <p:nvSpPr>
          <p:cNvPr id="14" name="TextBox 14"/>
          <p:cNvSpPr txBox="1"/>
          <p:nvPr/>
        </p:nvSpPr>
        <p:spPr>
          <a:xfrm>
            <a:off x="1993361" y="3080495"/>
            <a:ext cx="5149118" cy="1700594"/>
          </a:xfrm>
          <a:prstGeom prst="rect">
            <a:avLst/>
          </a:prstGeom>
        </p:spPr>
        <p:txBody>
          <a:bodyPr lIns="0" tIns="0" rIns="0" bIns="0" rtlCol="0" anchor="t">
            <a:spAutoFit/>
          </a:bodyPr>
          <a:lstStyle/>
          <a:p>
            <a:pPr marL="0" lvl="0" indent="0" algn="ctr">
              <a:lnSpc>
                <a:spcPts val="6588"/>
              </a:lnSpc>
            </a:pPr>
            <a:r>
              <a:rPr lang="en-US" sz="5989" dirty="0" err="1" smtClean="0">
                <a:solidFill>
                  <a:srgbClr val="000000"/>
                </a:solidFill>
                <a:latin typeface="DM Sans Bold"/>
              </a:rPr>
              <a:t>Objectif</a:t>
            </a:r>
            <a:r>
              <a:rPr lang="en-US" sz="5989" dirty="0" smtClean="0">
                <a:solidFill>
                  <a:srgbClr val="000000"/>
                </a:solidFill>
                <a:latin typeface="DM Sans Bold"/>
              </a:rPr>
              <a:t> de la formation</a:t>
            </a:r>
            <a:endParaRPr lang="en-US" sz="5989" dirty="0">
              <a:solidFill>
                <a:srgbClr val="000000"/>
              </a:solidFill>
              <a:latin typeface="DM Sans Bold"/>
            </a:endParaRPr>
          </a:p>
        </p:txBody>
      </p:sp>
      <p:grpSp>
        <p:nvGrpSpPr>
          <p:cNvPr id="15" name="Group 15"/>
          <p:cNvGrpSpPr/>
          <p:nvPr/>
        </p:nvGrpSpPr>
        <p:grpSpPr>
          <a:xfrm>
            <a:off x="8458199" y="4742370"/>
            <a:ext cx="5940223" cy="2947599"/>
            <a:chOff x="0" y="0"/>
            <a:chExt cx="6452348" cy="3142697"/>
          </a:xfrm>
        </p:grpSpPr>
        <p:sp>
          <p:nvSpPr>
            <p:cNvPr id="16" name="Freeform 16"/>
            <p:cNvSpPr/>
            <p:nvPr/>
          </p:nvSpPr>
          <p:spPr>
            <a:xfrm>
              <a:off x="19050" y="223520"/>
              <a:ext cx="6414248" cy="2911557"/>
            </a:xfrm>
            <a:custGeom>
              <a:avLst/>
              <a:gdLst/>
              <a:ahLst/>
              <a:cxnLst/>
              <a:rect l="l" t="t" r="r" b="b"/>
              <a:pathLst>
                <a:path w="6414248" h="2911557">
                  <a:moveTo>
                    <a:pt x="0" y="11430"/>
                  </a:moveTo>
                  <a:cubicBezTo>
                    <a:pt x="0" y="11430"/>
                    <a:pt x="2540" y="340360"/>
                    <a:pt x="2540" y="749300"/>
                  </a:cubicBezTo>
                  <a:cubicBezTo>
                    <a:pt x="2540" y="1151078"/>
                    <a:pt x="7620" y="1730457"/>
                    <a:pt x="7620" y="1990807"/>
                  </a:cubicBezTo>
                  <a:cubicBezTo>
                    <a:pt x="7620" y="2185117"/>
                    <a:pt x="16510" y="2583897"/>
                    <a:pt x="21590" y="2775667"/>
                  </a:cubicBezTo>
                  <a:lnTo>
                    <a:pt x="130810" y="2889967"/>
                  </a:lnTo>
                  <a:cubicBezTo>
                    <a:pt x="275590" y="2897587"/>
                    <a:pt x="543560" y="2911557"/>
                    <a:pt x="793750" y="2911557"/>
                  </a:cubicBezTo>
                  <a:lnTo>
                    <a:pt x="6414248" y="2911557"/>
                  </a:lnTo>
                  <a:lnTo>
                    <a:pt x="6414248" y="693420"/>
                  </a:lnTo>
                  <a:cubicBezTo>
                    <a:pt x="6414248" y="318770"/>
                    <a:pt x="6405358" y="41910"/>
                    <a:pt x="6405358" y="41910"/>
                  </a:cubicBezTo>
                  <a:cubicBezTo>
                    <a:pt x="6250418" y="21590"/>
                    <a:pt x="6094208" y="11430"/>
                    <a:pt x="5936728" y="12700"/>
                  </a:cubicBezTo>
                  <a:cubicBezTo>
                    <a:pt x="5663678" y="12700"/>
                    <a:pt x="1179830" y="21590"/>
                    <a:pt x="929640" y="12700"/>
                  </a:cubicBezTo>
                  <a:cubicBezTo>
                    <a:pt x="594360" y="0"/>
                    <a:pt x="0" y="11430"/>
                    <a:pt x="0" y="11430"/>
                  </a:cubicBezTo>
                  <a:close/>
                </a:path>
              </a:pathLst>
            </a:custGeom>
            <a:solidFill>
              <a:srgbClr val="FFFFFF"/>
            </a:solidFill>
          </p:spPr>
        </p:sp>
        <p:sp>
          <p:nvSpPr>
            <p:cNvPr id="17" name="Freeform 17"/>
            <p:cNvSpPr/>
            <p:nvPr/>
          </p:nvSpPr>
          <p:spPr>
            <a:xfrm>
              <a:off x="12700" y="217170"/>
              <a:ext cx="6426948" cy="2924257"/>
            </a:xfrm>
            <a:custGeom>
              <a:avLst/>
              <a:gdLst/>
              <a:ahLst/>
              <a:cxnLst/>
              <a:rect l="l" t="t" r="r" b="b"/>
              <a:pathLst>
                <a:path w="6426948" h="2924257">
                  <a:moveTo>
                    <a:pt x="6426948" y="2924257"/>
                  </a:moveTo>
                  <a:lnTo>
                    <a:pt x="800100" y="2924257"/>
                  </a:lnTo>
                  <a:cubicBezTo>
                    <a:pt x="547370" y="2924257"/>
                    <a:pt x="270510" y="2910287"/>
                    <a:pt x="137160" y="2902667"/>
                  </a:cubicBezTo>
                  <a:lnTo>
                    <a:pt x="134620" y="2902667"/>
                  </a:lnTo>
                  <a:lnTo>
                    <a:pt x="21590" y="2784557"/>
                  </a:lnTo>
                  <a:lnTo>
                    <a:pt x="21590" y="2782017"/>
                  </a:lnTo>
                  <a:cubicBezTo>
                    <a:pt x="16510" y="2578817"/>
                    <a:pt x="7620" y="2185117"/>
                    <a:pt x="7620" y="1997157"/>
                  </a:cubicBezTo>
                  <a:cubicBezTo>
                    <a:pt x="7620" y="1881587"/>
                    <a:pt x="6350" y="1705057"/>
                    <a:pt x="5080" y="1502776"/>
                  </a:cubicBezTo>
                  <a:cubicBezTo>
                    <a:pt x="3810" y="1257691"/>
                    <a:pt x="2540" y="980423"/>
                    <a:pt x="2540" y="755650"/>
                  </a:cubicBezTo>
                  <a:cubicBezTo>
                    <a:pt x="2540" y="351790"/>
                    <a:pt x="0" y="21590"/>
                    <a:pt x="0" y="17780"/>
                  </a:cubicBezTo>
                  <a:lnTo>
                    <a:pt x="0" y="11430"/>
                  </a:lnTo>
                  <a:lnTo>
                    <a:pt x="6350" y="11430"/>
                  </a:lnTo>
                  <a:cubicBezTo>
                    <a:pt x="12700" y="11430"/>
                    <a:pt x="604520" y="0"/>
                    <a:pt x="935990" y="12700"/>
                  </a:cubicBezTo>
                  <a:cubicBezTo>
                    <a:pt x="1121410" y="19050"/>
                    <a:pt x="5088368" y="16510"/>
                    <a:pt x="5573508" y="13970"/>
                  </a:cubicBezTo>
                  <a:cubicBezTo>
                    <a:pt x="5738608" y="12700"/>
                    <a:pt x="5873228" y="12700"/>
                    <a:pt x="5943078" y="12700"/>
                  </a:cubicBezTo>
                  <a:cubicBezTo>
                    <a:pt x="6096748" y="11430"/>
                    <a:pt x="6255498" y="21590"/>
                    <a:pt x="6412978" y="41910"/>
                  </a:cubicBezTo>
                  <a:lnTo>
                    <a:pt x="6418058" y="43180"/>
                  </a:lnTo>
                  <a:lnTo>
                    <a:pt x="6418058" y="48260"/>
                  </a:lnTo>
                  <a:cubicBezTo>
                    <a:pt x="6418058" y="50800"/>
                    <a:pt x="6426948" y="328930"/>
                    <a:pt x="6426948" y="699770"/>
                  </a:cubicBezTo>
                  <a:lnTo>
                    <a:pt x="6426948" y="2924257"/>
                  </a:lnTo>
                  <a:close/>
                  <a:moveTo>
                    <a:pt x="139700" y="2889967"/>
                  </a:moveTo>
                  <a:cubicBezTo>
                    <a:pt x="273050" y="2897587"/>
                    <a:pt x="548640" y="2911557"/>
                    <a:pt x="800100" y="2911557"/>
                  </a:cubicBezTo>
                  <a:lnTo>
                    <a:pt x="6414248" y="2911557"/>
                  </a:lnTo>
                  <a:lnTo>
                    <a:pt x="6414248" y="699770"/>
                  </a:lnTo>
                  <a:cubicBezTo>
                    <a:pt x="6414248" y="358140"/>
                    <a:pt x="6406628" y="93980"/>
                    <a:pt x="6405358" y="53340"/>
                  </a:cubicBezTo>
                  <a:cubicBezTo>
                    <a:pt x="6250418" y="33020"/>
                    <a:pt x="6094208" y="24130"/>
                    <a:pt x="5943078" y="25400"/>
                  </a:cubicBezTo>
                  <a:cubicBezTo>
                    <a:pt x="5873228" y="25400"/>
                    <a:pt x="5738608" y="27940"/>
                    <a:pt x="5573508" y="26670"/>
                  </a:cubicBezTo>
                  <a:cubicBezTo>
                    <a:pt x="5064238" y="22860"/>
                    <a:pt x="1304290" y="22860"/>
                    <a:pt x="935990" y="25400"/>
                  </a:cubicBezTo>
                  <a:cubicBezTo>
                    <a:pt x="622300" y="27940"/>
                    <a:pt x="77470" y="22860"/>
                    <a:pt x="12700" y="24130"/>
                  </a:cubicBezTo>
                  <a:cubicBezTo>
                    <a:pt x="12700" y="71120"/>
                    <a:pt x="15240" y="382270"/>
                    <a:pt x="15240" y="755650"/>
                  </a:cubicBezTo>
                  <a:cubicBezTo>
                    <a:pt x="15240" y="980423"/>
                    <a:pt x="16510" y="1257691"/>
                    <a:pt x="17780" y="1502776"/>
                  </a:cubicBezTo>
                  <a:cubicBezTo>
                    <a:pt x="19050" y="1705057"/>
                    <a:pt x="20320" y="1881587"/>
                    <a:pt x="20320" y="1997157"/>
                  </a:cubicBezTo>
                  <a:cubicBezTo>
                    <a:pt x="20320" y="2183847"/>
                    <a:pt x="29210" y="2575007"/>
                    <a:pt x="34290" y="2779477"/>
                  </a:cubicBezTo>
                  <a:lnTo>
                    <a:pt x="139700" y="2889967"/>
                  </a:lnTo>
                  <a:close/>
                  <a:moveTo>
                    <a:pt x="139700" y="2889967"/>
                  </a:moveTo>
                  <a:lnTo>
                    <a:pt x="133350" y="2764237"/>
                  </a:lnTo>
                  <a:lnTo>
                    <a:pt x="34290" y="2778207"/>
                  </a:lnTo>
                  <a:lnTo>
                    <a:pt x="139700" y="2889967"/>
                  </a:lnTo>
                  <a:close/>
                </a:path>
              </a:pathLst>
            </a:custGeom>
            <a:solidFill>
              <a:srgbClr val="000000"/>
            </a:solidFill>
          </p:spPr>
        </p:sp>
        <p:sp>
          <p:nvSpPr>
            <p:cNvPr id="18" name="Freeform 1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9" name="TextBox 19"/>
          <p:cNvSpPr txBox="1"/>
          <p:nvPr/>
        </p:nvSpPr>
        <p:spPr>
          <a:xfrm>
            <a:off x="8830491" y="5420873"/>
            <a:ext cx="5567931" cy="2280111"/>
          </a:xfrm>
          <a:prstGeom prst="rect">
            <a:avLst/>
          </a:prstGeom>
        </p:spPr>
        <p:txBody>
          <a:bodyPr lIns="0" tIns="0" rIns="0" bIns="0" rtlCol="0" anchor="t">
            <a:spAutoFit/>
          </a:bodyPr>
          <a:lstStyle/>
          <a:p>
            <a:pPr lvl="0">
              <a:lnSpc>
                <a:spcPts val="3572"/>
              </a:lnSpc>
            </a:pPr>
            <a:r>
              <a:rPr lang="fr-FR" sz="2381" spc="23" dirty="0">
                <a:solidFill>
                  <a:srgbClr val="000000"/>
                </a:solidFill>
                <a:latin typeface="DM Sans"/>
              </a:rPr>
              <a:t>Promouvoir des politiques de couverture santé universelle équitables, inclusives et favorables à une approche globale du VIH entièrement financée</a:t>
            </a:r>
            <a:endParaRPr lang="en-US" sz="2381" spc="23" dirty="0">
              <a:solidFill>
                <a:srgbClr val="000000"/>
              </a:solidFill>
              <a:latin typeface="DM Sans"/>
            </a:endParaRPr>
          </a:p>
        </p:txBody>
      </p:sp>
      <p:grpSp>
        <p:nvGrpSpPr>
          <p:cNvPr id="20" name="Group 20"/>
          <p:cNvGrpSpPr/>
          <p:nvPr/>
        </p:nvGrpSpPr>
        <p:grpSpPr>
          <a:xfrm>
            <a:off x="7142479" y="7178462"/>
            <a:ext cx="882656" cy="882656"/>
            <a:chOff x="0" y="0"/>
            <a:chExt cx="1176875" cy="1176875"/>
          </a:xfrm>
        </p:grpSpPr>
        <p:grpSp>
          <p:nvGrpSpPr>
            <p:cNvPr id="21" name="Group 21"/>
            <p:cNvGrpSpPr/>
            <p:nvPr/>
          </p:nvGrpSpPr>
          <p:grpSpPr>
            <a:xfrm>
              <a:off x="0" y="0"/>
              <a:ext cx="1176875" cy="117687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23" name="TextBox 23"/>
            <p:cNvSpPr txBox="1"/>
            <p:nvPr/>
          </p:nvSpPr>
          <p:spPr>
            <a:xfrm>
              <a:off x="239998" y="174718"/>
              <a:ext cx="696878" cy="770289"/>
            </a:xfrm>
            <a:prstGeom prst="rect">
              <a:avLst/>
            </a:prstGeom>
          </p:spPr>
          <p:txBody>
            <a:bodyPr lIns="0" tIns="0" rIns="0" bIns="0" rtlCol="0" anchor="t">
              <a:spAutoFit/>
            </a:bodyPr>
            <a:lstStyle/>
            <a:p>
              <a:pPr marL="0" lvl="0" indent="0" algn="ctr">
                <a:lnSpc>
                  <a:spcPts val="4980"/>
                </a:lnSpc>
                <a:spcBef>
                  <a:spcPct val="0"/>
                </a:spcBef>
              </a:pPr>
              <a:r>
                <a:rPr lang="en-US" sz="3557">
                  <a:solidFill>
                    <a:srgbClr val="000000"/>
                  </a:solidFill>
                  <a:latin typeface="DM Sans Bold"/>
                </a:rPr>
                <a:t>2</a:t>
              </a:r>
            </a:p>
          </p:txBody>
        </p:sp>
      </p:grpSp>
      <p:grpSp>
        <p:nvGrpSpPr>
          <p:cNvPr id="24" name="Group 24"/>
          <p:cNvGrpSpPr/>
          <p:nvPr/>
        </p:nvGrpSpPr>
        <p:grpSpPr>
          <a:xfrm>
            <a:off x="1993361" y="4950912"/>
            <a:ext cx="5157066" cy="192588"/>
            <a:chOff x="0" y="0"/>
            <a:chExt cx="17683957" cy="660400"/>
          </a:xfrm>
        </p:grpSpPr>
        <p:sp>
          <p:nvSpPr>
            <p:cNvPr id="25" name="Freeform 25"/>
            <p:cNvSpPr/>
            <p:nvPr/>
          </p:nvSpPr>
          <p:spPr>
            <a:xfrm>
              <a:off x="0" y="0"/>
              <a:ext cx="17683958" cy="660400"/>
            </a:xfrm>
            <a:custGeom>
              <a:avLst/>
              <a:gdLst/>
              <a:ahLst/>
              <a:cxnLst/>
              <a:rect l="l" t="t" r="r" b="b"/>
              <a:pathLst>
                <a:path w="17683958" h="660400">
                  <a:moveTo>
                    <a:pt x="17559497" y="660400"/>
                  </a:moveTo>
                  <a:lnTo>
                    <a:pt x="124460" y="660400"/>
                  </a:lnTo>
                  <a:cubicBezTo>
                    <a:pt x="55880" y="660400"/>
                    <a:pt x="0" y="604520"/>
                    <a:pt x="0" y="535940"/>
                  </a:cubicBezTo>
                  <a:lnTo>
                    <a:pt x="0" y="124460"/>
                  </a:lnTo>
                  <a:cubicBezTo>
                    <a:pt x="0" y="55880"/>
                    <a:pt x="55880" y="0"/>
                    <a:pt x="124460" y="0"/>
                  </a:cubicBezTo>
                  <a:lnTo>
                    <a:pt x="17559497" y="0"/>
                  </a:lnTo>
                  <a:cubicBezTo>
                    <a:pt x="17628077" y="0"/>
                    <a:pt x="17683958" y="55880"/>
                    <a:pt x="17683958" y="124460"/>
                  </a:cubicBezTo>
                  <a:lnTo>
                    <a:pt x="17683958" y="535940"/>
                  </a:lnTo>
                  <a:cubicBezTo>
                    <a:pt x="17683958" y="604520"/>
                    <a:pt x="17628077" y="660400"/>
                    <a:pt x="17559497" y="660400"/>
                  </a:cubicBezTo>
                  <a:close/>
                </a:path>
              </a:pathLst>
            </a:custGeom>
            <a:solidFill>
              <a:srgbClr val="00C2FF"/>
            </a:solidFill>
          </p:spPr>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E500"/>
            </a:solidFill>
          </p:spPr>
        </p:sp>
      </p:grpSp>
      <p:sp>
        <p:nvSpPr>
          <p:cNvPr id="6" name="TextBox 6"/>
          <p:cNvSpPr txBox="1"/>
          <p:nvPr/>
        </p:nvSpPr>
        <p:spPr>
          <a:xfrm>
            <a:off x="5678563" y="4150300"/>
            <a:ext cx="6930874" cy="993200"/>
          </a:xfrm>
          <a:prstGeom prst="rect">
            <a:avLst/>
          </a:prstGeom>
        </p:spPr>
        <p:txBody>
          <a:bodyPr lIns="0" tIns="0" rIns="0" bIns="0" rtlCol="0" anchor="t">
            <a:spAutoFit/>
          </a:bodyPr>
          <a:lstStyle/>
          <a:p>
            <a:pPr marL="0" lvl="0" indent="0" algn="ctr">
              <a:lnSpc>
                <a:spcPts val="7699"/>
              </a:lnSpc>
            </a:pPr>
            <a:r>
              <a:rPr lang="en-US" sz="6999" dirty="0" err="1" smtClean="0">
                <a:solidFill>
                  <a:srgbClr val="000000"/>
                </a:solidFill>
                <a:latin typeface="DM Sans Bold"/>
              </a:rPr>
              <a:t>Règles</a:t>
            </a:r>
            <a:r>
              <a:rPr lang="en-US" sz="6999" dirty="0" smtClean="0">
                <a:solidFill>
                  <a:srgbClr val="000000"/>
                </a:solidFill>
                <a:latin typeface="DM Sans Bold"/>
              </a:rPr>
              <a:t> de base</a:t>
            </a:r>
            <a:endParaRPr lang="en-US" sz="6999" dirty="0">
              <a:solidFill>
                <a:srgbClr val="000000"/>
              </a:solidFill>
              <a:latin typeface="DM Sans Bold"/>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866119" y="3372593"/>
            <a:ext cx="8555762" cy="3118482"/>
          </a:xfrm>
          <a:prstGeom prst="rect">
            <a:avLst/>
          </a:prstGeom>
        </p:spPr>
        <p:txBody>
          <a:bodyPr lIns="0" tIns="0" rIns="0" bIns="0" rtlCol="0" anchor="t">
            <a:spAutoFit/>
          </a:bodyPr>
          <a:lstStyle/>
          <a:p>
            <a:pPr marL="0" lvl="0" indent="0" algn="ctr">
              <a:lnSpc>
                <a:spcPts val="12100"/>
              </a:lnSpc>
            </a:pPr>
            <a:r>
              <a:rPr lang="en-US" sz="10999" dirty="0">
                <a:solidFill>
                  <a:srgbClr val="000000"/>
                </a:solidFill>
                <a:latin typeface="DM Sans Bold"/>
              </a:rPr>
              <a:t>Introduction </a:t>
            </a:r>
            <a:r>
              <a:rPr lang="en-US" sz="10999" dirty="0" smtClean="0">
                <a:solidFill>
                  <a:srgbClr val="000000"/>
                </a:solidFill>
                <a:latin typeface="DM Sans Bold"/>
              </a:rPr>
              <a:t>à la CSU</a:t>
            </a:r>
            <a:endParaRPr lang="en-US" sz="10999" dirty="0">
              <a:solidFill>
                <a:srgbClr val="000000"/>
              </a:solidFill>
              <a:latin typeface="DM Sans Bold"/>
            </a:endParaRPr>
          </a:p>
        </p:txBody>
      </p:sp>
      <p:grpSp>
        <p:nvGrpSpPr>
          <p:cNvPr id="3" name="Group 3"/>
          <p:cNvGrpSpPr/>
          <p:nvPr/>
        </p:nvGrpSpPr>
        <p:grpSpPr>
          <a:xfrm>
            <a:off x="5673927" y="6828520"/>
            <a:ext cx="6940146" cy="192588"/>
            <a:chOff x="0" y="0"/>
            <a:chExt cx="23798270" cy="660400"/>
          </a:xfrm>
        </p:grpSpPr>
        <p:sp>
          <p:nvSpPr>
            <p:cNvPr id="4" name="Freeform 4"/>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46C3BD"/>
            </a:solidFill>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1582400" y="4000973"/>
            <a:ext cx="3446655" cy="997068"/>
          </a:xfrm>
          <a:prstGeom prst="rect">
            <a:avLst/>
          </a:prstGeom>
        </p:spPr>
        <p:txBody>
          <a:bodyPr lIns="0" tIns="0" rIns="0" bIns="0" rtlCol="0" anchor="t">
            <a:spAutoFit/>
          </a:bodyPr>
          <a:lstStyle/>
          <a:p>
            <a:pPr marL="0" lvl="0" indent="0">
              <a:lnSpc>
                <a:spcPts val="7700"/>
              </a:lnSpc>
            </a:pPr>
            <a:r>
              <a:rPr lang="en-US" sz="7000" dirty="0">
                <a:solidFill>
                  <a:srgbClr val="000000"/>
                </a:solidFill>
                <a:latin typeface="DM Sans Bold"/>
              </a:rPr>
              <a:t>Agenda</a:t>
            </a:r>
          </a:p>
        </p:txBody>
      </p:sp>
      <p:grpSp>
        <p:nvGrpSpPr>
          <p:cNvPr id="5" name="Group 5"/>
          <p:cNvGrpSpPr/>
          <p:nvPr/>
        </p:nvGrpSpPr>
        <p:grpSpPr>
          <a:xfrm>
            <a:off x="1776770" y="2401801"/>
            <a:ext cx="897809" cy="897809"/>
            <a:chOff x="0" y="0"/>
            <a:chExt cx="1197078" cy="1197078"/>
          </a:xfrm>
        </p:grpSpPr>
        <p:grpSp>
          <p:nvGrpSpPr>
            <p:cNvPr id="6" name="Group 6"/>
            <p:cNvGrpSpPr/>
            <p:nvPr/>
          </p:nvGrpSpPr>
          <p:grpSpPr>
            <a:xfrm>
              <a:off x="0" y="0"/>
              <a:ext cx="1197078" cy="119707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8" name="TextBox 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9" name="Group 9"/>
          <p:cNvGrpSpPr/>
          <p:nvPr/>
        </p:nvGrpSpPr>
        <p:grpSpPr>
          <a:xfrm>
            <a:off x="3044794" y="2373226"/>
            <a:ext cx="5697889" cy="897809"/>
            <a:chOff x="0" y="0"/>
            <a:chExt cx="35319058" cy="5565176"/>
          </a:xfrm>
        </p:grpSpPr>
        <p:sp>
          <p:nvSpPr>
            <p:cNvPr id="10" name="Freeform 10"/>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1" name="TextBox 11"/>
          <p:cNvSpPr txBox="1"/>
          <p:nvPr/>
        </p:nvSpPr>
        <p:spPr>
          <a:xfrm>
            <a:off x="3410597" y="2574643"/>
            <a:ext cx="4948492" cy="448841"/>
          </a:xfrm>
          <a:prstGeom prst="rect">
            <a:avLst/>
          </a:prstGeom>
        </p:spPr>
        <p:txBody>
          <a:bodyPr lIns="0" tIns="0" rIns="0" bIns="0" rtlCol="0" anchor="t">
            <a:spAutoFit/>
          </a:bodyPr>
          <a:lstStyle/>
          <a:p>
            <a:pPr lvl="0">
              <a:lnSpc>
                <a:spcPts val="3500"/>
              </a:lnSpc>
            </a:pPr>
            <a:r>
              <a:rPr lang="en-US" sz="2500" spc="25" dirty="0" err="1">
                <a:solidFill>
                  <a:srgbClr val="000000"/>
                </a:solidFill>
                <a:latin typeface="DM Sans"/>
              </a:rPr>
              <a:t>Qu'est-ce</a:t>
            </a:r>
            <a:r>
              <a:rPr lang="en-US" sz="2500" spc="25" dirty="0">
                <a:solidFill>
                  <a:srgbClr val="000000"/>
                </a:solidFill>
                <a:latin typeface="DM Sans"/>
              </a:rPr>
              <a:t> que la </a:t>
            </a:r>
            <a:r>
              <a:rPr lang="en-US" sz="2500" spc="25" dirty="0" smtClean="0">
                <a:solidFill>
                  <a:srgbClr val="000000"/>
                </a:solidFill>
                <a:latin typeface="DM Sans"/>
              </a:rPr>
              <a:t>CSU ?</a:t>
            </a:r>
            <a:endParaRPr lang="en-US" sz="2500" spc="25" dirty="0">
              <a:solidFill>
                <a:srgbClr val="000000"/>
              </a:solidFill>
              <a:latin typeface="DM Sans"/>
            </a:endParaRPr>
          </a:p>
        </p:txBody>
      </p:sp>
      <p:grpSp>
        <p:nvGrpSpPr>
          <p:cNvPr id="12" name="Group 12"/>
          <p:cNvGrpSpPr/>
          <p:nvPr/>
        </p:nvGrpSpPr>
        <p:grpSpPr>
          <a:xfrm>
            <a:off x="1776770" y="3630273"/>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6" name="Group 16"/>
          <p:cNvGrpSpPr/>
          <p:nvPr/>
        </p:nvGrpSpPr>
        <p:grpSpPr>
          <a:xfrm>
            <a:off x="3044794" y="3601698"/>
            <a:ext cx="5697889" cy="897809"/>
            <a:chOff x="0" y="0"/>
            <a:chExt cx="35319058" cy="5565176"/>
          </a:xfrm>
        </p:grpSpPr>
        <p:sp>
          <p:nvSpPr>
            <p:cNvPr id="17" name="Freeform 17"/>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8" name="TextBox 18"/>
          <p:cNvSpPr txBox="1"/>
          <p:nvPr/>
        </p:nvSpPr>
        <p:spPr>
          <a:xfrm>
            <a:off x="3410597" y="3740815"/>
            <a:ext cx="4948492" cy="428259"/>
          </a:xfrm>
          <a:prstGeom prst="rect">
            <a:avLst/>
          </a:prstGeom>
        </p:spPr>
        <p:txBody>
          <a:bodyPr lIns="0" tIns="0" rIns="0" bIns="0" rtlCol="0" anchor="t">
            <a:spAutoFit/>
          </a:bodyPr>
          <a:lstStyle/>
          <a:p>
            <a:pPr lvl="0">
              <a:lnSpc>
                <a:spcPts val="3500"/>
              </a:lnSpc>
            </a:pPr>
            <a:r>
              <a:rPr lang="en-US" sz="2500" spc="25" dirty="0">
                <a:solidFill>
                  <a:srgbClr val="000000"/>
                </a:solidFill>
                <a:latin typeface="DM Sans"/>
              </a:rPr>
              <a:t>Assurance </a:t>
            </a:r>
            <a:r>
              <a:rPr lang="en-US" sz="2500" spc="25" dirty="0" err="1">
                <a:solidFill>
                  <a:srgbClr val="000000"/>
                </a:solidFill>
                <a:latin typeface="DM Sans"/>
              </a:rPr>
              <a:t>maladie</a:t>
            </a:r>
            <a:r>
              <a:rPr lang="en-US" sz="2500" spc="25" dirty="0">
                <a:solidFill>
                  <a:srgbClr val="000000"/>
                </a:solidFill>
                <a:latin typeface="DM Sans"/>
              </a:rPr>
              <a:t> </a:t>
            </a:r>
            <a:r>
              <a:rPr lang="en-US" sz="2500" spc="25" dirty="0" err="1">
                <a:solidFill>
                  <a:srgbClr val="000000"/>
                </a:solidFill>
                <a:latin typeface="DM Sans"/>
              </a:rPr>
              <a:t>nationale</a:t>
            </a:r>
            <a:endParaRPr lang="en-US" sz="2500" spc="25" dirty="0">
              <a:solidFill>
                <a:srgbClr val="000000"/>
              </a:solidFill>
              <a:latin typeface="DM Sans"/>
            </a:endParaRPr>
          </a:p>
        </p:txBody>
      </p:sp>
      <p:grpSp>
        <p:nvGrpSpPr>
          <p:cNvPr id="19" name="Group 19"/>
          <p:cNvGrpSpPr/>
          <p:nvPr/>
        </p:nvGrpSpPr>
        <p:grpSpPr>
          <a:xfrm>
            <a:off x="1776770" y="4878301"/>
            <a:ext cx="897809" cy="897809"/>
            <a:chOff x="0" y="0"/>
            <a:chExt cx="1197078" cy="1197078"/>
          </a:xfrm>
        </p:grpSpPr>
        <p:grpSp>
          <p:nvGrpSpPr>
            <p:cNvPr id="20" name="Group 20"/>
            <p:cNvGrpSpPr/>
            <p:nvPr/>
          </p:nvGrpSpPr>
          <p:grpSpPr>
            <a:xfrm>
              <a:off x="0" y="0"/>
              <a:ext cx="1197078" cy="1197078"/>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2" name="TextBox 22"/>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3" name="Group 23"/>
          <p:cNvGrpSpPr/>
          <p:nvPr/>
        </p:nvGrpSpPr>
        <p:grpSpPr>
          <a:xfrm>
            <a:off x="3044794" y="4849726"/>
            <a:ext cx="5697889" cy="897809"/>
            <a:chOff x="0" y="0"/>
            <a:chExt cx="35319058" cy="5565176"/>
          </a:xfrm>
        </p:grpSpPr>
        <p:sp>
          <p:nvSpPr>
            <p:cNvPr id="24" name="Freeform 24"/>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25" name="TextBox 25"/>
          <p:cNvSpPr txBox="1"/>
          <p:nvPr/>
        </p:nvSpPr>
        <p:spPr>
          <a:xfrm>
            <a:off x="3410597" y="5051143"/>
            <a:ext cx="4948492" cy="897682"/>
          </a:xfrm>
          <a:prstGeom prst="rect">
            <a:avLst/>
          </a:prstGeom>
        </p:spPr>
        <p:txBody>
          <a:bodyPr lIns="0" tIns="0" rIns="0" bIns="0" rtlCol="0" anchor="t">
            <a:spAutoFit/>
          </a:bodyPr>
          <a:lstStyle/>
          <a:p>
            <a:pPr lvl="0">
              <a:lnSpc>
                <a:spcPts val="3500"/>
              </a:lnSpc>
            </a:pPr>
            <a:r>
              <a:rPr lang="en-US" sz="2500" spc="25" dirty="0" smtClean="0">
                <a:solidFill>
                  <a:srgbClr val="000000"/>
                </a:solidFill>
                <a:latin typeface="DM Sans"/>
              </a:rPr>
              <a:t>P</a:t>
            </a:r>
            <a:r>
              <a:rPr lang="fr-FR" sz="2500" spc="25" dirty="0" err="1">
                <a:solidFill>
                  <a:srgbClr val="000000"/>
                </a:solidFill>
                <a:latin typeface="DM Sans"/>
              </a:rPr>
              <a:t>olitique</a:t>
            </a:r>
            <a:r>
              <a:rPr lang="fr-FR" sz="2500" spc="25" dirty="0">
                <a:solidFill>
                  <a:srgbClr val="000000"/>
                </a:solidFill>
                <a:latin typeface="DM Sans"/>
              </a:rPr>
              <a:t> et plans de santé nationaux</a:t>
            </a:r>
            <a:r>
              <a:rPr lang="en-US" sz="2500" spc="25" dirty="0" smtClean="0">
                <a:solidFill>
                  <a:srgbClr val="000000"/>
                </a:solidFill>
                <a:latin typeface="DM Sans"/>
              </a:rPr>
              <a:t> </a:t>
            </a:r>
            <a:endParaRPr lang="en-US" sz="2500" spc="25" dirty="0">
              <a:solidFill>
                <a:srgbClr val="000000"/>
              </a:solidFill>
              <a:latin typeface="DM Sans"/>
            </a:endParaRPr>
          </a:p>
        </p:txBody>
      </p:sp>
      <p:grpSp>
        <p:nvGrpSpPr>
          <p:cNvPr id="26" name="Group 26"/>
          <p:cNvGrpSpPr/>
          <p:nvPr/>
        </p:nvGrpSpPr>
        <p:grpSpPr>
          <a:xfrm>
            <a:off x="1776770" y="6093338"/>
            <a:ext cx="897809" cy="897809"/>
            <a:chOff x="0" y="0"/>
            <a:chExt cx="1197078" cy="1197078"/>
          </a:xfrm>
        </p:grpSpPr>
        <p:grpSp>
          <p:nvGrpSpPr>
            <p:cNvPr id="27" name="Group 27"/>
            <p:cNvGrpSpPr/>
            <p:nvPr/>
          </p:nvGrpSpPr>
          <p:grpSpPr>
            <a:xfrm>
              <a:off x="0" y="0"/>
              <a:ext cx="1197078" cy="1197078"/>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9" name="TextBox 29"/>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4</a:t>
              </a:r>
            </a:p>
          </p:txBody>
        </p:sp>
      </p:grpSp>
      <p:grpSp>
        <p:nvGrpSpPr>
          <p:cNvPr id="30" name="Group 30"/>
          <p:cNvGrpSpPr/>
          <p:nvPr/>
        </p:nvGrpSpPr>
        <p:grpSpPr>
          <a:xfrm>
            <a:off x="3044794" y="6064763"/>
            <a:ext cx="5697889" cy="897809"/>
            <a:chOff x="0" y="0"/>
            <a:chExt cx="35319058" cy="5565176"/>
          </a:xfrm>
        </p:grpSpPr>
        <p:sp>
          <p:nvSpPr>
            <p:cNvPr id="31" name="Freeform 31"/>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2" name="TextBox 32"/>
          <p:cNvSpPr txBox="1"/>
          <p:nvPr/>
        </p:nvSpPr>
        <p:spPr>
          <a:xfrm>
            <a:off x="3410597" y="6266180"/>
            <a:ext cx="4948492" cy="897682"/>
          </a:xfrm>
          <a:prstGeom prst="rect">
            <a:avLst/>
          </a:prstGeom>
        </p:spPr>
        <p:txBody>
          <a:bodyPr lIns="0" tIns="0" rIns="0" bIns="0" rtlCol="0" anchor="t">
            <a:spAutoFit/>
          </a:bodyPr>
          <a:lstStyle/>
          <a:p>
            <a:pPr marL="0" lvl="0" indent="0">
              <a:lnSpc>
                <a:spcPts val="3500"/>
              </a:lnSpc>
            </a:pPr>
            <a:r>
              <a:rPr lang="en-US" sz="2500" spc="25" dirty="0" smtClean="0">
                <a:solidFill>
                  <a:srgbClr val="000000"/>
                </a:solidFill>
                <a:latin typeface="DM Sans"/>
              </a:rPr>
              <a:t>Le role de la </a:t>
            </a:r>
            <a:r>
              <a:rPr lang="en-US" sz="2500" spc="25" dirty="0" err="1" smtClean="0">
                <a:solidFill>
                  <a:srgbClr val="000000"/>
                </a:solidFill>
                <a:latin typeface="DM Sans"/>
              </a:rPr>
              <a:t>société</a:t>
            </a:r>
            <a:r>
              <a:rPr lang="en-US" sz="2500" spc="25" dirty="0" smtClean="0">
                <a:solidFill>
                  <a:srgbClr val="000000"/>
                </a:solidFill>
                <a:latin typeface="DM Sans"/>
              </a:rPr>
              <a:t> </a:t>
            </a:r>
            <a:r>
              <a:rPr lang="en-US" sz="2500" spc="25" dirty="0" err="1" smtClean="0">
                <a:solidFill>
                  <a:srgbClr val="000000"/>
                </a:solidFill>
                <a:latin typeface="DM Sans"/>
              </a:rPr>
              <a:t>civile</a:t>
            </a:r>
            <a:r>
              <a:rPr lang="en-US" sz="2500" spc="25" dirty="0" smtClean="0">
                <a:solidFill>
                  <a:srgbClr val="000000"/>
                </a:solidFill>
                <a:latin typeface="DM Sans"/>
              </a:rPr>
              <a:t> </a:t>
            </a:r>
            <a:r>
              <a:rPr lang="en-US" sz="2500" spc="25" dirty="0" err="1" smtClean="0">
                <a:solidFill>
                  <a:srgbClr val="000000"/>
                </a:solidFill>
                <a:latin typeface="DM Sans"/>
              </a:rPr>
              <a:t>dans</a:t>
            </a:r>
            <a:r>
              <a:rPr lang="en-US" sz="2500" spc="25" dirty="0" smtClean="0">
                <a:solidFill>
                  <a:srgbClr val="000000"/>
                </a:solidFill>
                <a:latin typeface="DM Sans"/>
              </a:rPr>
              <a:t> la CSU</a:t>
            </a:r>
            <a:endParaRPr lang="en-US" sz="2500" spc="25" dirty="0">
              <a:solidFill>
                <a:srgbClr val="000000"/>
              </a:solidFill>
              <a:latin typeface="DM Sans"/>
            </a:endParaRPr>
          </a:p>
        </p:txBody>
      </p:sp>
      <p:grpSp>
        <p:nvGrpSpPr>
          <p:cNvPr id="33" name="Group 33"/>
          <p:cNvGrpSpPr/>
          <p:nvPr/>
        </p:nvGrpSpPr>
        <p:grpSpPr>
          <a:xfrm>
            <a:off x="1776770" y="7297651"/>
            <a:ext cx="897809" cy="897809"/>
            <a:chOff x="0" y="0"/>
            <a:chExt cx="1197078" cy="1197078"/>
          </a:xfrm>
        </p:grpSpPr>
        <p:grpSp>
          <p:nvGrpSpPr>
            <p:cNvPr id="34" name="Group 34"/>
            <p:cNvGrpSpPr/>
            <p:nvPr/>
          </p:nvGrpSpPr>
          <p:grpSpPr>
            <a:xfrm>
              <a:off x="0" y="0"/>
              <a:ext cx="1197078" cy="1197078"/>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36" name="TextBox 3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5</a:t>
              </a:r>
            </a:p>
          </p:txBody>
        </p:sp>
      </p:grpSp>
      <p:grpSp>
        <p:nvGrpSpPr>
          <p:cNvPr id="37" name="Group 37"/>
          <p:cNvGrpSpPr/>
          <p:nvPr/>
        </p:nvGrpSpPr>
        <p:grpSpPr>
          <a:xfrm>
            <a:off x="3044794" y="7269076"/>
            <a:ext cx="5697889" cy="897809"/>
            <a:chOff x="0" y="0"/>
            <a:chExt cx="35319058" cy="5565176"/>
          </a:xfrm>
        </p:grpSpPr>
        <p:sp>
          <p:nvSpPr>
            <p:cNvPr id="38" name="Freeform 38"/>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9" name="TextBox 39"/>
          <p:cNvSpPr txBox="1"/>
          <p:nvPr/>
        </p:nvSpPr>
        <p:spPr>
          <a:xfrm>
            <a:off x="3410597" y="7470493"/>
            <a:ext cx="4948492" cy="448841"/>
          </a:xfrm>
          <a:prstGeom prst="rect">
            <a:avLst/>
          </a:prstGeom>
        </p:spPr>
        <p:txBody>
          <a:bodyPr lIns="0" tIns="0" rIns="0" bIns="0" rtlCol="0" anchor="t">
            <a:spAutoFit/>
          </a:bodyPr>
          <a:lstStyle/>
          <a:p>
            <a:pPr lvl="0">
              <a:lnSpc>
                <a:spcPts val="3500"/>
              </a:lnSpc>
            </a:pPr>
            <a:r>
              <a:rPr lang="fr-FR" sz="2500" spc="25" dirty="0" smtClean="0">
                <a:solidFill>
                  <a:srgbClr val="000000"/>
                </a:solidFill>
                <a:latin typeface="DM Sans"/>
              </a:rPr>
              <a:t>Ressources </a:t>
            </a:r>
            <a:r>
              <a:rPr lang="fr-FR" sz="2500" spc="25" dirty="0">
                <a:solidFill>
                  <a:srgbClr val="000000"/>
                </a:solidFill>
                <a:latin typeface="DM Sans"/>
              </a:rPr>
              <a:t>clés sur la CSU</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92083">
            <a:off x="1208899" y="6441616"/>
            <a:ext cx="2655015" cy="2608472"/>
            <a:chOff x="0" y="0"/>
            <a:chExt cx="3216910" cy="3160517"/>
          </a:xfrm>
        </p:grpSpPr>
        <p:sp>
          <p:nvSpPr>
            <p:cNvPr id="3" name="Freeform 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4" name="Freeform 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5" name="Freeform 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6" name="Group 6"/>
          <p:cNvGrpSpPr/>
          <p:nvPr/>
        </p:nvGrpSpPr>
        <p:grpSpPr>
          <a:xfrm rot="-782125">
            <a:off x="14285715" y="1437937"/>
            <a:ext cx="3242276" cy="2531371"/>
            <a:chOff x="0" y="0"/>
            <a:chExt cx="4021702" cy="3160517"/>
          </a:xfrm>
        </p:grpSpPr>
        <p:sp>
          <p:nvSpPr>
            <p:cNvPr id="7" name="Freeform 7"/>
            <p:cNvSpPr/>
            <p:nvPr/>
          </p:nvSpPr>
          <p:spPr>
            <a:xfrm>
              <a:off x="19050" y="223520"/>
              <a:ext cx="3983602" cy="2929376"/>
            </a:xfrm>
            <a:custGeom>
              <a:avLst/>
              <a:gdLst/>
              <a:ahLst/>
              <a:cxnLst/>
              <a:rect l="l" t="t" r="r" b="b"/>
              <a:pathLst>
                <a:path w="3983602"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983602" y="2929377"/>
                  </a:lnTo>
                  <a:lnTo>
                    <a:pt x="3983602" y="693420"/>
                  </a:lnTo>
                  <a:cubicBezTo>
                    <a:pt x="3983602" y="318770"/>
                    <a:pt x="3974712" y="41910"/>
                    <a:pt x="3974712" y="41910"/>
                  </a:cubicBezTo>
                  <a:cubicBezTo>
                    <a:pt x="3819772" y="21590"/>
                    <a:pt x="3663562" y="11430"/>
                    <a:pt x="3506082" y="12700"/>
                  </a:cubicBezTo>
                  <a:cubicBezTo>
                    <a:pt x="3233032" y="12700"/>
                    <a:pt x="1179830" y="21590"/>
                    <a:pt x="929640" y="12700"/>
                  </a:cubicBezTo>
                  <a:cubicBezTo>
                    <a:pt x="594360" y="0"/>
                    <a:pt x="0" y="11430"/>
                    <a:pt x="0" y="11430"/>
                  </a:cubicBezTo>
                  <a:close/>
                </a:path>
              </a:pathLst>
            </a:custGeom>
            <a:solidFill>
              <a:srgbClr val="FFFFFF"/>
            </a:solidFill>
          </p:spPr>
        </p:sp>
        <p:sp>
          <p:nvSpPr>
            <p:cNvPr id="8" name="Freeform 8"/>
            <p:cNvSpPr/>
            <p:nvPr/>
          </p:nvSpPr>
          <p:spPr>
            <a:xfrm>
              <a:off x="12700" y="217170"/>
              <a:ext cx="3996302" cy="2942077"/>
            </a:xfrm>
            <a:custGeom>
              <a:avLst/>
              <a:gdLst/>
              <a:ahLst/>
              <a:cxnLst/>
              <a:rect l="l" t="t" r="r" b="b"/>
              <a:pathLst>
                <a:path w="3996302" h="2942077">
                  <a:moveTo>
                    <a:pt x="3996302"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2657722" y="16510"/>
                    <a:pt x="3142862" y="13970"/>
                  </a:cubicBezTo>
                  <a:cubicBezTo>
                    <a:pt x="3307962" y="12700"/>
                    <a:pt x="3442582" y="12700"/>
                    <a:pt x="3512432" y="12700"/>
                  </a:cubicBezTo>
                  <a:cubicBezTo>
                    <a:pt x="3666102" y="11430"/>
                    <a:pt x="3824852" y="21590"/>
                    <a:pt x="3982332" y="41910"/>
                  </a:cubicBezTo>
                  <a:lnTo>
                    <a:pt x="3987412" y="43180"/>
                  </a:lnTo>
                  <a:lnTo>
                    <a:pt x="3987412" y="48260"/>
                  </a:lnTo>
                  <a:cubicBezTo>
                    <a:pt x="3987412" y="50800"/>
                    <a:pt x="3996302" y="328930"/>
                    <a:pt x="3996302" y="699770"/>
                  </a:cubicBezTo>
                  <a:lnTo>
                    <a:pt x="3996302" y="2942077"/>
                  </a:lnTo>
                  <a:close/>
                  <a:moveTo>
                    <a:pt x="139700" y="2907787"/>
                  </a:moveTo>
                  <a:cubicBezTo>
                    <a:pt x="273050" y="2915407"/>
                    <a:pt x="548640" y="2929377"/>
                    <a:pt x="800100" y="2929377"/>
                  </a:cubicBezTo>
                  <a:lnTo>
                    <a:pt x="3983602" y="2929377"/>
                  </a:lnTo>
                  <a:lnTo>
                    <a:pt x="3983602" y="699770"/>
                  </a:lnTo>
                  <a:cubicBezTo>
                    <a:pt x="3983602" y="358140"/>
                    <a:pt x="3975982" y="93980"/>
                    <a:pt x="3974712" y="53340"/>
                  </a:cubicBezTo>
                  <a:cubicBezTo>
                    <a:pt x="3819772" y="33020"/>
                    <a:pt x="3663562" y="24130"/>
                    <a:pt x="3512432" y="25400"/>
                  </a:cubicBezTo>
                  <a:cubicBezTo>
                    <a:pt x="3442582" y="25400"/>
                    <a:pt x="3307962" y="27940"/>
                    <a:pt x="3142862" y="26670"/>
                  </a:cubicBezTo>
                  <a:cubicBezTo>
                    <a:pt x="2633592"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9" name="Freeform 9"/>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0" name="Group 10"/>
          <p:cNvGrpSpPr/>
          <p:nvPr/>
        </p:nvGrpSpPr>
        <p:grpSpPr>
          <a:xfrm rot="-782125">
            <a:off x="13974336" y="7088121"/>
            <a:ext cx="3058882" cy="2354163"/>
            <a:chOff x="0" y="0"/>
            <a:chExt cx="3847405" cy="2961023"/>
          </a:xfrm>
        </p:grpSpPr>
        <p:sp>
          <p:nvSpPr>
            <p:cNvPr id="11" name="Freeform 11"/>
            <p:cNvSpPr/>
            <p:nvPr/>
          </p:nvSpPr>
          <p:spPr>
            <a:xfrm>
              <a:off x="19050" y="223520"/>
              <a:ext cx="3809305" cy="2729883"/>
            </a:xfrm>
            <a:custGeom>
              <a:avLst/>
              <a:gdLst/>
              <a:ahLst/>
              <a:cxnLst/>
              <a:rect l="l" t="t" r="r" b="b"/>
              <a:pathLst>
                <a:path w="3809305" h="2729883">
                  <a:moveTo>
                    <a:pt x="0" y="11430"/>
                  </a:moveTo>
                  <a:cubicBezTo>
                    <a:pt x="0" y="11430"/>
                    <a:pt x="2540" y="340360"/>
                    <a:pt x="2540" y="749300"/>
                  </a:cubicBezTo>
                  <a:cubicBezTo>
                    <a:pt x="2540" y="1080112"/>
                    <a:pt x="7620" y="1548783"/>
                    <a:pt x="7620" y="1809133"/>
                  </a:cubicBezTo>
                  <a:cubicBezTo>
                    <a:pt x="7620" y="2003443"/>
                    <a:pt x="16510" y="2402223"/>
                    <a:pt x="21590" y="2593993"/>
                  </a:cubicBezTo>
                  <a:lnTo>
                    <a:pt x="130810" y="2708293"/>
                  </a:lnTo>
                  <a:cubicBezTo>
                    <a:pt x="275590" y="2715913"/>
                    <a:pt x="543560" y="2729883"/>
                    <a:pt x="793750" y="2729883"/>
                  </a:cubicBezTo>
                  <a:lnTo>
                    <a:pt x="3809305" y="2729883"/>
                  </a:lnTo>
                  <a:lnTo>
                    <a:pt x="3809305" y="693420"/>
                  </a:lnTo>
                  <a:cubicBezTo>
                    <a:pt x="3809305" y="318770"/>
                    <a:pt x="3800415" y="41910"/>
                    <a:pt x="3800415" y="41910"/>
                  </a:cubicBezTo>
                  <a:cubicBezTo>
                    <a:pt x="3645475" y="21590"/>
                    <a:pt x="3489265" y="11430"/>
                    <a:pt x="3331785" y="12700"/>
                  </a:cubicBezTo>
                  <a:cubicBezTo>
                    <a:pt x="3058735" y="12700"/>
                    <a:pt x="1179830" y="21590"/>
                    <a:pt x="929640" y="12700"/>
                  </a:cubicBezTo>
                  <a:cubicBezTo>
                    <a:pt x="594360" y="0"/>
                    <a:pt x="0" y="11430"/>
                    <a:pt x="0" y="11430"/>
                  </a:cubicBezTo>
                  <a:close/>
                </a:path>
              </a:pathLst>
            </a:custGeom>
            <a:solidFill>
              <a:srgbClr val="FFFFFF"/>
            </a:solidFill>
          </p:spPr>
        </p:sp>
        <p:sp>
          <p:nvSpPr>
            <p:cNvPr id="12" name="Freeform 12"/>
            <p:cNvSpPr/>
            <p:nvPr/>
          </p:nvSpPr>
          <p:spPr>
            <a:xfrm>
              <a:off x="12700" y="217170"/>
              <a:ext cx="3822005" cy="2742583"/>
            </a:xfrm>
            <a:custGeom>
              <a:avLst/>
              <a:gdLst/>
              <a:ahLst/>
              <a:cxnLst/>
              <a:rect l="l" t="t" r="r" b="b"/>
              <a:pathLst>
                <a:path w="3822005" h="2742583">
                  <a:moveTo>
                    <a:pt x="3822005" y="2742583"/>
                  </a:moveTo>
                  <a:lnTo>
                    <a:pt x="800100" y="2742583"/>
                  </a:lnTo>
                  <a:cubicBezTo>
                    <a:pt x="547370" y="2742583"/>
                    <a:pt x="270510" y="2728613"/>
                    <a:pt x="137160" y="2720993"/>
                  </a:cubicBezTo>
                  <a:lnTo>
                    <a:pt x="134620" y="2720993"/>
                  </a:lnTo>
                  <a:lnTo>
                    <a:pt x="21590" y="2602883"/>
                  </a:lnTo>
                  <a:lnTo>
                    <a:pt x="21590" y="2600343"/>
                  </a:lnTo>
                  <a:cubicBezTo>
                    <a:pt x="16510" y="2397143"/>
                    <a:pt x="7620" y="2003443"/>
                    <a:pt x="7620" y="1815483"/>
                  </a:cubicBezTo>
                  <a:cubicBezTo>
                    <a:pt x="7620" y="1699913"/>
                    <a:pt x="6350" y="1523383"/>
                    <a:pt x="5080" y="1342794"/>
                  </a:cubicBezTo>
                  <a:cubicBezTo>
                    <a:pt x="3810" y="1160881"/>
                    <a:pt x="2540" y="955080"/>
                    <a:pt x="2540" y="755650"/>
                  </a:cubicBezTo>
                  <a:cubicBezTo>
                    <a:pt x="2540" y="351790"/>
                    <a:pt x="0" y="21590"/>
                    <a:pt x="0" y="17780"/>
                  </a:cubicBezTo>
                  <a:lnTo>
                    <a:pt x="0" y="11430"/>
                  </a:lnTo>
                  <a:lnTo>
                    <a:pt x="6350" y="11430"/>
                  </a:lnTo>
                  <a:cubicBezTo>
                    <a:pt x="12700" y="11430"/>
                    <a:pt x="604520" y="0"/>
                    <a:pt x="935990" y="12700"/>
                  </a:cubicBezTo>
                  <a:cubicBezTo>
                    <a:pt x="1121410" y="19050"/>
                    <a:pt x="2483425" y="16510"/>
                    <a:pt x="2968565" y="13970"/>
                  </a:cubicBezTo>
                  <a:cubicBezTo>
                    <a:pt x="3133665" y="12700"/>
                    <a:pt x="3268285" y="12700"/>
                    <a:pt x="3338135" y="12700"/>
                  </a:cubicBezTo>
                  <a:cubicBezTo>
                    <a:pt x="3491805" y="11430"/>
                    <a:pt x="3650555" y="21590"/>
                    <a:pt x="3808035" y="41910"/>
                  </a:cubicBezTo>
                  <a:lnTo>
                    <a:pt x="3813115" y="43180"/>
                  </a:lnTo>
                  <a:lnTo>
                    <a:pt x="3813115" y="48260"/>
                  </a:lnTo>
                  <a:cubicBezTo>
                    <a:pt x="3813115" y="50800"/>
                    <a:pt x="3822005" y="328930"/>
                    <a:pt x="3822005" y="699770"/>
                  </a:cubicBezTo>
                  <a:lnTo>
                    <a:pt x="3822005" y="2742583"/>
                  </a:lnTo>
                  <a:close/>
                  <a:moveTo>
                    <a:pt x="139700" y="2708293"/>
                  </a:moveTo>
                  <a:cubicBezTo>
                    <a:pt x="273050" y="2715913"/>
                    <a:pt x="548640" y="2729883"/>
                    <a:pt x="800100" y="2729883"/>
                  </a:cubicBezTo>
                  <a:lnTo>
                    <a:pt x="3809305" y="2729883"/>
                  </a:lnTo>
                  <a:lnTo>
                    <a:pt x="3809305" y="699770"/>
                  </a:lnTo>
                  <a:cubicBezTo>
                    <a:pt x="3809305" y="358140"/>
                    <a:pt x="3801685" y="93980"/>
                    <a:pt x="3800415" y="53340"/>
                  </a:cubicBezTo>
                  <a:cubicBezTo>
                    <a:pt x="3645475" y="33020"/>
                    <a:pt x="3489265" y="24130"/>
                    <a:pt x="3338135" y="25400"/>
                  </a:cubicBezTo>
                  <a:cubicBezTo>
                    <a:pt x="3268285" y="25400"/>
                    <a:pt x="3133665" y="27940"/>
                    <a:pt x="2968565" y="26670"/>
                  </a:cubicBezTo>
                  <a:cubicBezTo>
                    <a:pt x="2459295" y="22860"/>
                    <a:pt x="1304290" y="22860"/>
                    <a:pt x="935990" y="25400"/>
                  </a:cubicBezTo>
                  <a:cubicBezTo>
                    <a:pt x="622300" y="27940"/>
                    <a:pt x="77470" y="22860"/>
                    <a:pt x="12700" y="24130"/>
                  </a:cubicBezTo>
                  <a:cubicBezTo>
                    <a:pt x="12700" y="71120"/>
                    <a:pt x="15240" y="382270"/>
                    <a:pt x="15240" y="755650"/>
                  </a:cubicBezTo>
                  <a:cubicBezTo>
                    <a:pt x="15240" y="955080"/>
                    <a:pt x="16510" y="1160881"/>
                    <a:pt x="17780" y="1342794"/>
                  </a:cubicBezTo>
                  <a:cubicBezTo>
                    <a:pt x="19050" y="1523383"/>
                    <a:pt x="20320" y="1699913"/>
                    <a:pt x="20320" y="1815483"/>
                  </a:cubicBezTo>
                  <a:cubicBezTo>
                    <a:pt x="20320" y="2002173"/>
                    <a:pt x="29210" y="2393333"/>
                    <a:pt x="34290" y="2597803"/>
                  </a:cubicBezTo>
                  <a:lnTo>
                    <a:pt x="139700" y="2708293"/>
                  </a:lnTo>
                  <a:close/>
                  <a:moveTo>
                    <a:pt x="139700" y="2708293"/>
                  </a:moveTo>
                  <a:lnTo>
                    <a:pt x="133350" y="2582563"/>
                  </a:lnTo>
                  <a:lnTo>
                    <a:pt x="34290" y="2596533"/>
                  </a:lnTo>
                  <a:lnTo>
                    <a:pt x="139700" y="2708293"/>
                  </a:lnTo>
                  <a:close/>
                </a:path>
              </a:pathLst>
            </a:custGeom>
            <a:solidFill>
              <a:srgbClr val="000000"/>
            </a:solidFill>
          </p:spPr>
        </p:sp>
        <p:sp>
          <p:nvSpPr>
            <p:cNvPr id="13" name="Freeform 13"/>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4" name="Group 14"/>
          <p:cNvGrpSpPr/>
          <p:nvPr/>
        </p:nvGrpSpPr>
        <p:grpSpPr>
          <a:xfrm rot="8926276">
            <a:off x="4197372" y="6838503"/>
            <a:ext cx="938963" cy="198686"/>
            <a:chOff x="0" y="0"/>
            <a:chExt cx="2028619" cy="429260"/>
          </a:xfrm>
        </p:grpSpPr>
        <p:sp>
          <p:nvSpPr>
            <p:cNvPr id="15" name="Freeform 15"/>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16" name="Group 16"/>
          <p:cNvGrpSpPr/>
          <p:nvPr/>
        </p:nvGrpSpPr>
        <p:grpSpPr>
          <a:xfrm rot="1910472">
            <a:off x="13147208" y="6674140"/>
            <a:ext cx="938963" cy="198686"/>
            <a:chOff x="0" y="0"/>
            <a:chExt cx="2028619" cy="429260"/>
          </a:xfrm>
        </p:grpSpPr>
        <p:sp>
          <p:nvSpPr>
            <p:cNvPr id="17" name="Freeform 17"/>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18" name="Group 18"/>
          <p:cNvGrpSpPr/>
          <p:nvPr/>
        </p:nvGrpSpPr>
        <p:grpSpPr>
          <a:xfrm rot="-1716341">
            <a:off x="13155705" y="3184462"/>
            <a:ext cx="938963" cy="198686"/>
            <a:chOff x="0" y="0"/>
            <a:chExt cx="2028619" cy="429260"/>
          </a:xfrm>
        </p:grpSpPr>
        <p:sp>
          <p:nvSpPr>
            <p:cNvPr id="19" name="Freeform 19"/>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0" name="Group 20"/>
          <p:cNvGrpSpPr/>
          <p:nvPr/>
        </p:nvGrpSpPr>
        <p:grpSpPr>
          <a:xfrm rot="-8972392">
            <a:off x="4198025" y="2976345"/>
            <a:ext cx="938963" cy="198686"/>
            <a:chOff x="0" y="0"/>
            <a:chExt cx="2028619" cy="429260"/>
          </a:xfrm>
        </p:grpSpPr>
        <p:sp>
          <p:nvSpPr>
            <p:cNvPr id="21" name="Freeform 21"/>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2" name="Group 22"/>
          <p:cNvGrpSpPr/>
          <p:nvPr/>
        </p:nvGrpSpPr>
        <p:grpSpPr>
          <a:xfrm rot="592083">
            <a:off x="1365086" y="1475521"/>
            <a:ext cx="2655015" cy="2280983"/>
            <a:chOff x="0" y="0"/>
            <a:chExt cx="3216910" cy="2763720"/>
          </a:xfrm>
        </p:grpSpPr>
        <p:sp>
          <p:nvSpPr>
            <p:cNvPr id="23" name="Freeform 23"/>
            <p:cNvSpPr/>
            <p:nvPr/>
          </p:nvSpPr>
          <p:spPr>
            <a:xfrm>
              <a:off x="19050" y="223520"/>
              <a:ext cx="3178810" cy="2532580"/>
            </a:xfrm>
            <a:custGeom>
              <a:avLst/>
              <a:gdLst/>
              <a:ahLst/>
              <a:cxnLst/>
              <a:rect l="l" t="t" r="r" b="b"/>
              <a:pathLst>
                <a:path w="3178810" h="2532580">
                  <a:moveTo>
                    <a:pt x="0" y="11430"/>
                  </a:moveTo>
                  <a:cubicBezTo>
                    <a:pt x="0" y="11430"/>
                    <a:pt x="2540" y="340360"/>
                    <a:pt x="2540" y="749300"/>
                  </a:cubicBezTo>
                  <a:cubicBezTo>
                    <a:pt x="2540" y="1003040"/>
                    <a:pt x="7620" y="1351480"/>
                    <a:pt x="7620" y="1611830"/>
                  </a:cubicBezTo>
                  <a:cubicBezTo>
                    <a:pt x="7620" y="1806140"/>
                    <a:pt x="16510" y="2204920"/>
                    <a:pt x="21590" y="2396690"/>
                  </a:cubicBezTo>
                  <a:lnTo>
                    <a:pt x="130810" y="2510990"/>
                  </a:lnTo>
                  <a:cubicBezTo>
                    <a:pt x="275590" y="2518610"/>
                    <a:pt x="543560" y="2532580"/>
                    <a:pt x="793750" y="2532580"/>
                  </a:cubicBezTo>
                  <a:lnTo>
                    <a:pt x="3178810" y="2532580"/>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24" name="Freeform 24"/>
            <p:cNvSpPr/>
            <p:nvPr/>
          </p:nvSpPr>
          <p:spPr>
            <a:xfrm>
              <a:off x="12700" y="217170"/>
              <a:ext cx="3191510" cy="2545280"/>
            </a:xfrm>
            <a:custGeom>
              <a:avLst/>
              <a:gdLst/>
              <a:ahLst/>
              <a:cxnLst/>
              <a:rect l="l" t="t" r="r" b="b"/>
              <a:pathLst>
                <a:path w="3191510" h="2545280">
                  <a:moveTo>
                    <a:pt x="3191510" y="2545280"/>
                  </a:moveTo>
                  <a:lnTo>
                    <a:pt x="800100" y="2545280"/>
                  </a:lnTo>
                  <a:cubicBezTo>
                    <a:pt x="547370" y="2545280"/>
                    <a:pt x="270510" y="2531310"/>
                    <a:pt x="137160" y="2523690"/>
                  </a:cubicBezTo>
                  <a:lnTo>
                    <a:pt x="134620" y="2523690"/>
                  </a:lnTo>
                  <a:lnTo>
                    <a:pt x="21590" y="2405580"/>
                  </a:lnTo>
                  <a:lnTo>
                    <a:pt x="21590" y="2403040"/>
                  </a:lnTo>
                  <a:cubicBezTo>
                    <a:pt x="16510" y="2199840"/>
                    <a:pt x="7620" y="1806140"/>
                    <a:pt x="7620" y="1618180"/>
                  </a:cubicBezTo>
                  <a:cubicBezTo>
                    <a:pt x="7620" y="1502610"/>
                    <a:pt x="6350" y="1326080"/>
                    <a:pt x="5080" y="1169050"/>
                  </a:cubicBezTo>
                  <a:cubicBezTo>
                    <a:pt x="3810" y="1055743"/>
                    <a:pt x="2540" y="927557"/>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545280"/>
                  </a:lnTo>
                  <a:close/>
                  <a:moveTo>
                    <a:pt x="139700" y="2510990"/>
                  </a:moveTo>
                  <a:cubicBezTo>
                    <a:pt x="273050" y="2518610"/>
                    <a:pt x="548640" y="2532580"/>
                    <a:pt x="800100" y="2532580"/>
                  </a:cubicBezTo>
                  <a:lnTo>
                    <a:pt x="3178810" y="2532580"/>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27557"/>
                    <a:pt x="16510" y="1055743"/>
                    <a:pt x="17780" y="1169049"/>
                  </a:cubicBezTo>
                  <a:cubicBezTo>
                    <a:pt x="19050" y="1326080"/>
                    <a:pt x="20320" y="1502610"/>
                    <a:pt x="20320" y="1618180"/>
                  </a:cubicBezTo>
                  <a:cubicBezTo>
                    <a:pt x="20320" y="1804870"/>
                    <a:pt x="29210" y="2196030"/>
                    <a:pt x="34290" y="2400500"/>
                  </a:cubicBezTo>
                  <a:lnTo>
                    <a:pt x="139700" y="2510990"/>
                  </a:lnTo>
                  <a:close/>
                  <a:moveTo>
                    <a:pt x="139700" y="2510990"/>
                  </a:moveTo>
                  <a:lnTo>
                    <a:pt x="133350" y="2385260"/>
                  </a:lnTo>
                  <a:lnTo>
                    <a:pt x="34290" y="2399230"/>
                  </a:lnTo>
                  <a:lnTo>
                    <a:pt x="139700" y="2510990"/>
                  </a:lnTo>
                  <a:close/>
                </a:path>
              </a:pathLst>
            </a:custGeom>
            <a:solidFill>
              <a:srgbClr val="000000"/>
            </a:solidFill>
          </p:spPr>
        </p:sp>
        <p:sp>
          <p:nvSpPr>
            <p:cNvPr id="25" name="Freeform 2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26" name="Group 26"/>
          <p:cNvGrpSpPr/>
          <p:nvPr/>
        </p:nvGrpSpPr>
        <p:grpSpPr>
          <a:xfrm>
            <a:off x="5534025" y="2728445"/>
            <a:ext cx="7105650" cy="4573892"/>
            <a:chOff x="0" y="0"/>
            <a:chExt cx="2403640" cy="1547218"/>
          </a:xfrm>
        </p:grpSpPr>
        <p:sp>
          <p:nvSpPr>
            <p:cNvPr id="27" name="Freeform 27"/>
            <p:cNvSpPr/>
            <p:nvPr/>
          </p:nvSpPr>
          <p:spPr>
            <a:xfrm>
              <a:off x="0" y="0"/>
              <a:ext cx="2403640" cy="1547218"/>
            </a:xfrm>
            <a:custGeom>
              <a:avLst/>
              <a:gdLst/>
              <a:ahLst/>
              <a:cxnLst/>
              <a:rect l="l" t="t" r="r" b="b"/>
              <a:pathLst>
                <a:path w="2403640" h="1547218">
                  <a:moveTo>
                    <a:pt x="0" y="0"/>
                  </a:moveTo>
                  <a:lnTo>
                    <a:pt x="2403640" y="0"/>
                  </a:lnTo>
                  <a:lnTo>
                    <a:pt x="2403640" y="1547218"/>
                  </a:lnTo>
                  <a:lnTo>
                    <a:pt x="0" y="1547218"/>
                  </a:lnTo>
                  <a:close/>
                </a:path>
              </a:pathLst>
            </a:custGeom>
            <a:solidFill>
              <a:srgbClr val="00C2FF"/>
            </a:solidFill>
          </p:spPr>
        </p:sp>
      </p:grpSp>
      <p:grpSp>
        <p:nvGrpSpPr>
          <p:cNvPr id="28" name="Group 28"/>
          <p:cNvGrpSpPr/>
          <p:nvPr/>
        </p:nvGrpSpPr>
        <p:grpSpPr>
          <a:xfrm>
            <a:off x="6068367" y="3764825"/>
            <a:ext cx="6151266" cy="2845963"/>
            <a:chOff x="0" y="57151"/>
            <a:chExt cx="8201688" cy="3794617"/>
          </a:xfrm>
        </p:grpSpPr>
        <p:sp>
          <p:nvSpPr>
            <p:cNvPr id="29" name="TextBox 29"/>
            <p:cNvSpPr txBox="1"/>
            <p:nvPr/>
          </p:nvSpPr>
          <p:spPr>
            <a:xfrm>
              <a:off x="0" y="57151"/>
              <a:ext cx="8201688" cy="2093907"/>
            </a:xfrm>
            <a:prstGeom prst="rect">
              <a:avLst/>
            </a:prstGeom>
          </p:spPr>
          <p:txBody>
            <a:bodyPr lIns="0" tIns="0" rIns="0" bIns="0" rtlCol="0" anchor="t">
              <a:spAutoFit/>
            </a:bodyPr>
            <a:lstStyle/>
            <a:p>
              <a:pPr algn="ctr">
                <a:lnSpc>
                  <a:spcPts val="6050"/>
                </a:lnSpc>
              </a:pPr>
              <a:r>
                <a:rPr lang="en-US" sz="5499" dirty="0" err="1">
                  <a:solidFill>
                    <a:srgbClr val="000000"/>
                  </a:solidFill>
                  <a:latin typeface="DM Sans Bold"/>
                </a:rPr>
                <a:t>Objectifs</a:t>
              </a:r>
              <a:r>
                <a:rPr lang="en-US" sz="5499" dirty="0">
                  <a:solidFill>
                    <a:srgbClr val="000000"/>
                  </a:solidFill>
                  <a:latin typeface="DM Sans Bold"/>
                </a:rPr>
                <a:t> </a:t>
              </a:r>
              <a:r>
                <a:rPr lang="en-US" sz="5499" dirty="0" err="1">
                  <a:solidFill>
                    <a:srgbClr val="000000"/>
                  </a:solidFill>
                  <a:latin typeface="DM Sans Bold"/>
                </a:rPr>
                <a:t>d’apprentissage</a:t>
              </a:r>
              <a:endParaRPr lang="en-US" sz="5499" dirty="0">
                <a:solidFill>
                  <a:srgbClr val="000000"/>
                </a:solidFill>
                <a:latin typeface="DM Sans Bold"/>
              </a:endParaRPr>
            </a:p>
          </p:txBody>
        </p:sp>
        <p:sp>
          <p:nvSpPr>
            <p:cNvPr id="30" name="TextBox 30"/>
            <p:cNvSpPr txBox="1"/>
            <p:nvPr/>
          </p:nvSpPr>
          <p:spPr>
            <a:xfrm>
              <a:off x="0" y="2381280"/>
              <a:ext cx="8201688" cy="1470488"/>
            </a:xfrm>
            <a:prstGeom prst="rect">
              <a:avLst/>
            </a:prstGeom>
          </p:spPr>
          <p:txBody>
            <a:bodyPr lIns="0" tIns="0" rIns="0" bIns="0" rtlCol="0" anchor="t">
              <a:spAutoFit/>
            </a:bodyPr>
            <a:lstStyle/>
            <a:p>
              <a:pPr algn="ctr">
                <a:lnSpc>
                  <a:spcPts val="4340"/>
                </a:lnSpc>
              </a:pPr>
              <a:r>
                <a:rPr lang="fr-FR" sz="3100" spc="31" dirty="0">
                  <a:solidFill>
                    <a:srgbClr val="000000"/>
                  </a:solidFill>
                  <a:latin typeface="DM Sans"/>
                </a:rPr>
                <a:t>Après avoir </a:t>
              </a:r>
              <a:r>
                <a:rPr lang="fr-FR" sz="3100" spc="31" dirty="0" smtClean="0">
                  <a:solidFill>
                    <a:srgbClr val="000000"/>
                  </a:solidFill>
                  <a:latin typeface="DM Sans"/>
                </a:rPr>
                <a:t>achevé </a:t>
              </a:r>
              <a:r>
                <a:rPr lang="fr-FR" sz="3100" spc="31" dirty="0">
                  <a:solidFill>
                    <a:srgbClr val="000000"/>
                  </a:solidFill>
                  <a:latin typeface="DM Sans"/>
                </a:rPr>
                <a:t>cette session, vous serez capable </a:t>
              </a:r>
              <a:r>
                <a:rPr lang="fr-FR" sz="3100" spc="31" dirty="0" smtClean="0">
                  <a:solidFill>
                    <a:srgbClr val="000000"/>
                  </a:solidFill>
                  <a:latin typeface="DM Sans"/>
                </a:rPr>
                <a:t>de :</a:t>
              </a:r>
              <a:endParaRPr lang="fr-FR" sz="3100" spc="31" dirty="0">
                <a:solidFill>
                  <a:srgbClr val="000000"/>
                </a:solidFill>
                <a:latin typeface="DM Sans"/>
              </a:endParaRPr>
            </a:p>
          </p:txBody>
        </p:sp>
      </p:grpSp>
      <p:sp>
        <p:nvSpPr>
          <p:cNvPr id="31" name="TextBox 31"/>
          <p:cNvSpPr txBox="1"/>
          <p:nvPr/>
        </p:nvSpPr>
        <p:spPr>
          <a:xfrm rot="592083">
            <a:off x="1544431" y="7044649"/>
            <a:ext cx="1988422" cy="1678601"/>
          </a:xfrm>
          <a:prstGeom prst="rect">
            <a:avLst/>
          </a:prstGeom>
        </p:spPr>
        <p:txBody>
          <a:bodyPr lIns="0" tIns="0" rIns="0" bIns="0" rtlCol="0" anchor="t">
            <a:spAutoFit/>
          </a:bodyPr>
          <a:lstStyle/>
          <a:p>
            <a:pPr algn="ctr">
              <a:lnSpc>
                <a:spcPts val="3275"/>
              </a:lnSpc>
              <a:spcBef>
                <a:spcPct val="0"/>
              </a:spcBef>
            </a:pPr>
            <a:r>
              <a:rPr lang="fr-FR" sz="2500" dirty="0">
                <a:solidFill>
                  <a:srgbClr val="000000"/>
                </a:solidFill>
                <a:latin typeface="DM Sans"/>
              </a:rPr>
              <a:t>Comprendre les liens entre le VIH et la CSU</a:t>
            </a:r>
          </a:p>
        </p:txBody>
      </p:sp>
      <p:sp>
        <p:nvSpPr>
          <p:cNvPr id="32" name="TextBox 32"/>
          <p:cNvSpPr txBox="1"/>
          <p:nvPr/>
        </p:nvSpPr>
        <p:spPr>
          <a:xfrm rot="-782125">
            <a:off x="14659890" y="1749830"/>
            <a:ext cx="2400718" cy="2101794"/>
          </a:xfrm>
          <a:prstGeom prst="rect">
            <a:avLst/>
          </a:prstGeom>
        </p:spPr>
        <p:txBody>
          <a:bodyPr lIns="0" tIns="0" rIns="0" bIns="0" rtlCol="0" anchor="t">
            <a:spAutoFit/>
          </a:bodyPr>
          <a:lstStyle/>
          <a:p>
            <a:pPr algn="ctr">
              <a:lnSpc>
                <a:spcPts val="3275"/>
              </a:lnSpc>
              <a:spcBef>
                <a:spcPct val="0"/>
              </a:spcBef>
            </a:pPr>
            <a:r>
              <a:rPr lang="fr-FR" sz="2500" dirty="0">
                <a:solidFill>
                  <a:srgbClr val="000000"/>
                </a:solidFill>
                <a:latin typeface="DM Sans"/>
              </a:rPr>
              <a:t>Reconnaître et comprendre les concepts et la terminologie clés de la CSU </a:t>
            </a:r>
          </a:p>
        </p:txBody>
      </p:sp>
      <p:sp>
        <p:nvSpPr>
          <p:cNvPr id="33" name="TextBox 33"/>
          <p:cNvSpPr txBox="1"/>
          <p:nvPr/>
        </p:nvSpPr>
        <p:spPr>
          <a:xfrm rot="-782125">
            <a:off x="14230032" y="7731235"/>
            <a:ext cx="2629796" cy="1269578"/>
          </a:xfrm>
          <a:prstGeom prst="rect">
            <a:avLst/>
          </a:prstGeom>
        </p:spPr>
        <p:txBody>
          <a:bodyPr lIns="0" tIns="0" rIns="0" bIns="0" rtlCol="0" anchor="t">
            <a:spAutoFit/>
          </a:bodyPr>
          <a:lstStyle/>
          <a:p>
            <a:pPr algn="ctr">
              <a:lnSpc>
                <a:spcPts val="3275"/>
              </a:lnSpc>
              <a:spcBef>
                <a:spcPct val="0"/>
              </a:spcBef>
            </a:pPr>
            <a:r>
              <a:rPr lang="fr-FR" sz="2500" dirty="0">
                <a:solidFill>
                  <a:srgbClr val="000000"/>
                </a:solidFill>
                <a:latin typeface="DM Sans"/>
              </a:rPr>
              <a:t>Savoir où trouver des informations sur la CSU </a:t>
            </a:r>
          </a:p>
        </p:txBody>
      </p:sp>
      <p:sp>
        <p:nvSpPr>
          <p:cNvPr id="34" name="TextBox 34"/>
          <p:cNvSpPr txBox="1"/>
          <p:nvPr/>
        </p:nvSpPr>
        <p:spPr>
          <a:xfrm rot="592083">
            <a:off x="1484825" y="2086629"/>
            <a:ext cx="2352473" cy="1255408"/>
          </a:xfrm>
          <a:prstGeom prst="rect">
            <a:avLst/>
          </a:prstGeom>
        </p:spPr>
        <p:txBody>
          <a:bodyPr lIns="0" tIns="0" rIns="0" bIns="0" rtlCol="0" anchor="t">
            <a:spAutoFit/>
          </a:bodyPr>
          <a:lstStyle/>
          <a:p>
            <a:pPr algn="ctr">
              <a:lnSpc>
                <a:spcPts val="3275"/>
              </a:lnSpc>
            </a:pPr>
            <a:r>
              <a:rPr lang="fr-FR" sz="2500" dirty="0">
                <a:solidFill>
                  <a:srgbClr val="000000"/>
                </a:solidFill>
                <a:latin typeface="DM Sans"/>
              </a:rPr>
              <a:t>Décrire la CSU dans un langage simple</a:t>
            </a:r>
          </a:p>
        </p:txBody>
      </p:sp>
    </p:spTree>
    <p:extLst>
      <p:ext uri="{BB962C8B-B14F-4D97-AF65-F5344CB8AC3E}">
        <p14:creationId xmlns:p14="http://schemas.microsoft.com/office/powerpoint/2010/main" val="1831585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4264265"/>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6B57"/>
            </a:solidFill>
          </p:spPr>
        </p:sp>
      </p:grpSp>
      <p:sp>
        <p:nvSpPr>
          <p:cNvPr id="6" name="TextBox 6"/>
          <p:cNvSpPr txBox="1"/>
          <p:nvPr/>
        </p:nvSpPr>
        <p:spPr>
          <a:xfrm>
            <a:off x="4572000" y="4565938"/>
            <a:ext cx="10532081" cy="987450"/>
          </a:xfrm>
          <a:prstGeom prst="rect">
            <a:avLst/>
          </a:prstGeom>
        </p:spPr>
        <p:txBody>
          <a:bodyPr wrap="square" lIns="0" tIns="0" rIns="0" bIns="0" rtlCol="0" anchor="t">
            <a:spAutoFit/>
          </a:bodyPr>
          <a:lstStyle/>
          <a:p>
            <a:pPr marL="0" lvl="0" indent="0" algn="ctr">
              <a:lnSpc>
                <a:spcPts val="7699"/>
              </a:lnSpc>
            </a:pPr>
            <a:r>
              <a:rPr lang="en-US" sz="6999" dirty="0" err="1" smtClean="0">
                <a:solidFill>
                  <a:srgbClr val="000000"/>
                </a:solidFill>
                <a:latin typeface="DM Sans Bold"/>
              </a:rPr>
              <a:t>Qu’est-ce</a:t>
            </a:r>
            <a:r>
              <a:rPr lang="en-US" sz="6999" dirty="0" smtClean="0">
                <a:solidFill>
                  <a:srgbClr val="000000"/>
                </a:solidFill>
                <a:latin typeface="DM Sans Bold"/>
              </a:rPr>
              <a:t> que la CSU ?</a:t>
            </a:r>
            <a:endParaRPr lang="en-US" sz="6999" dirty="0">
              <a:solidFill>
                <a:srgbClr val="000000"/>
              </a:solidFill>
              <a:latin typeface="DM Sans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717147" y="4360112"/>
            <a:ext cx="7467599" cy="1566776"/>
          </a:xfrm>
          <a:prstGeom prst="rect">
            <a:avLst/>
          </a:prstGeom>
        </p:spPr>
        <p:txBody>
          <a:bodyPr wrap="square" lIns="0" tIns="0" rIns="0" bIns="0" rtlCol="0" anchor="t">
            <a:spAutoFit/>
          </a:bodyPr>
          <a:lstStyle/>
          <a:p>
            <a:pPr marL="0" lvl="0" indent="0" algn="ctr">
              <a:lnSpc>
                <a:spcPts val="12100"/>
              </a:lnSpc>
            </a:pPr>
            <a:r>
              <a:rPr lang="en-US" sz="10999" dirty="0">
                <a:solidFill>
                  <a:srgbClr val="000000"/>
                </a:solidFill>
                <a:latin typeface="DM Sans Bold"/>
              </a:rPr>
              <a:t>Discussion</a:t>
            </a:r>
          </a:p>
        </p:txBody>
      </p:sp>
      <p:grpSp>
        <p:nvGrpSpPr>
          <p:cNvPr id="42" name="Group 41">
            <a:extLst>
              <a:ext uri="{FF2B5EF4-FFF2-40B4-BE49-F238E27FC236}">
                <a16:creationId xmlns="" xmlns:a16="http://schemas.microsoft.com/office/drawing/2014/main" id="{64760DA0-24B4-C84F-8D32-D3A1CAE322BE}"/>
              </a:ext>
            </a:extLst>
          </p:cNvPr>
          <p:cNvGrpSpPr/>
          <p:nvPr/>
        </p:nvGrpSpPr>
        <p:grpSpPr>
          <a:xfrm>
            <a:off x="9829800" y="3071330"/>
            <a:ext cx="5160207" cy="4144340"/>
            <a:chOff x="13195249" y="4190445"/>
            <a:chExt cx="2861558" cy="2811395"/>
          </a:xfrm>
        </p:grpSpPr>
        <p:grpSp>
          <p:nvGrpSpPr>
            <p:cNvPr id="5" name="Group 5"/>
            <p:cNvGrpSpPr/>
            <p:nvPr/>
          </p:nvGrpSpPr>
          <p:grpSpPr>
            <a:xfrm rot="-426806">
              <a:off x="13195249" y="4190445"/>
              <a:ext cx="2861558" cy="2811395"/>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369125">
              <a:off x="13397223" y="4790958"/>
              <a:ext cx="2441772" cy="1718147"/>
              <a:chOff x="-8116" y="-45330"/>
              <a:chExt cx="1742144" cy="1225856"/>
            </a:xfrm>
          </p:grpSpPr>
          <p:sp>
            <p:nvSpPr>
              <p:cNvPr id="10" name="Freeform 10"/>
              <p:cNvSpPr/>
              <p:nvPr/>
            </p:nvSpPr>
            <p:spPr>
              <a:xfrm>
                <a:off x="-8116" y="-45330"/>
                <a:ext cx="1742144" cy="1225856"/>
              </a:xfrm>
              <a:custGeom>
                <a:avLst/>
                <a:gdLst/>
                <a:ahLst/>
                <a:cxnLst/>
                <a:rect l="l" t="t" r="r" b="b"/>
                <a:pathLst>
                  <a:path w="1742144" h="1225856">
                    <a:moveTo>
                      <a:pt x="1617684" y="1225856"/>
                    </a:moveTo>
                    <a:lnTo>
                      <a:pt x="124460" y="1225856"/>
                    </a:lnTo>
                    <a:cubicBezTo>
                      <a:pt x="55880" y="1225856"/>
                      <a:pt x="0" y="1169976"/>
                      <a:pt x="0" y="1101396"/>
                    </a:cubicBezTo>
                    <a:lnTo>
                      <a:pt x="0" y="124460"/>
                    </a:lnTo>
                    <a:cubicBezTo>
                      <a:pt x="0" y="55880"/>
                      <a:pt x="55880" y="0"/>
                      <a:pt x="124460" y="0"/>
                    </a:cubicBezTo>
                    <a:lnTo>
                      <a:pt x="1617684" y="0"/>
                    </a:lnTo>
                    <a:cubicBezTo>
                      <a:pt x="1686264" y="0"/>
                      <a:pt x="1742144" y="55880"/>
                      <a:pt x="1742144" y="124460"/>
                    </a:cubicBezTo>
                    <a:lnTo>
                      <a:pt x="1742144" y="1101396"/>
                    </a:lnTo>
                    <a:cubicBezTo>
                      <a:pt x="1742144" y="1169976"/>
                      <a:pt x="1686264" y="1225856"/>
                      <a:pt x="1617684" y="1225856"/>
                    </a:cubicBezTo>
                    <a:close/>
                  </a:path>
                </a:pathLst>
              </a:custGeom>
              <a:solidFill>
                <a:srgbClr val="FFE500"/>
              </a:solidFill>
            </p:spPr>
          </p:sp>
        </p:grpSp>
        <p:sp>
          <p:nvSpPr>
            <p:cNvPr id="11" name="TextBox 11"/>
            <p:cNvSpPr txBox="1"/>
            <p:nvPr/>
          </p:nvSpPr>
          <p:spPr>
            <a:xfrm rot="21173194">
              <a:off x="13570415" y="4966332"/>
              <a:ext cx="2095388" cy="1540104"/>
            </a:xfrm>
            <a:prstGeom prst="rect">
              <a:avLst/>
            </a:prstGeom>
          </p:spPr>
          <p:txBody>
            <a:bodyPr wrap="square" lIns="0" tIns="0" rIns="0" bIns="0" rtlCol="0" anchor="t">
              <a:spAutoFit/>
            </a:bodyPr>
            <a:lstStyle/>
            <a:p>
              <a:pPr lvl="0" algn="ctr">
                <a:lnSpc>
                  <a:spcPts val="2940"/>
                </a:lnSpc>
              </a:pPr>
              <a:r>
                <a:rPr lang="fr-FR" sz="3600" spc="300" dirty="0">
                  <a:solidFill>
                    <a:srgbClr val="000000"/>
                  </a:solidFill>
                  <a:latin typeface="DM Sans"/>
                </a:rPr>
                <a:t>Que signifie pour vous le terme </a:t>
              </a:r>
              <a:r>
                <a:rPr lang="fr-FR" sz="3600" spc="300" dirty="0" smtClean="0">
                  <a:solidFill>
                    <a:srgbClr val="000000"/>
                  </a:solidFill>
                  <a:latin typeface="DM Sans"/>
                </a:rPr>
                <a:t>« couverture </a:t>
              </a:r>
              <a:r>
                <a:rPr lang="fr-FR" sz="3600" spc="300" dirty="0">
                  <a:solidFill>
                    <a:srgbClr val="000000"/>
                  </a:solidFill>
                  <a:latin typeface="DM Sans"/>
                </a:rPr>
                <a:t>santé </a:t>
              </a:r>
              <a:r>
                <a:rPr lang="fr-FR" sz="3600" spc="300" dirty="0" smtClean="0">
                  <a:solidFill>
                    <a:srgbClr val="000000"/>
                  </a:solidFill>
                  <a:latin typeface="DM Sans"/>
                </a:rPr>
                <a:t>universelle » </a:t>
              </a:r>
              <a:r>
                <a:rPr lang="en-US" sz="3600" spc="300" dirty="0" smtClean="0">
                  <a:solidFill>
                    <a:srgbClr val="000000"/>
                  </a:solidFill>
                  <a:latin typeface="DM Sans"/>
                </a:rPr>
                <a:t>?</a:t>
              </a:r>
              <a:endParaRPr lang="en-US" sz="3600" spc="300" dirty="0">
                <a:solidFill>
                  <a:srgbClr val="000000"/>
                </a:solidFill>
                <a:latin typeface="DM Sans"/>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2726747" y="5822713"/>
            <a:ext cx="3969371" cy="315562"/>
            <a:chOff x="0" y="0"/>
            <a:chExt cx="8307000" cy="660400"/>
          </a:xfrm>
        </p:grpSpPr>
        <p:sp>
          <p:nvSpPr>
            <p:cNvPr id="5" name="Freeform 5"/>
            <p:cNvSpPr/>
            <p:nvPr/>
          </p:nvSpPr>
          <p:spPr>
            <a:xfrm>
              <a:off x="0" y="0"/>
              <a:ext cx="8307001" cy="660400"/>
            </a:xfrm>
            <a:custGeom>
              <a:avLst/>
              <a:gdLst/>
              <a:ahLst/>
              <a:cxnLst/>
              <a:rect l="l" t="t" r="r" b="b"/>
              <a:pathLst>
                <a:path w="8307001" h="660400">
                  <a:moveTo>
                    <a:pt x="8182540" y="660400"/>
                  </a:moveTo>
                  <a:lnTo>
                    <a:pt x="124460" y="660400"/>
                  </a:lnTo>
                  <a:cubicBezTo>
                    <a:pt x="55880" y="660400"/>
                    <a:pt x="0" y="604520"/>
                    <a:pt x="0" y="535940"/>
                  </a:cubicBezTo>
                  <a:lnTo>
                    <a:pt x="0" y="124460"/>
                  </a:lnTo>
                  <a:cubicBezTo>
                    <a:pt x="0" y="55880"/>
                    <a:pt x="55880" y="0"/>
                    <a:pt x="124460" y="0"/>
                  </a:cubicBezTo>
                  <a:lnTo>
                    <a:pt x="8182541" y="0"/>
                  </a:lnTo>
                  <a:cubicBezTo>
                    <a:pt x="8251120" y="0"/>
                    <a:pt x="8307001" y="55880"/>
                    <a:pt x="8307001" y="124460"/>
                  </a:cubicBezTo>
                  <a:lnTo>
                    <a:pt x="8307001" y="535940"/>
                  </a:lnTo>
                  <a:cubicBezTo>
                    <a:pt x="8307001" y="604520"/>
                    <a:pt x="8251120" y="660400"/>
                    <a:pt x="8182541" y="660400"/>
                  </a:cubicBezTo>
                  <a:close/>
                </a:path>
              </a:pathLst>
            </a:custGeom>
            <a:solidFill>
              <a:srgbClr val="00C2FF"/>
            </a:solidFill>
          </p:spPr>
        </p:sp>
      </p:grpSp>
      <p:sp>
        <p:nvSpPr>
          <p:cNvPr id="7" name="TextBox 7"/>
          <p:cNvSpPr txBox="1"/>
          <p:nvPr/>
        </p:nvSpPr>
        <p:spPr>
          <a:xfrm>
            <a:off x="12726747" y="4253500"/>
            <a:ext cx="3969371" cy="1569214"/>
          </a:xfrm>
          <a:prstGeom prst="rect">
            <a:avLst/>
          </a:prstGeom>
        </p:spPr>
        <p:txBody>
          <a:bodyPr lIns="0" tIns="0" rIns="0" bIns="0" rtlCol="0" anchor="t">
            <a:spAutoFit/>
          </a:bodyPr>
          <a:lstStyle/>
          <a:p>
            <a:pPr marL="0" lvl="0" indent="0" algn="ctr">
              <a:lnSpc>
                <a:spcPts val="12100"/>
              </a:lnSpc>
            </a:pPr>
            <a:r>
              <a:rPr lang="en-US" sz="10999" dirty="0" err="1" smtClean="0">
                <a:solidFill>
                  <a:srgbClr val="000000"/>
                </a:solidFill>
                <a:latin typeface="DM Sans Bold"/>
              </a:rPr>
              <a:t>Vidéo</a:t>
            </a:r>
            <a:endParaRPr lang="en-US" sz="10999" dirty="0">
              <a:solidFill>
                <a:srgbClr val="000000"/>
              </a:solidFill>
              <a:latin typeface="DM Sans Bold"/>
            </a:endParaRPr>
          </a:p>
        </p:txBody>
      </p:sp>
      <p:pic>
        <p:nvPicPr>
          <p:cNvPr id="8" name="Online Media 7" title="WHO:  Universal Health Coverage - What does it mean?">
            <a:hlinkClick r:id="" action="ppaction://media"/>
            <a:extLst>
              <a:ext uri="{FF2B5EF4-FFF2-40B4-BE49-F238E27FC236}">
                <a16:creationId xmlns="" xmlns:a16="http://schemas.microsoft.com/office/drawing/2014/main" id="{288960EA-28DD-42B5-BA32-294C98B81358}"/>
              </a:ext>
            </a:extLst>
          </p:cNvPr>
          <p:cNvPicPr>
            <a:picLocks noRot="1" noChangeAspect="1"/>
          </p:cNvPicPr>
          <p:nvPr>
            <a:videoFile r:link="rId1"/>
          </p:nvPr>
        </p:nvPicPr>
        <p:blipFill>
          <a:blip r:embed="rId4"/>
          <a:stretch>
            <a:fillRect/>
          </a:stretch>
        </p:blipFill>
        <p:spPr>
          <a:xfrm>
            <a:off x="1447800" y="2125851"/>
            <a:ext cx="10061326" cy="56846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501228"/>
            <a:ext cx="16148209" cy="4270400"/>
          </a:xfrm>
          <a:prstGeom prst="rect">
            <a:avLst/>
          </a:prstGeom>
        </p:spPr>
        <p:txBody>
          <a:bodyPr lIns="0" tIns="0" rIns="0" bIns="0" rtlCol="0" anchor="t">
            <a:spAutoFit/>
          </a:bodyPr>
          <a:lstStyle/>
          <a:p>
            <a:pPr marL="602173" lvl="1" indent="-301087">
              <a:lnSpc>
                <a:spcPts val="3709"/>
              </a:lnSpc>
              <a:buFont typeface="Arial"/>
              <a:buChar char="•"/>
            </a:pPr>
            <a:r>
              <a:rPr lang="en-US" sz="2789" dirty="0" smtClean="0">
                <a:solidFill>
                  <a:srgbClr val="000000"/>
                </a:solidFill>
                <a:latin typeface="DM Sans"/>
              </a:rPr>
              <a:t>La CSU </a:t>
            </a:r>
            <a:r>
              <a:rPr lang="en-US" sz="2789" dirty="0" err="1" smtClean="0">
                <a:solidFill>
                  <a:srgbClr val="000000"/>
                </a:solidFill>
                <a:latin typeface="DM Sans"/>
              </a:rPr>
              <a:t>signifie</a:t>
            </a:r>
            <a:r>
              <a:rPr lang="en-US" sz="2789" dirty="0" smtClean="0">
                <a:solidFill>
                  <a:srgbClr val="000000"/>
                </a:solidFill>
                <a:latin typeface="DM Sans"/>
              </a:rPr>
              <a:t> que </a:t>
            </a:r>
            <a:r>
              <a:rPr lang="fr-FR" sz="2789" dirty="0">
                <a:solidFill>
                  <a:srgbClr val="000000"/>
                </a:solidFill>
                <a:latin typeface="DM Sans"/>
              </a:rPr>
              <a:t>toutes les personnes et toutes les communautés bénéficient des services de santé dont elles ont besoin sans se heurter à </a:t>
            </a:r>
            <a:r>
              <a:rPr lang="en-US" sz="2789" dirty="0" smtClean="0">
                <a:solidFill>
                  <a:srgbClr val="000000"/>
                </a:solidFill>
                <a:highlight>
                  <a:srgbClr val="FFFF00"/>
                </a:highlight>
                <a:latin typeface="DM Sans"/>
              </a:rPr>
              <a:t>des </a:t>
            </a:r>
            <a:r>
              <a:rPr lang="en-US" sz="2789" dirty="0" err="1" smtClean="0">
                <a:solidFill>
                  <a:srgbClr val="000000"/>
                </a:solidFill>
                <a:highlight>
                  <a:srgbClr val="FFFF00"/>
                </a:highlight>
                <a:latin typeface="DM Sans"/>
              </a:rPr>
              <a:t>difficultés</a:t>
            </a:r>
            <a:r>
              <a:rPr lang="en-US" sz="2789" dirty="0" smtClean="0">
                <a:solidFill>
                  <a:srgbClr val="000000"/>
                </a:solidFill>
                <a:highlight>
                  <a:srgbClr val="FFFF00"/>
                </a:highlight>
                <a:latin typeface="DM Sans"/>
              </a:rPr>
              <a:t> </a:t>
            </a:r>
            <a:r>
              <a:rPr lang="en-US" sz="2789" dirty="0" err="1" smtClean="0">
                <a:solidFill>
                  <a:srgbClr val="000000"/>
                </a:solidFill>
                <a:highlight>
                  <a:srgbClr val="FFFF00"/>
                </a:highlight>
                <a:latin typeface="DM Sans"/>
              </a:rPr>
              <a:t>financières</a:t>
            </a:r>
            <a:r>
              <a:rPr lang="en-US" sz="2789" dirty="0" smtClean="0">
                <a:solidFill>
                  <a:srgbClr val="000000"/>
                </a:solidFill>
                <a:latin typeface="DM Sans"/>
              </a:rPr>
              <a:t>. </a:t>
            </a:r>
            <a:endParaRPr lang="en-US" sz="2789" dirty="0">
              <a:solidFill>
                <a:srgbClr val="000000"/>
              </a:solidFill>
              <a:latin typeface="DM Sans"/>
            </a:endParaRPr>
          </a:p>
          <a:p>
            <a:pPr marL="602173" lvl="1" indent="-301087">
              <a:lnSpc>
                <a:spcPts val="3709"/>
              </a:lnSpc>
              <a:buFont typeface="Arial"/>
              <a:buChar char="•"/>
            </a:pPr>
            <a:endParaRPr lang="en-US" sz="2789" dirty="0">
              <a:solidFill>
                <a:srgbClr val="000000"/>
              </a:solidFill>
              <a:latin typeface="DM Sans"/>
            </a:endParaRPr>
          </a:p>
          <a:p>
            <a:pPr marL="602173" lvl="1" indent="-301087">
              <a:lnSpc>
                <a:spcPts val="3709"/>
              </a:lnSpc>
              <a:buFont typeface="Arial"/>
              <a:buChar char="•"/>
            </a:pPr>
            <a:r>
              <a:rPr lang="en-US" sz="2789" dirty="0" smtClean="0">
                <a:solidFill>
                  <a:srgbClr val="000000"/>
                </a:solidFill>
                <a:latin typeface="DM Sans"/>
              </a:rPr>
              <a:t>Elle englobe </a:t>
            </a:r>
            <a:r>
              <a:rPr lang="en-US" sz="2789" dirty="0" smtClean="0">
                <a:solidFill>
                  <a:srgbClr val="000000"/>
                </a:solidFill>
                <a:highlight>
                  <a:srgbClr val="FFFF00"/>
                </a:highlight>
                <a:latin typeface="DM Sans"/>
              </a:rPr>
              <a:t>le </a:t>
            </a:r>
            <a:r>
              <a:rPr lang="en-US" sz="2789" dirty="0" err="1" smtClean="0">
                <a:solidFill>
                  <a:srgbClr val="000000"/>
                </a:solidFill>
                <a:highlight>
                  <a:srgbClr val="FFFF00"/>
                </a:highlight>
                <a:latin typeface="DM Sans"/>
              </a:rPr>
              <a:t>spectre</a:t>
            </a:r>
            <a:r>
              <a:rPr lang="en-US" sz="2789" dirty="0" smtClean="0">
                <a:solidFill>
                  <a:srgbClr val="000000"/>
                </a:solidFill>
                <a:highlight>
                  <a:srgbClr val="FFFF00"/>
                </a:highlight>
                <a:latin typeface="DM Sans"/>
              </a:rPr>
              <a:t> </a:t>
            </a:r>
            <a:r>
              <a:rPr lang="en-US" sz="2789" dirty="0" err="1" smtClean="0">
                <a:solidFill>
                  <a:srgbClr val="000000"/>
                </a:solidFill>
                <a:highlight>
                  <a:srgbClr val="FFFF00"/>
                </a:highlight>
                <a:latin typeface="DM Sans"/>
              </a:rPr>
              <a:t>complet</a:t>
            </a:r>
            <a:r>
              <a:rPr lang="en-US" sz="2789" dirty="0" smtClean="0">
                <a:solidFill>
                  <a:srgbClr val="000000"/>
                </a:solidFill>
                <a:highlight>
                  <a:srgbClr val="FFFF00"/>
                </a:highlight>
                <a:latin typeface="DM Sans"/>
              </a:rPr>
              <a:t> </a:t>
            </a:r>
            <a:r>
              <a:rPr lang="fr-FR" sz="2789" dirty="0" smtClean="0">
                <a:solidFill>
                  <a:srgbClr val="000000"/>
                </a:solidFill>
                <a:latin typeface="DM Sans"/>
              </a:rPr>
              <a:t>des </a:t>
            </a:r>
            <a:r>
              <a:rPr lang="fr-FR" sz="2789" dirty="0">
                <a:solidFill>
                  <a:srgbClr val="000000"/>
                </a:solidFill>
                <a:latin typeface="DM Sans"/>
              </a:rPr>
              <a:t>services de santé essentiels de qualité, </a:t>
            </a:r>
            <a:r>
              <a:rPr lang="fr-FR" sz="2789" dirty="0" smtClean="0">
                <a:solidFill>
                  <a:srgbClr val="000000"/>
                </a:solidFill>
                <a:latin typeface="DM Sans"/>
              </a:rPr>
              <a:t>depuis </a:t>
            </a:r>
            <a:r>
              <a:rPr lang="fr-FR" sz="2789" dirty="0">
                <a:solidFill>
                  <a:srgbClr val="000000"/>
                </a:solidFill>
                <a:latin typeface="DM Sans"/>
              </a:rPr>
              <a:t>la promotion de la </a:t>
            </a:r>
            <a:r>
              <a:rPr lang="fr-FR" sz="2789" dirty="0" smtClean="0">
                <a:solidFill>
                  <a:srgbClr val="000000"/>
                </a:solidFill>
                <a:latin typeface="DM Sans"/>
              </a:rPr>
              <a:t>santé à </a:t>
            </a:r>
            <a:r>
              <a:rPr lang="fr-FR" sz="2789" dirty="0">
                <a:solidFill>
                  <a:srgbClr val="000000"/>
                </a:solidFill>
                <a:latin typeface="DM Sans"/>
              </a:rPr>
              <a:t>la prévention, </a:t>
            </a:r>
            <a:r>
              <a:rPr lang="fr-FR" sz="2789" dirty="0" smtClean="0">
                <a:solidFill>
                  <a:srgbClr val="000000"/>
                </a:solidFill>
                <a:latin typeface="DM Sans"/>
              </a:rPr>
              <a:t>au traitement, </a:t>
            </a:r>
            <a:r>
              <a:rPr lang="fr-FR" sz="2789" dirty="0">
                <a:solidFill>
                  <a:srgbClr val="000000"/>
                </a:solidFill>
                <a:latin typeface="DM Sans"/>
              </a:rPr>
              <a:t>à</a:t>
            </a:r>
            <a:r>
              <a:rPr lang="fr-FR" sz="2789" dirty="0" smtClean="0">
                <a:solidFill>
                  <a:srgbClr val="000000"/>
                </a:solidFill>
                <a:latin typeface="DM Sans"/>
              </a:rPr>
              <a:t> </a:t>
            </a:r>
            <a:r>
              <a:rPr lang="fr-FR" sz="2789" dirty="0">
                <a:solidFill>
                  <a:srgbClr val="000000"/>
                </a:solidFill>
                <a:latin typeface="DM Sans"/>
              </a:rPr>
              <a:t>la réadaptation et </a:t>
            </a:r>
            <a:r>
              <a:rPr lang="fr-FR" sz="2789" dirty="0" smtClean="0">
                <a:solidFill>
                  <a:srgbClr val="000000"/>
                </a:solidFill>
                <a:latin typeface="DM Sans"/>
              </a:rPr>
              <a:t>aux </a:t>
            </a:r>
            <a:r>
              <a:rPr lang="fr-FR" sz="2789" dirty="0">
                <a:solidFill>
                  <a:srgbClr val="000000"/>
                </a:solidFill>
                <a:latin typeface="DM Sans"/>
              </a:rPr>
              <a:t>soins </a:t>
            </a:r>
            <a:r>
              <a:rPr lang="fr-FR" sz="2789" dirty="0" smtClean="0">
                <a:solidFill>
                  <a:srgbClr val="000000"/>
                </a:solidFill>
                <a:latin typeface="DM Sans"/>
              </a:rPr>
              <a:t>palliatifs</a:t>
            </a:r>
            <a:r>
              <a:rPr lang="en-US" sz="2789" dirty="0" smtClean="0">
                <a:solidFill>
                  <a:srgbClr val="000000"/>
                </a:solidFill>
                <a:latin typeface="DM Sans"/>
              </a:rPr>
              <a:t>.</a:t>
            </a:r>
            <a:endParaRPr lang="en-US" sz="2789" dirty="0">
              <a:solidFill>
                <a:srgbClr val="000000"/>
              </a:solidFill>
              <a:latin typeface="DM Sans"/>
            </a:endParaRPr>
          </a:p>
          <a:p>
            <a:pPr>
              <a:lnSpc>
                <a:spcPts val="3709"/>
              </a:lnSpc>
            </a:pPr>
            <a:endParaRPr lang="en-US" sz="2789" dirty="0">
              <a:solidFill>
                <a:srgbClr val="000000"/>
              </a:solidFill>
              <a:latin typeface="DM Sans"/>
            </a:endParaRPr>
          </a:p>
          <a:p>
            <a:pPr marL="602173" lvl="1" indent="-301087">
              <a:lnSpc>
                <a:spcPts val="3709"/>
              </a:lnSpc>
              <a:buFont typeface="Arial"/>
              <a:buChar char="•"/>
            </a:pPr>
            <a:r>
              <a:rPr lang="en-US" sz="2789" dirty="0" smtClean="0">
                <a:solidFill>
                  <a:srgbClr val="000000"/>
                </a:solidFill>
                <a:latin typeface="DM Sans"/>
              </a:rPr>
              <a:t>La CSU </a:t>
            </a:r>
            <a:r>
              <a:rPr lang="fr-FR" sz="2789" dirty="0">
                <a:solidFill>
                  <a:srgbClr val="000000"/>
                </a:solidFill>
                <a:latin typeface="DM Sans"/>
              </a:rPr>
              <a:t>permet à </a:t>
            </a:r>
            <a:r>
              <a:rPr lang="fr-FR" sz="2789" dirty="0" smtClean="0">
                <a:solidFill>
                  <a:srgbClr val="000000"/>
                </a:solidFill>
                <a:latin typeface="DM Sans"/>
              </a:rPr>
              <a:t>tous </a:t>
            </a:r>
            <a:r>
              <a:rPr lang="fr-FR" sz="2789" dirty="0">
                <a:solidFill>
                  <a:srgbClr val="000000"/>
                </a:solidFill>
                <a:latin typeface="DM Sans"/>
              </a:rPr>
              <a:t>d’avoir accès aux </a:t>
            </a:r>
            <a:r>
              <a:rPr lang="fr-FR" sz="2789" dirty="0">
                <a:latin typeface="DM Sans"/>
              </a:rPr>
              <a:t>services</a:t>
            </a:r>
            <a:r>
              <a:rPr lang="en-US" sz="2789" dirty="0" smtClean="0">
                <a:latin typeface="DM Sans"/>
              </a:rPr>
              <a:t> qui </a:t>
            </a:r>
            <a:r>
              <a:rPr lang="en-US" sz="2789" dirty="0" err="1" smtClean="0">
                <a:latin typeface="DM Sans"/>
              </a:rPr>
              <a:t>s’attaquent</a:t>
            </a:r>
            <a:r>
              <a:rPr lang="en-US" sz="2789" dirty="0" smtClean="0">
                <a:latin typeface="DM Sans"/>
              </a:rPr>
              <a:t> </a:t>
            </a:r>
            <a:r>
              <a:rPr lang="en-US" sz="2789" dirty="0" smtClean="0">
                <a:solidFill>
                  <a:srgbClr val="000000"/>
                </a:solidFill>
                <a:latin typeface="DM Sans"/>
              </a:rPr>
              <a:t>aux</a:t>
            </a:r>
            <a:r>
              <a:rPr lang="en-US" sz="2789" dirty="0" smtClean="0">
                <a:solidFill>
                  <a:srgbClr val="000000"/>
                </a:solidFill>
                <a:highlight>
                  <a:srgbClr val="FFFF00"/>
                </a:highlight>
                <a:latin typeface="DM Sans"/>
              </a:rPr>
              <a:t> </a:t>
            </a:r>
            <a:r>
              <a:rPr lang="en-US" sz="2789" dirty="0">
                <a:solidFill>
                  <a:srgbClr val="000000"/>
                </a:solidFill>
                <a:highlight>
                  <a:srgbClr val="FFFF00"/>
                </a:highlight>
                <a:latin typeface="DM Sans"/>
              </a:rPr>
              <a:t>causes </a:t>
            </a:r>
            <a:r>
              <a:rPr lang="en-US" sz="2789" dirty="0" smtClean="0">
                <a:solidFill>
                  <a:srgbClr val="000000"/>
                </a:solidFill>
                <a:highlight>
                  <a:srgbClr val="FFFF00"/>
                </a:highlight>
                <a:latin typeface="DM Sans"/>
              </a:rPr>
              <a:t>les plus </a:t>
            </a:r>
            <a:r>
              <a:rPr lang="en-US" sz="2789" dirty="0" err="1" smtClean="0">
                <a:solidFill>
                  <a:srgbClr val="000000"/>
                </a:solidFill>
                <a:highlight>
                  <a:srgbClr val="FFFF00"/>
                </a:highlight>
                <a:latin typeface="DM Sans"/>
              </a:rPr>
              <a:t>importantes</a:t>
            </a:r>
            <a:r>
              <a:rPr lang="en-US" sz="2789" dirty="0" smtClean="0">
                <a:solidFill>
                  <a:srgbClr val="000000"/>
                </a:solidFill>
                <a:highlight>
                  <a:srgbClr val="FFFF00"/>
                </a:highlight>
                <a:latin typeface="DM Sans"/>
              </a:rPr>
              <a:t> de </a:t>
            </a:r>
            <a:r>
              <a:rPr lang="en-US" sz="2789" dirty="0" err="1" smtClean="0">
                <a:solidFill>
                  <a:srgbClr val="000000"/>
                </a:solidFill>
                <a:highlight>
                  <a:srgbClr val="FFFF00"/>
                </a:highlight>
                <a:latin typeface="DM Sans"/>
              </a:rPr>
              <a:t>morbidité</a:t>
            </a:r>
            <a:r>
              <a:rPr lang="en-US" sz="2789" dirty="0" smtClean="0">
                <a:solidFill>
                  <a:srgbClr val="000000"/>
                </a:solidFill>
                <a:highlight>
                  <a:srgbClr val="FFFF00"/>
                </a:highlight>
                <a:latin typeface="DM Sans"/>
              </a:rPr>
              <a:t> et de </a:t>
            </a:r>
            <a:r>
              <a:rPr lang="en-US" sz="2789" dirty="0" err="1" smtClean="0">
                <a:solidFill>
                  <a:srgbClr val="000000"/>
                </a:solidFill>
                <a:highlight>
                  <a:srgbClr val="FFFF00"/>
                </a:highlight>
                <a:latin typeface="DM Sans"/>
              </a:rPr>
              <a:t>mortalité</a:t>
            </a:r>
            <a:r>
              <a:rPr lang="en-US" sz="2789" dirty="0" smtClean="0">
                <a:solidFill>
                  <a:srgbClr val="000000"/>
                </a:solidFill>
                <a:latin typeface="DM Sans"/>
              </a:rPr>
              <a:t> et </a:t>
            </a:r>
            <a:r>
              <a:rPr lang="fr-FR" sz="2789" dirty="0">
                <a:solidFill>
                  <a:srgbClr val="000000"/>
                </a:solidFill>
                <a:latin typeface="DM Sans"/>
              </a:rPr>
              <a:t>garantit que la qualité de ces services </a:t>
            </a:r>
            <a:r>
              <a:rPr lang="fr-FR" sz="2789" dirty="0" smtClean="0">
                <a:solidFill>
                  <a:srgbClr val="000000"/>
                </a:solidFill>
                <a:latin typeface="DM Sans"/>
              </a:rPr>
              <a:t>est </a:t>
            </a:r>
            <a:r>
              <a:rPr lang="fr-FR" sz="2789" dirty="0">
                <a:solidFill>
                  <a:srgbClr val="000000"/>
                </a:solidFill>
                <a:latin typeface="DM Sans"/>
              </a:rPr>
              <a:t>suffisamment bonne pour améliorer la santé des personnes qui en bénéficient</a:t>
            </a:r>
            <a:r>
              <a:rPr lang="en-US" sz="2789" dirty="0" smtClean="0">
                <a:solidFill>
                  <a:srgbClr val="000000"/>
                </a:solidFill>
                <a:latin typeface="DM Sans"/>
              </a:rPr>
              <a:t>.</a:t>
            </a:r>
            <a:endParaRPr lang="en-US" sz="2789" dirty="0">
              <a:solidFill>
                <a:srgbClr val="000000"/>
              </a:solidFill>
              <a:latin typeface="DM Sans"/>
            </a:endParaRPr>
          </a:p>
        </p:txBody>
      </p:sp>
      <p:grpSp>
        <p:nvGrpSpPr>
          <p:cNvPr id="3" name="Group 3"/>
          <p:cNvGrpSpPr/>
          <p:nvPr/>
        </p:nvGrpSpPr>
        <p:grpSpPr>
          <a:xfrm>
            <a:off x="11532820" y="7679223"/>
            <a:ext cx="5644089" cy="925610"/>
            <a:chOff x="0" y="0"/>
            <a:chExt cx="4026918" cy="660400"/>
          </a:xfrm>
        </p:grpSpPr>
        <p:sp>
          <p:nvSpPr>
            <p:cNvPr id="4" name="Freeform 4"/>
            <p:cNvSpPr/>
            <p:nvPr/>
          </p:nvSpPr>
          <p:spPr>
            <a:xfrm>
              <a:off x="0" y="0"/>
              <a:ext cx="4026918" cy="660400"/>
            </a:xfrm>
            <a:custGeom>
              <a:avLst/>
              <a:gdLst/>
              <a:ahLst/>
              <a:cxnLst/>
              <a:rect l="l" t="t" r="r" b="b"/>
              <a:pathLst>
                <a:path w="4026918" h="660400">
                  <a:moveTo>
                    <a:pt x="3902458" y="660400"/>
                  </a:moveTo>
                  <a:lnTo>
                    <a:pt x="124460" y="660400"/>
                  </a:lnTo>
                  <a:cubicBezTo>
                    <a:pt x="55880" y="660400"/>
                    <a:pt x="0" y="604520"/>
                    <a:pt x="0" y="535940"/>
                  </a:cubicBezTo>
                  <a:lnTo>
                    <a:pt x="0" y="124460"/>
                  </a:lnTo>
                  <a:cubicBezTo>
                    <a:pt x="0" y="55880"/>
                    <a:pt x="55880" y="0"/>
                    <a:pt x="124460" y="0"/>
                  </a:cubicBezTo>
                  <a:lnTo>
                    <a:pt x="3902458" y="0"/>
                  </a:lnTo>
                  <a:cubicBezTo>
                    <a:pt x="3971038" y="0"/>
                    <a:pt x="4026918" y="55880"/>
                    <a:pt x="4026918" y="124460"/>
                  </a:cubicBezTo>
                  <a:lnTo>
                    <a:pt x="4026918" y="535940"/>
                  </a:lnTo>
                  <a:cubicBezTo>
                    <a:pt x="4026918" y="604520"/>
                    <a:pt x="3971038" y="660400"/>
                    <a:pt x="3902458" y="660400"/>
                  </a:cubicBezTo>
                  <a:close/>
                </a:path>
              </a:pathLst>
            </a:custGeom>
            <a:solidFill>
              <a:srgbClr val="46C3BD"/>
            </a:solidFill>
          </p:spPr>
        </p:sp>
      </p:grpSp>
      <p:sp>
        <p:nvSpPr>
          <p:cNvPr id="5" name="TextBox 5"/>
          <p:cNvSpPr txBox="1"/>
          <p:nvPr/>
        </p:nvSpPr>
        <p:spPr>
          <a:xfrm>
            <a:off x="10210800" y="7873205"/>
            <a:ext cx="6617371" cy="525785"/>
          </a:xfrm>
          <a:prstGeom prst="rect">
            <a:avLst/>
          </a:prstGeom>
        </p:spPr>
        <p:txBody>
          <a:bodyPr wrap="square" lIns="0" tIns="0" rIns="0" bIns="0" rtlCol="0" anchor="t">
            <a:spAutoFit/>
          </a:bodyPr>
          <a:lstStyle/>
          <a:p>
            <a:pPr marL="0" lvl="0" indent="0" algn="ctr">
              <a:lnSpc>
                <a:spcPts val="4067"/>
              </a:lnSpc>
            </a:pPr>
            <a:r>
              <a:rPr lang="en-US" sz="2905" spc="29" dirty="0">
                <a:solidFill>
                  <a:srgbClr val="000000"/>
                </a:solidFill>
                <a:latin typeface="DM Sans"/>
              </a:rPr>
              <a:t>- </a:t>
            </a:r>
            <a:r>
              <a:rPr lang="en-US" sz="2905" spc="29" dirty="0" err="1" smtClean="0">
                <a:solidFill>
                  <a:srgbClr val="000000"/>
                </a:solidFill>
                <a:latin typeface="DM Sans"/>
              </a:rPr>
              <a:t>Organisation</a:t>
            </a:r>
            <a:r>
              <a:rPr lang="en-US" sz="2905" spc="29" dirty="0" smtClean="0">
                <a:solidFill>
                  <a:srgbClr val="000000"/>
                </a:solidFill>
                <a:latin typeface="DM Sans"/>
              </a:rPr>
              <a:t> </a:t>
            </a:r>
            <a:r>
              <a:rPr lang="en-US" sz="2905" spc="29" dirty="0" err="1" smtClean="0">
                <a:solidFill>
                  <a:srgbClr val="000000"/>
                </a:solidFill>
                <a:latin typeface="DM Sans"/>
              </a:rPr>
              <a:t>mondiale</a:t>
            </a:r>
            <a:r>
              <a:rPr lang="en-US" sz="2905" spc="29" dirty="0" smtClean="0">
                <a:solidFill>
                  <a:srgbClr val="000000"/>
                </a:solidFill>
                <a:latin typeface="DM Sans"/>
              </a:rPr>
              <a:t> de la Santé</a:t>
            </a:r>
            <a:endParaRPr lang="en-US" sz="2905" spc="29" dirty="0">
              <a:solidFill>
                <a:srgbClr val="000000"/>
              </a:solidFill>
              <a:latin typeface="DM Sans"/>
            </a:endParaRPr>
          </a:p>
        </p:txBody>
      </p:sp>
      <p:sp>
        <p:nvSpPr>
          <p:cNvPr id="6" name="TextBox 6"/>
          <p:cNvSpPr txBox="1"/>
          <p:nvPr/>
        </p:nvSpPr>
        <p:spPr>
          <a:xfrm>
            <a:off x="1028700" y="1775797"/>
            <a:ext cx="16230600" cy="1002725"/>
          </a:xfrm>
          <a:prstGeom prst="rect">
            <a:avLst/>
          </a:prstGeom>
        </p:spPr>
        <p:txBody>
          <a:bodyPr lIns="0" tIns="0" rIns="0" bIns="0" rtlCol="0" anchor="t">
            <a:spAutoFit/>
          </a:bodyPr>
          <a:lstStyle/>
          <a:p>
            <a:pPr lvl="0">
              <a:lnSpc>
                <a:spcPts val="7700"/>
              </a:lnSpc>
            </a:pPr>
            <a:r>
              <a:rPr lang="fr-FR" sz="7000" dirty="0">
                <a:solidFill>
                  <a:srgbClr val="000000"/>
                </a:solidFill>
                <a:latin typeface="DM Sans Bold"/>
              </a:rPr>
              <a:t>Définition de la CSU selon l’OMS</a:t>
            </a:r>
            <a:endParaRPr lang="en-US" sz="7000" dirty="0">
              <a:solidFill>
                <a:srgbClr val="000000"/>
              </a:solidFill>
              <a:latin typeface="DM Sans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4468" y="3247445"/>
            <a:ext cx="16234832" cy="6010855"/>
            <a:chOff x="0" y="0"/>
            <a:chExt cx="100633572" cy="37259015"/>
          </a:xfrm>
        </p:grpSpPr>
        <p:sp>
          <p:nvSpPr>
            <p:cNvPr id="3" name="Freeform 3"/>
            <p:cNvSpPr/>
            <p:nvPr/>
          </p:nvSpPr>
          <p:spPr>
            <a:xfrm>
              <a:off x="0" y="0"/>
              <a:ext cx="100633572" cy="37259016"/>
            </a:xfrm>
            <a:custGeom>
              <a:avLst/>
              <a:gdLst/>
              <a:ahLst/>
              <a:cxnLst/>
              <a:rect l="l" t="t" r="r" b="b"/>
              <a:pathLst>
                <a:path w="100633572" h="37259016">
                  <a:moveTo>
                    <a:pt x="0" y="0"/>
                  </a:moveTo>
                  <a:lnTo>
                    <a:pt x="0" y="37259016"/>
                  </a:lnTo>
                  <a:lnTo>
                    <a:pt x="100633572" y="37259016"/>
                  </a:lnTo>
                  <a:lnTo>
                    <a:pt x="100633572" y="0"/>
                  </a:lnTo>
                  <a:lnTo>
                    <a:pt x="0" y="0"/>
                  </a:lnTo>
                  <a:close/>
                  <a:moveTo>
                    <a:pt x="100572615" y="37198055"/>
                  </a:moveTo>
                  <a:lnTo>
                    <a:pt x="59690" y="37198055"/>
                  </a:lnTo>
                  <a:lnTo>
                    <a:pt x="59690" y="59690"/>
                  </a:lnTo>
                  <a:lnTo>
                    <a:pt x="100572615" y="59690"/>
                  </a:lnTo>
                  <a:lnTo>
                    <a:pt x="100572615" y="37198055"/>
                  </a:lnTo>
                  <a:close/>
                </a:path>
              </a:pathLst>
            </a:custGeom>
            <a:solidFill>
              <a:srgbClr val="000000"/>
            </a:solidFill>
          </p:spPr>
        </p:sp>
      </p:grpSp>
      <p:grpSp>
        <p:nvGrpSpPr>
          <p:cNvPr id="4" name="Group 4"/>
          <p:cNvGrpSpPr/>
          <p:nvPr/>
        </p:nvGrpSpPr>
        <p:grpSpPr>
          <a:xfrm>
            <a:off x="1024468" y="2334991"/>
            <a:ext cx="16234832" cy="497560"/>
            <a:chOff x="0" y="0"/>
            <a:chExt cx="21548127" cy="660400"/>
          </a:xfrm>
        </p:grpSpPr>
        <p:sp>
          <p:nvSpPr>
            <p:cNvPr id="5" name="Freeform 5"/>
            <p:cNvSpPr/>
            <p:nvPr/>
          </p:nvSpPr>
          <p:spPr>
            <a:xfrm>
              <a:off x="0" y="0"/>
              <a:ext cx="21548128" cy="660400"/>
            </a:xfrm>
            <a:custGeom>
              <a:avLst/>
              <a:gdLst/>
              <a:ahLst/>
              <a:cxnLst/>
              <a:rect l="l" t="t" r="r" b="b"/>
              <a:pathLst>
                <a:path w="21548128" h="660400">
                  <a:moveTo>
                    <a:pt x="21423668" y="660400"/>
                  </a:moveTo>
                  <a:lnTo>
                    <a:pt x="124460" y="660400"/>
                  </a:lnTo>
                  <a:cubicBezTo>
                    <a:pt x="55880" y="660400"/>
                    <a:pt x="0" y="604520"/>
                    <a:pt x="0" y="535940"/>
                  </a:cubicBezTo>
                  <a:lnTo>
                    <a:pt x="0" y="124460"/>
                  </a:lnTo>
                  <a:cubicBezTo>
                    <a:pt x="0" y="55880"/>
                    <a:pt x="55880" y="0"/>
                    <a:pt x="124460" y="0"/>
                  </a:cubicBezTo>
                  <a:lnTo>
                    <a:pt x="21423668" y="0"/>
                  </a:lnTo>
                  <a:cubicBezTo>
                    <a:pt x="21492248" y="0"/>
                    <a:pt x="21548128" y="55880"/>
                    <a:pt x="21548128" y="124460"/>
                  </a:cubicBezTo>
                  <a:lnTo>
                    <a:pt x="21548128" y="535940"/>
                  </a:lnTo>
                  <a:cubicBezTo>
                    <a:pt x="21548128" y="604520"/>
                    <a:pt x="21492248" y="660400"/>
                    <a:pt x="21423668" y="660400"/>
                  </a:cubicBezTo>
                  <a:close/>
                </a:path>
              </a:pathLst>
            </a:custGeom>
            <a:solidFill>
              <a:srgbClr val="FFE500"/>
            </a:solidFill>
          </p:spPr>
        </p:sp>
      </p:grpSp>
      <p:grpSp>
        <p:nvGrpSpPr>
          <p:cNvPr id="6" name="Group 6"/>
          <p:cNvGrpSpPr/>
          <p:nvPr/>
        </p:nvGrpSpPr>
        <p:grpSpPr>
          <a:xfrm>
            <a:off x="1123950" y="1071563"/>
            <a:ext cx="16230600" cy="1720104"/>
            <a:chOff x="0" y="57150"/>
            <a:chExt cx="21640800" cy="2293472"/>
          </a:xfrm>
        </p:grpSpPr>
        <p:sp>
          <p:nvSpPr>
            <p:cNvPr id="7" name="TextBox 7"/>
            <p:cNvSpPr txBox="1"/>
            <p:nvPr/>
          </p:nvSpPr>
          <p:spPr>
            <a:xfrm>
              <a:off x="0" y="57150"/>
              <a:ext cx="21640800" cy="1356017"/>
            </a:xfrm>
            <a:prstGeom prst="rect">
              <a:avLst/>
            </a:prstGeom>
          </p:spPr>
          <p:txBody>
            <a:bodyPr lIns="0" tIns="0" rIns="0" bIns="0" rtlCol="0" anchor="t">
              <a:spAutoFit/>
            </a:bodyPr>
            <a:lstStyle/>
            <a:p>
              <a:pPr lvl="0">
                <a:lnSpc>
                  <a:spcPts val="7700"/>
                </a:lnSpc>
              </a:pPr>
              <a:r>
                <a:rPr lang="fr-FR" sz="7000" dirty="0">
                  <a:solidFill>
                    <a:srgbClr val="000000"/>
                  </a:solidFill>
                  <a:latin typeface="DM Sans Bold"/>
                </a:rPr>
                <a:t>ODD3 : Bonne santé et bien-être</a:t>
              </a:r>
              <a:endParaRPr lang="en-US" sz="7000" dirty="0">
                <a:solidFill>
                  <a:srgbClr val="000000"/>
                </a:solidFill>
                <a:latin typeface="DM Sans Bold"/>
              </a:endParaRPr>
            </a:p>
          </p:txBody>
        </p:sp>
        <p:sp>
          <p:nvSpPr>
            <p:cNvPr id="8" name="TextBox 8"/>
            <p:cNvSpPr txBox="1"/>
            <p:nvPr/>
          </p:nvSpPr>
          <p:spPr>
            <a:xfrm>
              <a:off x="0" y="1665477"/>
              <a:ext cx="21640800" cy="685145"/>
            </a:xfrm>
            <a:prstGeom prst="rect">
              <a:avLst/>
            </a:prstGeom>
          </p:spPr>
          <p:txBody>
            <a:bodyPr lIns="0" tIns="0" rIns="0" bIns="0" rtlCol="0" anchor="t">
              <a:spAutoFit/>
            </a:bodyPr>
            <a:lstStyle/>
            <a:p>
              <a:pPr lvl="0">
                <a:lnSpc>
                  <a:spcPts val="4200"/>
                </a:lnSpc>
              </a:pPr>
              <a:r>
                <a:rPr lang="fr-FR" sz="3000" spc="30" dirty="0">
                  <a:solidFill>
                    <a:srgbClr val="000000"/>
                  </a:solidFill>
                  <a:latin typeface="DM Sans"/>
                </a:rPr>
                <a:t>Garantir une vie saine et promouvoir le bien-être de tous à tout âge</a:t>
              </a:r>
            </a:p>
          </p:txBody>
        </p:sp>
      </p:grpSp>
      <p:grpSp>
        <p:nvGrpSpPr>
          <p:cNvPr id="9" name="Group 9"/>
          <p:cNvGrpSpPr/>
          <p:nvPr/>
        </p:nvGrpSpPr>
        <p:grpSpPr>
          <a:xfrm>
            <a:off x="1896868" y="3999536"/>
            <a:ext cx="14490033" cy="5037112"/>
            <a:chOff x="0" y="-57151"/>
            <a:chExt cx="19320044" cy="6716149"/>
          </a:xfrm>
        </p:grpSpPr>
        <p:sp>
          <p:nvSpPr>
            <p:cNvPr id="10" name="TextBox 10"/>
            <p:cNvSpPr txBox="1"/>
            <p:nvPr/>
          </p:nvSpPr>
          <p:spPr>
            <a:xfrm>
              <a:off x="0" y="766672"/>
              <a:ext cx="19320044" cy="2059795"/>
            </a:xfrm>
            <a:prstGeom prst="rect">
              <a:avLst/>
            </a:prstGeom>
          </p:spPr>
          <p:txBody>
            <a:bodyPr lIns="0" tIns="0" rIns="0" bIns="0" rtlCol="0" anchor="t">
              <a:spAutoFit/>
            </a:bodyPr>
            <a:lstStyle/>
            <a:p>
              <a:pPr lvl="0">
                <a:lnSpc>
                  <a:spcPts val="4050"/>
                </a:lnSpc>
              </a:pPr>
              <a:r>
                <a:rPr lang="fr-FR" sz="2700" spc="27" dirty="0">
                  <a:solidFill>
                    <a:srgbClr val="000000"/>
                  </a:solidFill>
                  <a:latin typeface="DM Sans"/>
                </a:rPr>
                <a:t>D’ici à 2030, mettre fin à l’épidémie de sida, à la tuberculose, au paludisme et aux maladies tropicales négligées et combattre l’hépatite, les maladies transmises par l’eau et autres maladies transmissibles</a:t>
              </a:r>
              <a:endParaRPr lang="en-US" sz="2700" spc="27" dirty="0">
                <a:solidFill>
                  <a:srgbClr val="000000"/>
                </a:solidFill>
                <a:latin typeface="DM Sans"/>
              </a:endParaRPr>
            </a:p>
          </p:txBody>
        </p:sp>
        <p:sp>
          <p:nvSpPr>
            <p:cNvPr id="11" name="TextBox 11"/>
            <p:cNvSpPr txBox="1"/>
            <p:nvPr/>
          </p:nvSpPr>
          <p:spPr>
            <a:xfrm>
              <a:off x="0" y="-57151"/>
              <a:ext cx="19320044" cy="636927"/>
            </a:xfrm>
            <a:prstGeom prst="rect">
              <a:avLst/>
            </a:prstGeom>
          </p:spPr>
          <p:txBody>
            <a:bodyPr lIns="0" tIns="0" rIns="0" bIns="0" rtlCol="0" anchor="t">
              <a:spAutoFit/>
            </a:bodyPr>
            <a:lstStyle/>
            <a:p>
              <a:pPr marL="0" lvl="0" indent="0">
                <a:lnSpc>
                  <a:spcPts val="3920"/>
                </a:lnSpc>
              </a:pPr>
              <a:r>
                <a:rPr lang="en-US" sz="2800" spc="28" dirty="0" err="1" smtClean="0">
                  <a:solidFill>
                    <a:srgbClr val="000000"/>
                  </a:solidFill>
                  <a:latin typeface="DM Sans Bold"/>
                </a:rPr>
                <a:t>Cible</a:t>
              </a:r>
              <a:r>
                <a:rPr lang="en-US" sz="2800" spc="28" dirty="0" smtClean="0">
                  <a:solidFill>
                    <a:srgbClr val="000000"/>
                  </a:solidFill>
                  <a:latin typeface="DM Sans Bold"/>
                </a:rPr>
                <a:t> 3.3 :</a:t>
              </a:r>
              <a:endParaRPr lang="en-US" sz="2800" spc="28" dirty="0">
                <a:solidFill>
                  <a:srgbClr val="000000"/>
                </a:solidFill>
                <a:latin typeface="DM Sans Bold"/>
              </a:endParaRPr>
            </a:p>
          </p:txBody>
        </p:sp>
        <p:sp>
          <p:nvSpPr>
            <p:cNvPr id="12" name="TextBox 12"/>
            <p:cNvSpPr txBox="1"/>
            <p:nvPr/>
          </p:nvSpPr>
          <p:spPr>
            <a:xfrm>
              <a:off x="0" y="3898157"/>
              <a:ext cx="19320044" cy="2760841"/>
            </a:xfrm>
            <a:prstGeom prst="rect">
              <a:avLst/>
            </a:prstGeom>
          </p:spPr>
          <p:txBody>
            <a:bodyPr lIns="0" tIns="0" rIns="0" bIns="0" rtlCol="0" anchor="t">
              <a:spAutoFit/>
            </a:bodyPr>
            <a:lstStyle/>
            <a:p>
              <a:pPr lvl="0">
                <a:lnSpc>
                  <a:spcPts val="4050"/>
                </a:lnSpc>
              </a:pPr>
              <a:r>
                <a:rPr lang="fr-FR" sz="2700" spc="27" dirty="0">
                  <a:solidFill>
                    <a:srgbClr val="000000"/>
                  </a:solidFill>
                  <a:latin typeface="DM Sans"/>
                </a:rPr>
                <a:t>Faire en sorte que chacun bénéficie d’une couverture sanitaire universelle, comprenant une protection contre les risques financiers et donnant accès à des services de santé essentiels de qualité et à des médicaments et vaccins essentiels sûrs, efficaces, de qualité et d’un coût abordable</a:t>
              </a:r>
              <a:endParaRPr lang="en-US" sz="2700" spc="27" dirty="0">
                <a:solidFill>
                  <a:srgbClr val="000000"/>
                </a:solidFill>
                <a:latin typeface="DM Sans"/>
              </a:endParaRPr>
            </a:p>
          </p:txBody>
        </p:sp>
        <p:sp>
          <p:nvSpPr>
            <p:cNvPr id="13" name="TextBox 13"/>
            <p:cNvSpPr txBox="1"/>
            <p:nvPr/>
          </p:nvSpPr>
          <p:spPr>
            <a:xfrm>
              <a:off x="0" y="3074336"/>
              <a:ext cx="19320044" cy="636927"/>
            </a:xfrm>
            <a:prstGeom prst="rect">
              <a:avLst/>
            </a:prstGeom>
          </p:spPr>
          <p:txBody>
            <a:bodyPr lIns="0" tIns="0" rIns="0" bIns="0" rtlCol="0" anchor="t">
              <a:spAutoFit/>
            </a:bodyPr>
            <a:lstStyle/>
            <a:p>
              <a:pPr marL="0" lvl="0" indent="0">
                <a:lnSpc>
                  <a:spcPts val="3920"/>
                </a:lnSpc>
              </a:pPr>
              <a:r>
                <a:rPr lang="en-US" sz="2800" spc="28" dirty="0" err="1" smtClean="0">
                  <a:solidFill>
                    <a:srgbClr val="000000"/>
                  </a:solidFill>
                  <a:latin typeface="DM Sans Bold"/>
                </a:rPr>
                <a:t>Cible</a:t>
              </a:r>
              <a:r>
                <a:rPr lang="en-US" sz="2800" spc="28" dirty="0" smtClean="0">
                  <a:solidFill>
                    <a:srgbClr val="000000"/>
                  </a:solidFill>
                  <a:latin typeface="DM Sans Bold"/>
                </a:rPr>
                <a:t> 3.8 :</a:t>
              </a:r>
              <a:endParaRPr lang="en-US" sz="2800" spc="28" dirty="0">
                <a:solidFill>
                  <a:srgbClr val="000000"/>
                </a:solidFill>
                <a:latin typeface="DM Sans Bold"/>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47261" y="1356294"/>
            <a:ext cx="16230600" cy="984077"/>
            <a:chOff x="0" y="0"/>
            <a:chExt cx="12456187" cy="755231"/>
          </a:xfrm>
        </p:grpSpPr>
        <p:sp>
          <p:nvSpPr>
            <p:cNvPr id="3" name="Freeform 3"/>
            <p:cNvSpPr/>
            <p:nvPr/>
          </p:nvSpPr>
          <p:spPr>
            <a:xfrm>
              <a:off x="0" y="0"/>
              <a:ext cx="12456187" cy="755231"/>
            </a:xfrm>
            <a:custGeom>
              <a:avLst/>
              <a:gdLst/>
              <a:ahLst/>
              <a:cxnLst/>
              <a:rect l="l" t="t" r="r" b="b"/>
              <a:pathLst>
                <a:path w="12456187" h="755231">
                  <a:moveTo>
                    <a:pt x="12331726" y="755231"/>
                  </a:moveTo>
                  <a:lnTo>
                    <a:pt x="124460" y="755231"/>
                  </a:lnTo>
                  <a:cubicBezTo>
                    <a:pt x="55880" y="755231"/>
                    <a:pt x="0" y="699351"/>
                    <a:pt x="0" y="630771"/>
                  </a:cubicBezTo>
                  <a:lnTo>
                    <a:pt x="0" y="124460"/>
                  </a:lnTo>
                  <a:cubicBezTo>
                    <a:pt x="0" y="55880"/>
                    <a:pt x="55880" y="0"/>
                    <a:pt x="124460" y="0"/>
                  </a:cubicBezTo>
                  <a:lnTo>
                    <a:pt x="12331727" y="0"/>
                  </a:lnTo>
                  <a:cubicBezTo>
                    <a:pt x="12400307" y="0"/>
                    <a:pt x="12456187" y="55880"/>
                    <a:pt x="12456187" y="124460"/>
                  </a:cubicBezTo>
                  <a:lnTo>
                    <a:pt x="12456187" y="630771"/>
                  </a:lnTo>
                  <a:cubicBezTo>
                    <a:pt x="12456187" y="699351"/>
                    <a:pt x="12400307" y="755231"/>
                    <a:pt x="12331727" y="755231"/>
                  </a:cubicBezTo>
                  <a:close/>
                </a:path>
              </a:pathLst>
            </a:custGeom>
            <a:solidFill>
              <a:srgbClr val="FFE500"/>
            </a:solidFill>
          </p:spPr>
        </p:sp>
      </p:grpSp>
      <p:sp>
        <p:nvSpPr>
          <p:cNvPr id="4" name="TextBox 4"/>
          <p:cNvSpPr txBox="1"/>
          <p:nvPr/>
        </p:nvSpPr>
        <p:spPr>
          <a:xfrm>
            <a:off x="2395531" y="1472073"/>
            <a:ext cx="14882330" cy="807913"/>
          </a:xfrm>
          <a:prstGeom prst="rect">
            <a:avLst/>
          </a:prstGeom>
        </p:spPr>
        <p:txBody>
          <a:bodyPr wrap="square" lIns="0" tIns="0" rIns="0" bIns="0" rtlCol="0" anchor="t">
            <a:spAutoFit/>
          </a:bodyPr>
          <a:lstStyle/>
          <a:p>
            <a:pPr lvl="0" algn="ctr">
              <a:lnSpc>
                <a:spcPts val="6261"/>
              </a:lnSpc>
            </a:pPr>
            <a:r>
              <a:rPr lang="fr-FR" sz="5000" dirty="0">
                <a:solidFill>
                  <a:srgbClr val="000000"/>
                </a:solidFill>
                <a:latin typeface="DM Sans Bold"/>
              </a:rPr>
              <a:t>Déclaration politique de l’ONU sur la </a:t>
            </a:r>
            <a:r>
              <a:rPr lang="fr-FR" sz="5000" dirty="0" smtClean="0">
                <a:solidFill>
                  <a:srgbClr val="000000"/>
                </a:solidFill>
                <a:latin typeface="DM Sans Bold"/>
              </a:rPr>
              <a:t>CSU</a:t>
            </a:r>
            <a:r>
              <a:rPr lang="en-US" sz="5000" dirty="0" smtClean="0">
                <a:solidFill>
                  <a:srgbClr val="000000"/>
                </a:solidFill>
                <a:latin typeface="DM Sans Bold"/>
              </a:rPr>
              <a:t>, </a:t>
            </a:r>
            <a:r>
              <a:rPr lang="en-US" sz="5000" dirty="0">
                <a:solidFill>
                  <a:srgbClr val="000000"/>
                </a:solidFill>
                <a:latin typeface="DM Sans Bold"/>
              </a:rPr>
              <a:t>2019</a:t>
            </a:r>
          </a:p>
        </p:txBody>
      </p:sp>
      <p:grpSp>
        <p:nvGrpSpPr>
          <p:cNvPr id="5" name="Group 5"/>
          <p:cNvGrpSpPr/>
          <p:nvPr/>
        </p:nvGrpSpPr>
        <p:grpSpPr>
          <a:xfrm>
            <a:off x="1047261" y="2672689"/>
            <a:ext cx="16230600" cy="6414161"/>
            <a:chOff x="0" y="0"/>
            <a:chExt cx="12456187" cy="4922553"/>
          </a:xfrm>
        </p:grpSpPr>
        <p:sp>
          <p:nvSpPr>
            <p:cNvPr id="6" name="Freeform 6"/>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sp>
        <p:nvSpPr>
          <p:cNvPr id="7" name="TextBox 7"/>
          <p:cNvSpPr txBox="1"/>
          <p:nvPr/>
        </p:nvSpPr>
        <p:spPr>
          <a:xfrm>
            <a:off x="3440648" y="3366946"/>
            <a:ext cx="12604221" cy="1987724"/>
          </a:xfrm>
          <a:prstGeom prst="rect">
            <a:avLst/>
          </a:prstGeom>
        </p:spPr>
        <p:txBody>
          <a:bodyPr lIns="0" tIns="0" rIns="0" bIns="0" rtlCol="0" anchor="t">
            <a:spAutoFit/>
          </a:bodyPr>
          <a:lstStyle/>
          <a:p>
            <a:pPr lvl="0">
              <a:lnSpc>
                <a:spcPts val="3149"/>
              </a:lnSpc>
            </a:pPr>
            <a:r>
              <a:rPr lang="fr-FR" sz="2000" spc="20" dirty="0" smtClean="0">
                <a:solidFill>
                  <a:srgbClr val="000000"/>
                </a:solidFill>
                <a:latin typeface="DM Sans"/>
              </a:rPr>
              <a:t>Nous, chefs d’État et de gouvernement et représentants d’États et de gouvernements, réunis au Siège de l’Organisation des Nations Unies le 23 septembre 2019, portant tout particulièrement notre attention pour la première fois </a:t>
            </a:r>
            <a:r>
              <a:rPr lang="fr-FR" sz="2000" spc="20" dirty="0">
                <a:solidFill>
                  <a:srgbClr val="000000"/>
                </a:solidFill>
                <a:latin typeface="DM Sans"/>
              </a:rPr>
              <a:t>sur la couverture sanitaire universelle, …</a:t>
            </a:r>
            <a:r>
              <a:rPr lang="fr-FR" sz="2000" b="1" spc="20" dirty="0">
                <a:solidFill>
                  <a:srgbClr val="000000"/>
                </a:solidFill>
                <a:latin typeface="DM Sans"/>
              </a:rPr>
              <a:t>nous engageons de nouveau résolument à mettre en place la couverture sanitaire universelle d’ici à 2030</a:t>
            </a:r>
            <a:r>
              <a:rPr lang="fr-FR" sz="2000" spc="20" dirty="0">
                <a:solidFill>
                  <a:srgbClr val="000000"/>
                </a:solidFill>
                <a:latin typeface="DM Sans"/>
              </a:rPr>
              <a:t>, afin d’intensifier les efforts faits à l’échelle </a:t>
            </a:r>
            <a:r>
              <a:rPr lang="fr-FR" sz="2000" spc="20" dirty="0" smtClean="0">
                <a:solidFill>
                  <a:srgbClr val="000000"/>
                </a:solidFill>
                <a:latin typeface="DM Sans"/>
              </a:rPr>
              <a:t>mondiale </a:t>
            </a:r>
            <a:r>
              <a:rPr lang="fr-FR" sz="2000" spc="20" dirty="0">
                <a:solidFill>
                  <a:srgbClr val="000000"/>
                </a:solidFill>
                <a:latin typeface="DM Sans"/>
              </a:rPr>
              <a:t>pour bâtir un monde plus sain pour tous et, à cet égard, nous convenons de ce qui suit</a:t>
            </a:r>
            <a:r>
              <a:rPr lang="fr-FR" sz="2400" spc="20" dirty="0">
                <a:solidFill>
                  <a:srgbClr val="000000"/>
                </a:solidFill>
                <a:latin typeface="DM Sans"/>
              </a:rPr>
              <a:t> </a:t>
            </a:r>
            <a:r>
              <a:rPr lang="en-US" sz="2099" spc="20" dirty="0" smtClean="0">
                <a:solidFill>
                  <a:srgbClr val="000000"/>
                </a:solidFill>
                <a:latin typeface="DM Sans"/>
              </a:rPr>
              <a:t>:</a:t>
            </a:r>
            <a:endParaRPr lang="en-US" sz="2099" spc="20" dirty="0">
              <a:solidFill>
                <a:srgbClr val="000000"/>
              </a:solidFill>
              <a:latin typeface="DM Sans"/>
            </a:endParaRPr>
          </a:p>
        </p:txBody>
      </p:sp>
      <p:grpSp>
        <p:nvGrpSpPr>
          <p:cNvPr id="8" name="Group 8"/>
          <p:cNvGrpSpPr/>
          <p:nvPr/>
        </p:nvGrpSpPr>
        <p:grpSpPr>
          <a:xfrm>
            <a:off x="2185902" y="3301998"/>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12" name="Group 12"/>
          <p:cNvGrpSpPr/>
          <p:nvPr/>
        </p:nvGrpSpPr>
        <p:grpSpPr>
          <a:xfrm>
            <a:off x="4500195" y="7357157"/>
            <a:ext cx="2315920" cy="324610"/>
            <a:chOff x="0" y="0"/>
            <a:chExt cx="4711610" cy="660400"/>
          </a:xfrm>
        </p:grpSpPr>
        <p:sp>
          <p:nvSpPr>
            <p:cNvPr id="13" name="Freeform 13"/>
            <p:cNvSpPr/>
            <p:nvPr/>
          </p:nvSpPr>
          <p:spPr>
            <a:xfrm>
              <a:off x="0" y="0"/>
              <a:ext cx="4711610" cy="660400"/>
            </a:xfrm>
            <a:custGeom>
              <a:avLst/>
              <a:gdLst/>
              <a:ahLst/>
              <a:cxnLst/>
              <a:rect l="l" t="t" r="r" b="b"/>
              <a:pathLst>
                <a:path w="4711610" h="660400">
                  <a:moveTo>
                    <a:pt x="4587150" y="660400"/>
                  </a:moveTo>
                  <a:lnTo>
                    <a:pt x="124460" y="660400"/>
                  </a:lnTo>
                  <a:cubicBezTo>
                    <a:pt x="55880" y="660400"/>
                    <a:pt x="0" y="604520"/>
                    <a:pt x="0" y="535940"/>
                  </a:cubicBezTo>
                  <a:lnTo>
                    <a:pt x="0" y="124460"/>
                  </a:lnTo>
                  <a:cubicBezTo>
                    <a:pt x="0" y="55880"/>
                    <a:pt x="55880" y="0"/>
                    <a:pt x="124460" y="0"/>
                  </a:cubicBezTo>
                  <a:lnTo>
                    <a:pt x="4587150" y="0"/>
                  </a:lnTo>
                  <a:cubicBezTo>
                    <a:pt x="4655730" y="0"/>
                    <a:pt x="4711610" y="55880"/>
                    <a:pt x="4711610" y="124460"/>
                  </a:cubicBezTo>
                  <a:lnTo>
                    <a:pt x="4711610" y="535940"/>
                  </a:lnTo>
                  <a:cubicBezTo>
                    <a:pt x="4711610" y="604520"/>
                    <a:pt x="4655730" y="660400"/>
                    <a:pt x="4587150" y="660400"/>
                  </a:cubicBezTo>
                  <a:close/>
                </a:path>
              </a:pathLst>
            </a:custGeom>
            <a:solidFill>
              <a:srgbClr val="FFE500"/>
            </a:solidFill>
          </p:spPr>
        </p:sp>
      </p:grpSp>
      <p:sp>
        <p:nvSpPr>
          <p:cNvPr id="14" name="TextBox 14"/>
          <p:cNvSpPr txBox="1"/>
          <p:nvPr/>
        </p:nvSpPr>
        <p:spPr>
          <a:xfrm>
            <a:off x="3440648" y="5716246"/>
            <a:ext cx="12604221" cy="2462213"/>
          </a:xfrm>
          <a:prstGeom prst="rect">
            <a:avLst/>
          </a:prstGeom>
        </p:spPr>
        <p:txBody>
          <a:bodyPr lIns="0" tIns="0" rIns="0" bIns="0" rtlCol="0" anchor="t">
            <a:spAutoFit/>
          </a:bodyPr>
          <a:lstStyle/>
          <a:p>
            <a:pPr>
              <a:lnSpc>
                <a:spcPts val="3150"/>
              </a:lnSpc>
            </a:pPr>
            <a:r>
              <a:rPr lang="en-US" sz="2099" spc="20" dirty="0">
                <a:solidFill>
                  <a:srgbClr val="000000"/>
                </a:solidFill>
                <a:latin typeface="DM Sans"/>
              </a:rPr>
              <a:t>9. </a:t>
            </a:r>
            <a:r>
              <a:rPr lang="fr-FR" sz="2000" dirty="0" smtClean="0">
                <a:latin typeface="DM Sans" panose="020B0604020202020204" charset="0"/>
              </a:rPr>
              <a:t>Considérer que la couverture sanitaire universelle consiste à veiller à ce que </a:t>
            </a:r>
            <a:r>
              <a:rPr lang="fr-FR" sz="2000" b="1" dirty="0" smtClean="0">
                <a:latin typeface="DM Sans" panose="020B0604020202020204" charset="0"/>
              </a:rPr>
              <a:t>l’ensemble de la population ait accès, sans discrimination</a:t>
            </a:r>
            <a:r>
              <a:rPr lang="en-GB" sz="2000" dirty="0" smtClean="0">
                <a:latin typeface="DM Sans" panose="020B0604020202020204" charset="0"/>
              </a:rPr>
              <a:t>, </a:t>
            </a:r>
            <a:r>
              <a:rPr lang="fr-FR" sz="2000" dirty="0" smtClean="0">
                <a:latin typeface="DM Sans" panose="020B0604020202020204" charset="0"/>
              </a:rPr>
              <a:t>à des services de base nécessaires, définis au niveau national, pour ce qui est de la promotion de la santé, de la prévention</a:t>
            </a:r>
            <a:r>
              <a:rPr lang="en-US" sz="2099" spc="20" dirty="0" smtClean="0">
                <a:solidFill>
                  <a:srgbClr val="000000"/>
                </a:solidFill>
                <a:latin typeface="DM Sans"/>
              </a:rPr>
              <a:t>, du </a:t>
            </a:r>
            <a:r>
              <a:rPr lang="en-US" sz="2099" spc="20" dirty="0" err="1" smtClean="0">
                <a:solidFill>
                  <a:srgbClr val="000000"/>
                </a:solidFill>
                <a:latin typeface="DM Sans"/>
              </a:rPr>
              <a:t>traitement</a:t>
            </a:r>
            <a:r>
              <a:rPr lang="en-US" sz="2099" spc="20" dirty="0" smtClean="0">
                <a:solidFill>
                  <a:srgbClr val="000000"/>
                </a:solidFill>
                <a:latin typeface="DM Sans"/>
              </a:rPr>
              <a:t>, de la </a:t>
            </a:r>
            <a:r>
              <a:rPr lang="en-US" sz="2099" spc="20" dirty="0" err="1" smtClean="0">
                <a:solidFill>
                  <a:srgbClr val="000000"/>
                </a:solidFill>
                <a:latin typeface="DM Sans"/>
              </a:rPr>
              <a:t>réadaptation</a:t>
            </a:r>
            <a:r>
              <a:rPr lang="en-US" sz="2099" spc="20" dirty="0" smtClean="0">
                <a:solidFill>
                  <a:srgbClr val="000000"/>
                </a:solidFill>
                <a:latin typeface="DM Sans"/>
              </a:rPr>
              <a:t> et des </a:t>
            </a:r>
            <a:r>
              <a:rPr lang="en-US" sz="2099" spc="20" dirty="0" err="1" smtClean="0">
                <a:solidFill>
                  <a:srgbClr val="000000"/>
                </a:solidFill>
                <a:latin typeface="DM Sans"/>
              </a:rPr>
              <a:t>soins</a:t>
            </a:r>
            <a:r>
              <a:rPr lang="en-US" sz="2099" spc="20" dirty="0" smtClean="0">
                <a:solidFill>
                  <a:srgbClr val="000000"/>
                </a:solidFill>
                <a:latin typeface="DM Sans"/>
              </a:rPr>
              <a:t> </a:t>
            </a:r>
            <a:r>
              <a:rPr lang="en-US" sz="2099" spc="20" dirty="0" err="1" smtClean="0">
                <a:solidFill>
                  <a:srgbClr val="000000"/>
                </a:solidFill>
                <a:latin typeface="DM Sans"/>
              </a:rPr>
              <a:t>palliatifs</a:t>
            </a:r>
            <a:r>
              <a:rPr lang="en-US" sz="2099" spc="20" dirty="0" smtClean="0">
                <a:solidFill>
                  <a:srgbClr val="000000"/>
                </a:solidFill>
                <a:latin typeface="DM Sans"/>
              </a:rPr>
              <a:t>, et des medicaments et des </a:t>
            </a:r>
            <a:r>
              <a:rPr lang="en-US" sz="2099" spc="20" dirty="0" err="1" smtClean="0">
                <a:solidFill>
                  <a:srgbClr val="000000"/>
                </a:solidFill>
                <a:latin typeface="DM Sans"/>
              </a:rPr>
              <a:t>vaccins</a:t>
            </a:r>
            <a:r>
              <a:rPr lang="en-US" sz="2099" spc="20" dirty="0" smtClean="0">
                <a:solidFill>
                  <a:srgbClr val="000000"/>
                </a:solidFill>
                <a:latin typeface="DM Sans"/>
              </a:rPr>
              <a:t> de base, </a:t>
            </a:r>
            <a:r>
              <a:rPr lang="en-US" sz="2099" spc="20" dirty="0" err="1" smtClean="0">
                <a:solidFill>
                  <a:srgbClr val="000000"/>
                </a:solidFill>
                <a:latin typeface="DM Sans"/>
              </a:rPr>
              <a:t>sûrs</a:t>
            </a:r>
            <a:r>
              <a:rPr lang="en-US" sz="2099" spc="20" dirty="0" smtClean="0">
                <a:solidFill>
                  <a:srgbClr val="000000"/>
                </a:solidFill>
                <a:latin typeface="DM Sans"/>
              </a:rPr>
              <a:t>, </a:t>
            </a:r>
            <a:r>
              <a:rPr lang="en-US" sz="2099" spc="20" dirty="0" err="1" smtClean="0">
                <a:solidFill>
                  <a:srgbClr val="000000"/>
                </a:solidFill>
                <a:latin typeface="DM Sans"/>
              </a:rPr>
              <a:t>abordables</a:t>
            </a:r>
            <a:r>
              <a:rPr lang="en-US" sz="2099" spc="20" dirty="0" smtClean="0">
                <a:solidFill>
                  <a:srgbClr val="000000"/>
                </a:solidFill>
                <a:latin typeface="DM Sans"/>
              </a:rPr>
              <a:t>, efficacies et de </a:t>
            </a:r>
            <a:r>
              <a:rPr lang="en-US" sz="2099" spc="20" dirty="0" err="1" smtClean="0">
                <a:solidFill>
                  <a:srgbClr val="000000"/>
                </a:solidFill>
                <a:latin typeface="DM Sans"/>
              </a:rPr>
              <a:t>qualité</a:t>
            </a:r>
            <a:r>
              <a:rPr lang="en-US" sz="2099" spc="20" dirty="0" smtClean="0">
                <a:solidFill>
                  <a:srgbClr val="000000"/>
                </a:solidFill>
                <a:latin typeface="DM Sans"/>
              </a:rPr>
              <a:t>, tout </a:t>
            </a:r>
            <a:r>
              <a:rPr lang="en-US" sz="2099" spc="20" dirty="0" err="1" smtClean="0">
                <a:solidFill>
                  <a:srgbClr val="000000"/>
                </a:solidFill>
                <a:latin typeface="DM Sans"/>
              </a:rPr>
              <a:t>en</a:t>
            </a:r>
            <a:r>
              <a:rPr lang="en-US" sz="2099" spc="20" dirty="0" smtClean="0">
                <a:solidFill>
                  <a:srgbClr val="000000"/>
                </a:solidFill>
                <a:latin typeface="DM Sans"/>
              </a:rPr>
              <a:t> </a:t>
            </a:r>
            <a:r>
              <a:rPr lang="en-US" sz="2099" spc="20" dirty="0" err="1" smtClean="0">
                <a:solidFill>
                  <a:srgbClr val="000000"/>
                </a:solidFill>
                <a:latin typeface="DM Sans"/>
              </a:rPr>
              <a:t>faisant</a:t>
            </a:r>
            <a:r>
              <a:rPr lang="en-US" sz="2099" spc="20" dirty="0" smtClean="0">
                <a:solidFill>
                  <a:srgbClr val="000000"/>
                </a:solidFill>
                <a:latin typeface="DM Sans"/>
              </a:rPr>
              <a:t> </a:t>
            </a:r>
            <a:r>
              <a:rPr lang="en-US" sz="2099" spc="20" dirty="0" err="1" smtClean="0">
                <a:solidFill>
                  <a:srgbClr val="000000"/>
                </a:solidFill>
                <a:latin typeface="DM Sans"/>
              </a:rPr>
              <a:t>en</a:t>
            </a:r>
            <a:r>
              <a:rPr lang="en-US" sz="2099" spc="20" dirty="0" smtClean="0">
                <a:solidFill>
                  <a:srgbClr val="000000"/>
                </a:solidFill>
                <a:latin typeface="DM Sans"/>
              </a:rPr>
              <a:t> </a:t>
            </a:r>
            <a:r>
              <a:rPr lang="en-US" sz="2099" spc="20" dirty="0" err="1" smtClean="0">
                <a:solidFill>
                  <a:srgbClr val="000000"/>
                </a:solidFill>
                <a:latin typeface="DM Sans"/>
              </a:rPr>
              <a:t>sorte</a:t>
            </a:r>
            <a:r>
              <a:rPr lang="en-US" sz="2099" spc="20" dirty="0" smtClean="0">
                <a:solidFill>
                  <a:srgbClr val="000000"/>
                </a:solidFill>
                <a:latin typeface="DM Sans"/>
              </a:rPr>
              <a:t> que </a:t>
            </a:r>
            <a:r>
              <a:rPr lang="en-US" sz="2099" spc="20" dirty="0" err="1" smtClean="0">
                <a:solidFill>
                  <a:srgbClr val="000000"/>
                </a:solidFill>
                <a:latin typeface="DM Sans"/>
              </a:rPr>
              <a:t>leur</a:t>
            </a:r>
            <a:r>
              <a:rPr lang="en-US" sz="2099" spc="20" dirty="0" smtClean="0">
                <a:solidFill>
                  <a:srgbClr val="000000"/>
                </a:solidFill>
                <a:latin typeface="DM Sans"/>
              </a:rPr>
              <a:t> </a:t>
            </a:r>
            <a:r>
              <a:rPr lang="en-US" sz="2099" spc="20" dirty="0" err="1" smtClean="0">
                <a:solidFill>
                  <a:srgbClr val="000000"/>
                </a:solidFill>
                <a:latin typeface="DM Sans"/>
              </a:rPr>
              <a:t>coût</a:t>
            </a:r>
            <a:r>
              <a:rPr lang="en-US" sz="2099" spc="20" dirty="0" smtClean="0">
                <a:solidFill>
                  <a:srgbClr val="000000"/>
                </a:solidFill>
                <a:latin typeface="DM Sans"/>
              </a:rPr>
              <a:t> </a:t>
            </a:r>
            <a:r>
              <a:rPr lang="en-US" sz="2099" spc="20" dirty="0" err="1" smtClean="0">
                <a:solidFill>
                  <a:srgbClr val="000000"/>
                </a:solidFill>
                <a:latin typeface="DM Sans"/>
              </a:rPr>
              <a:t>n’entraîne</a:t>
            </a:r>
            <a:r>
              <a:rPr lang="en-US" sz="2099" spc="20" dirty="0" smtClean="0">
                <a:solidFill>
                  <a:srgbClr val="000000"/>
                </a:solidFill>
                <a:latin typeface="DM Sans"/>
              </a:rPr>
              <a:t> </a:t>
            </a:r>
            <a:r>
              <a:rPr lang="en-US" sz="2099" spc="20" dirty="0" smtClean="0">
                <a:solidFill>
                  <a:srgbClr val="FFFF00"/>
                </a:solidFill>
                <a:latin typeface="DM Sans"/>
              </a:rPr>
              <a:t>pas de </a:t>
            </a:r>
            <a:r>
              <a:rPr lang="en-US" sz="2099" spc="20" dirty="0" err="1" smtClean="0">
                <a:solidFill>
                  <a:srgbClr val="FFFF00"/>
                </a:solidFill>
                <a:latin typeface="DM Sans"/>
              </a:rPr>
              <a:t>difficultés</a:t>
            </a:r>
            <a:r>
              <a:rPr lang="en-US" sz="2099" spc="20" dirty="0" smtClean="0">
                <a:solidFill>
                  <a:srgbClr val="FFFF00"/>
                </a:solidFill>
                <a:latin typeface="DM Sans"/>
              </a:rPr>
              <a:t> </a:t>
            </a:r>
            <a:r>
              <a:rPr lang="en-US" sz="2099" spc="20" dirty="0" err="1" smtClean="0">
                <a:solidFill>
                  <a:srgbClr val="FFFF00"/>
                </a:solidFill>
                <a:latin typeface="DM Sans"/>
              </a:rPr>
              <a:t>financières</a:t>
            </a:r>
            <a:r>
              <a:rPr lang="en-US" sz="2099" spc="20" dirty="0" smtClean="0">
                <a:solidFill>
                  <a:srgbClr val="000000"/>
                </a:solidFill>
                <a:latin typeface="DM Sans"/>
              </a:rPr>
              <a:t> pour les </a:t>
            </a:r>
            <a:r>
              <a:rPr lang="en-US" sz="2099" spc="20" dirty="0" err="1" smtClean="0">
                <a:solidFill>
                  <a:srgbClr val="000000"/>
                </a:solidFill>
                <a:latin typeface="DM Sans"/>
              </a:rPr>
              <a:t>usagers</a:t>
            </a:r>
            <a:r>
              <a:rPr lang="en-US" sz="2099" spc="20" dirty="0" smtClean="0">
                <a:solidFill>
                  <a:srgbClr val="000000"/>
                </a:solidFill>
                <a:latin typeface="DM Sans"/>
              </a:rPr>
              <a:t>, </a:t>
            </a:r>
            <a:r>
              <a:rPr lang="en-US" sz="2099" b="1" spc="20" dirty="0" err="1" smtClean="0">
                <a:solidFill>
                  <a:srgbClr val="000000"/>
                </a:solidFill>
                <a:latin typeface="DM Sans"/>
              </a:rPr>
              <a:t>en</a:t>
            </a:r>
            <a:r>
              <a:rPr lang="en-US" sz="2099" b="1" spc="20" dirty="0" smtClean="0">
                <a:solidFill>
                  <a:srgbClr val="000000"/>
                </a:solidFill>
                <a:latin typeface="DM Sans"/>
              </a:rPr>
              <a:t> </a:t>
            </a:r>
            <a:r>
              <a:rPr lang="en-US" sz="2099" b="1" spc="20" dirty="0" err="1" smtClean="0">
                <a:solidFill>
                  <a:srgbClr val="000000"/>
                </a:solidFill>
                <a:latin typeface="DM Sans"/>
              </a:rPr>
              <a:t>particulier</a:t>
            </a:r>
            <a:r>
              <a:rPr lang="en-US" sz="2099" b="1" spc="20" dirty="0" smtClean="0">
                <a:solidFill>
                  <a:srgbClr val="000000"/>
                </a:solidFill>
                <a:latin typeface="DM Sans"/>
              </a:rPr>
              <a:t> les </a:t>
            </a:r>
            <a:r>
              <a:rPr lang="en-US" sz="2099" b="1" spc="20" dirty="0" err="1" smtClean="0">
                <a:solidFill>
                  <a:srgbClr val="000000"/>
                </a:solidFill>
                <a:latin typeface="DM Sans"/>
              </a:rPr>
              <a:t>pauvres</a:t>
            </a:r>
            <a:r>
              <a:rPr lang="en-US" sz="2099" b="1" spc="20" dirty="0" smtClean="0">
                <a:solidFill>
                  <a:srgbClr val="000000"/>
                </a:solidFill>
                <a:latin typeface="DM Sans"/>
              </a:rPr>
              <a:t>, les </a:t>
            </a:r>
            <a:r>
              <a:rPr lang="en-US" sz="2099" b="1" spc="20" dirty="0" err="1" smtClean="0">
                <a:solidFill>
                  <a:srgbClr val="000000"/>
                </a:solidFill>
                <a:latin typeface="DM Sans"/>
              </a:rPr>
              <a:t>personnes</a:t>
            </a:r>
            <a:r>
              <a:rPr lang="en-US" sz="2099" b="1" spc="20" dirty="0" smtClean="0">
                <a:solidFill>
                  <a:srgbClr val="000000"/>
                </a:solidFill>
                <a:latin typeface="DM Sans"/>
              </a:rPr>
              <a:t> </a:t>
            </a:r>
            <a:r>
              <a:rPr lang="en-US" sz="2099" b="1" spc="20" dirty="0" err="1" smtClean="0">
                <a:solidFill>
                  <a:srgbClr val="000000"/>
                </a:solidFill>
                <a:latin typeface="DM Sans"/>
              </a:rPr>
              <a:t>vulnérables</a:t>
            </a:r>
            <a:r>
              <a:rPr lang="en-US" sz="2099" b="1" spc="20" dirty="0" smtClean="0">
                <a:solidFill>
                  <a:srgbClr val="000000"/>
                </a:solidFill>
                <a:latin typeface="DM Sans"/>
              </a:rPr>
              <a:t> et les couches </a:t>
            </a:r>
            <a:r>
              <a:rPr lang="en-US" sz="2099" b="1" spc="20" dirty="0" err="1" smtClean="0">
                <a:solidFill>
                  <a:srgbClr val="000000"/>
                </a:solidFill>
                <a:latin typeface="DM Sans"/>
              </a:rPr>
              <a:t>marginalisées</a:t>
            </a:r>
            <a:r>
              <a:rPr lang="en-US" sz="2099" b="1" spc="20" dirty="0" smtClean="0">
                <a:solidFill>
                  <a:srgbClr val="000000"/>
                </a:solidFill>
                <a:latin typeface="DM Sans"/>
              </a:rPr>
              <a:t> de la population</a:t>
            </a:r>
            <a:r>
              <a:rPr lang="en-US" sz="2099" spc="20" dirty="0" smtClean="0">
                <a:solidFill>
                  <a:srgbClr val="000000"/>
                </a:solidFill>
                <a:latin typeface="DM Sans"/>
              </a:rPr>
              <a:t>.</a:t>
            </a:r>
            <a:endParaRPr lang="en-US" sz="2099" spc="20" dirty="0">
              <a:solidFill>
                <a:srgbClr val="000000"/>
              </a:solidFill>
              <a:latin typeface="DM Sans"/>
            </a:endParaRPr>
          </a:p>
        </p:txBody>
      </p:sp>
      <p:grpSp>
        <p:nvGrpSpPr>
          <p:cNvPr id="15" name="Group 15"/>
          <p:cNvGrpSpPr/>
          <p:nvPr/>
        </p:nvGrpSpPr>
        <p:grpSpPr>
          <a:xfrm>
            <a:off x="2185902" y="5568948"/>
            <a:ext cx="897809" cy="897809"/>
            <a:chOff x="0" y="0"/>
            <a:chExt cx="1197078" cy="1197078"/>
          </a:xfrm>
        </p:grpSpPr>
        <p:grpSp>
          <p:nvGrpSpPr>
            <p:cNvPr id="16" name="Group 16"/>
            <p:cNvGrpSpPr/>
            <p:nvPr/>
          </p:nvGrpSpPr>
          <p:grpSpPr>
            <a:xfrm>
              <a:off x="0" y="0"/>
              <a:ext cx="1197078" cy="1197078"/>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18" name="TextBox 1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95820" y="1701723"/>
            <a:ext cx="14968180" cy="987450"/>
          </a:xfrm>
          <a:prstGeom prst="rect">
            <a:avLst/>
          </a:prstGeom>
        </p:spPr>
        <p:txBody>
          <a:bodyPr wrap="square" lIns="0" tIns="0" rIns="0" bIns="0" rtlCol="0" anchor="t">
            <a:spAutoFit/>
          </a:bodyPr>
          <a:lstStyle/>
          <a:p>
            <a:pPr lvl="0">
              <a:lnSpc>
                <a:spcPts val="7700"/>
              </a:lnSpc>
            </a:pPr>
            <a:r>
              <a:rPr lang="fr-FR" sz="6600" dirty="0">
                <a:solidFill>
                  <a:srgbClr val="000000"/>
                </a:solidFill>
                <a:latin typeface="DM Sans Bold"/>
              </a:rPr>
              <a:t>Que sont les difficultés </a:t>
            </a:r>
            <a:r>
              <a:rPr lang="fr-FR" sz="6600" dirty="0" smtClean="0">
                <a:solidFill>
                  <a:srgbClr val="000000"/>
                </a:solidFill>
                <a:latin typeface="DM Sans Bold"/>
              </a:rPr>
              <a:t>financières </a:t>
            </a:r>
            <a:r>
              <a:rPr lang="en-US" sz="7200" dirty="0" smtClean="0">
                <a:solidFill>
                  <a:srgbClr val="000000"/>
                </a:solidFill>
                <a:latin typeface="DM Sans Bold"/>
              </a:rPr>
              <a:t>?</a:t>
            </a:r>
            <a:endParaRPr lang="en-US" sz="7200" dirty="0">
              <a:solidFill>
                <a:srgbClr val="000000"/>
              </a:solidFill>
              <a:latin typeface="DM Sans Bold"/>
            </a:endParaRPr>
          </a:p>
        </p:txBody>
      </p:sp>
      <p:grpSp>
        <p:nvGrpSpPr>
          <p:cNvPr id="3" name="Group 3"/>
          <p:cNvGrpSpPr/>
          <p:nvPr/>
        </p:nvGrpSpPr>
        <p:grpSpPr>
          <a:xfrm>
            <a:off x="1795820" y="3803206"/>
            <a:ext cx="897809" cy="897809"/>
            <a:chOff x="0" y="0"/>
            <a:chExt cx="1197078" cy="1197078"/>
          </a:xfrm>
        </p:grpSpPr>
        <p:grpSp>
          <p:nvGrpSpPr>
            <p:cNvPr id="4" name="Group 4"/>
            <p:cNvGrpSpPr/>
            <p:nvPr/>
          </p:nvGrpSpPr>
          <p:grpSpPr>
            <a:xfrm>
              <a:off x="0" y="0"/>
              <a:ext cx="1197078" cy="1197078"/>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6" name="TextBox 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7" name="Group 7"/>
          <p:cNvGrpSpPr/>
          <p:nvPr/>
        </p:nvGrpSpPr>
        <p:grpSpPr>
          <a:xfrm>
            <a:off x="3044794" y="3803206"/>
            <a:ext cx="5146706" cy="1103768"/>
            <a:chOff x="0" y="0"/>
            <a:chExt cx="31902480" cy="6841837"/>
          </a:xfrm>
        </p:grpSpPr>
        <p:sp>
          <p:nvSpPr>
            <p:cNvPr id="8" name="Freeform 8"/>
            <p:cNvSpPr/>
            <p:nvPr/>
          </p:nvSpPr>
          <p:spPr>
            <a:xfrm>
              <a:off x="0" y="0"/>
              <a:ext cx="31902481" cy="6841837"/>
            </a:xfrm>
            <a:custGeom>
              <a:avLst/>
              <a:gdLst/>
              <a:ahLst/>
              <a:cxnLst/>
              <a:rect l="l" t="t" r="r" b="b"/>
              <a:pathLst>
                <a:path w="31902481" h="6841837">
                  <a:moveTo>
                    <a:pt x="0" y="0"/>
                  </a:moveTo>
                  <a:lnTo>
                    <a:pt x="0" y="6841837"/>
                  </a:lnTo>
                  <a:lnTo>
                    <a:pt x="31902481" y="6841837"/>
                  </a:lnTo>
                  <a:lnTo>
                    <a:pt x="31902481" y="0"/>
                  </a:lnTo>
                  <a:lnTo>
                    <a:pt x="0" y="0"/>
                  </a:lnTo>
                  <a:close/>
                  <a:moveTo>
                    <a:pt x="31841520" y="6780877"/>
                  </a:moveTo>
                  <a:lnTo>
                    <a:pt x="59690" y="6780877"/>
                  </a:lnTo>
                  <a:lnTo>
                    <a:pt x="59690" y="59690"/>
                  </a:lnTo>
                  <a:lnTo>
                    <a:pt x="31841520" y="59690"/>
                  </a:lnTo>
                  <a:lnTo>
                    <a:pt x="31841520" y="6780877"/>
                  </a:lnTo>
                  <a:close/>
                </a:path>
              </a:pathLst>
            </a:custGeom>
            <a:solidFill>
              <a:srgbClr val="000000"/>
            </a:solidFill>
          </p:spPr>
        </p:sp>
      </p:grpSp>
      <p:sp>
        <p:nvSpPr>
          <p:cNvPr id="9" name="TextBox 9"/>
          <p:cNvSpPr txBox="1"/>
          <p:nvPr/>
        </p:nvSpPr>
        <p:spPr>
          <a:xfrm>
            <a:off x="3208025" y="3885515"/>
            <a:ext cx="4854873" cy="1346522"/>
          </a:xfrm>
          <a:prstGeom prst="rect">
            <a:avLst/>
          </a:prstGeom>
        </p:spPr>
        <p:txBody>
          <a:bodyPr lIns="0" tIns="0" rIns="0" bIns="0" rtlCol="0" anchor="t">
            <a:spAutoFit/>
          </a:bodyPr>
          <a:lstStyle/>
          <a:p>
            <a:pPr lvl="0">
              <a:lnSpc>
                <a:spcPts val="3500"/>
              </a:lnSpc>
            </a:pPr>
            <a:r>
              <a:rPr lang="fr-FR" sz="2000" spc="25" dirty="0">
                <a:solidFill>
                  <a:srgbClr val="000000"/>
                </a:solidFill>
                <a:latin typeface="DM Sans"/>
              </a:rPr>
              <a:t>L'extrême pauvreté se définit comme le fait de vivre avec 1,90 USD ou moins par </a:t>
            </a:r>
            <a:r>
              <a:rPr lang="fr-FR" sz="2000" spc="25" dirty="0" smtClean="0">
                <a:solidFill>
                  <a:srgbClr val="000000"/>
                </a:solidFill>
                <a:latin typeface="DM Sans"/>
              </a:rPr>
              <a:t>jour</a:t>
            </a:r>
            <a:endParaRPr lang="en-US" sz="2000" spc="25" dirty="0">
              <a:solidFill>
                <a:srgbClr val="000000"/>
              </a:solidFill>
              <a:latin typeface="DM Sans"/>
            </a:endParaRPr>
          </a:p>
        </p:txBody>
      </p:sp>
      <p:grpSp>
        <p:nvGrpSpPr>
          <p:cNvPr id="10" name="Group 10"/>
          <p:cNvGrpSpPr/>
          <p:nvPr/>
        </p:nvGrpSpPr>
        <p:grpSpPr>
          <a:xfrm>
            <a:off x="1795820" y="7354432"/>
            <a:ext cx="897809" cy="897809"/>
            <a:chOff x="0" y="0"/>
            <a:chExt cx="1197078" cy="1197078"/>
          </a:xfrm>
        </p:grpSpPr>
        <p:grpSp>
          <p:nvGrpSpPr>
            <p:cNvPr id="11" name="Group 11"/>
            <p:cNvGrpSpPr/>
            <p:nvPr/>
          </p:nvGrpSpPr>
          <p:grpSpPr>
            <a:xfrm>
              <a:off x="0" y="0"/>
              <a:ext cx="1197078" cy="119707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3" name="TextBox 13"/>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4" name="Group 14"/>
          <p:cNvGrpSpPr/>
          <p:nvPr/>
        </p:nvGrpSpPr>
        <p:grpSpPr>
          <a:xfrm>
            <a:off x="3044794" y="6222187"/>
            <a:ext cx="5146706" cy="2030054"/>
            <a:chOff x="0" y="0"/>
            <a:chExt cx="31902480" cy="12583538"/>
          </a:xfrm>
        </p:grpSpPr>
        <p:sp>
          <p:nvSpPr>
            <p:cNvPr id="15" name="Freeform 15"/>
            <p:cNvSpPr/>
            <p:nvPr/>
          </p:nvSpPr>
          <p:spPr>
            <a:xfrm>
              <a:off x="0" y="0"/>
              <a:ext cx="31902481" cy="12583538"/>
            </a:xfrm>
            <a:custGeom>
              <a:avLst/>
              <a:gdLst/>
              <a:ahLst/>
              <a:cxnLst/>
              <a:rect l="l" t="t" r="r" b="b"/>
              <a:pathLst>
                <a:path w="31902481" h="12583538">
                  <a:moveTo>
                    <a:pt x="0" y="0"/>
                  </a:moveTo>
                  <a:lnTo>
                    <a:pt x="0" y="12583538"/>
                  </a:lnTo>
                  <a:lnTo>
                    <a:pt x="31902481" y="12583538"/>
                  </a:lnTo>
                  <a:lnTo>
                    <a:pt x="31902481" y="0"/>
                  </a:lnTo>
                  <a:lnTo>
                    <a:pt x="0" y="0"/>
                  </a:lnTo>
                  <a:close/>
                  <a:moveTo>
                    <a:pt x="31841520" y="12522577"/>
                  </a:moveTo>
                  <a:lnTo>
                    <a:pt x="59690" y="12522577"/>
                  </a:lnTo>
                  <a:lnTo>
                    <a:pt x="59690" y="59690"/>
                  </a:lnTo>
                  <a:lnTo>
                    <a:pt x="31841520" y="59690"/>
                  </a:lnTo>
                  <a:lnTo>
                    <a:pt x="31841520" y="12522577"/>
                  </a:lnTo>
                  <a:close/>
                </a:path>
              </a:pathLst>
            </a:custGeom>
            <a:solidFill>
              <a:srgbClr val="000000"/>
            </a:solidFill>
          </p:spPr>
        </p:sp>
      </p:grpSp>
      <p:sp>
        <p:nvSpPr>
          <p:cNvPr id="16" name="TextBox 16"/>
          <p:cNvSpPr txBox="1"/>
          <p:nvPr/>
        </p:nvSpPr>
        <p:spPr>
          <a:xfrm>
            <a:off x="3208025" y="6339499"/>
            <a:ext cx="4854873" cy="1795363"/>
          </a:xfrm>
          <a:prstGeom prst="rect">
            <a:avLst/>
          </a:prstGeom>
        </p:spPr>
        <p:txBody>
          <a:bodyPr lIns="0" tIns="0" rIns="0" bIns="0" rtlCol="0" anchor="t">
            <a:spAutoFit/>
          </a:bodyPr>
          <a:lstStyle/>
          <a:p>
            <a:pPr lvl="0">
              <a:lnSpc>
                <a:spcPts val="3500"/>
              </a:lnSpc>
            </a:pPr>
            <a:r>
              <a:rPr lang="fr-FR" sz="2000" spc="25" dirty="0" smtClean="0">
                <a:solidFill>
                  <a:srgbClr val="000000"/>
                </a:solidFill>
                <a:latin typeface="DM Sans"/>
              </a:rPr>
              <a:t>Selon </a:t>
            </a:r>
            <a:r>
              <a:rPr lang="fr-FR" sz="2000" spc="25" dirty="0">
                <a:solidFill>
                  <a:srgbClr val="000000"/>
                </a:solidFill>
                <a:latin typeface="DM Sans"/>
              </a:rPr>
              <a:t>l'OMS, 100 millions de personnes </a:t>
            </a:r>
            <a:r>
              <a:rPr lang="fr-FR" sz="2000" spc="25" dirty="0" smtClean="0">
                <a:solidFill>
                  <a:srgbClr val="000000"/>
                </a:solidFill>
                <a:latin typeface="DM Sans"/>
              </a:rPr>
              <a:t>basculent </a:t>
            </a:r>
            <a:r>
              <a:rPr lang="fr-FR" sz="2000" spc="25" dirty="0">
                <a:solidFill>
                  <a:srgbClr val="000000"/>
                </a:solidFill>
                <a:latin typeface="DM Sans"/>
              </a:rPr>
              <a:t>dans l'extrême pauvreté chaque année à cause des coûts de santé</a:t>
            </a:r>
            <a:r>
              <a:rPr lang="fr-FR" sz="2500" spc="25" dirty="0">
                <a:solidFill>
                  <a:srgbClr val="000000"/>
                </a:solidFill>
                <a:latin typeface="DM Sans"/>
              </a:rPr>
              <a:t>.</a:t>
            </a:r>
            <a:endParaRPr lang="en-US" sz="2500" spc="25" dirty="0">
              <a:solidFill>
                <a:srgbClr val="000000"/>
              </a:solidFill>
              <a:latin typeface="DM Sans"/>
            </a:endParaRPr>
          </a:p>
        </p:txBody>
      </p:sp>
      <p:grpSp>
        <p:nvGrpSpPr>
          <p:cNvPr id="17" name="Group 17"/>
          <p:cNvGrpSpPr/>
          <p:nvPr/>
        </p:nvGrpSpPr>
        <p:grpSpPr>
          <a:xfrm>
            <a:off x="9545316" y="3803206"/>
            <a:ext cx="897809" cy="897809"/>
            <a:chOff x="0" y="0"/>
            <a:chExt cx="1197078" cy="1197078"/>
          </a:xfrm>
        </p:grpSpPr>
        <p:grpSp>
          <p:nvGrpSpPr>
            <p:cNvPr id="18" name="Group 18"/>
            <p:cNvGrpSpPr/>
            <p:nvPr/>
          </p:nvGrpSpPr>
          <p:grpSpPr>
            <a:xfrm>
              <a:off x="0" y="0"/>
              <a:ext cx="1197078" cy="1197078"/>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0" name="TextBox 2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1" name="Group 21"/>
          <p:cNvGrpSpPr/>
          <p:nvPr/>
        </p:nvGrpSpPr>
        <p:grpSpPr>
          <a:xfrm>
            <a:off x="10775241" y="3803206"/>
            <a:ext cx="5230974" cy="2569967"/>
            <a:chOff x="0" y="0"/>
            <a:chExt cx="32424824" cy="15930252"/>
          </a:xfrm>
        </p:grpSpPr>
        <p:sp>
          <p:nvSpPr>
            <p:cNvPr id="22" name="Freeform 22"/>
            <p:cNvSpPr/>
            <p:nvPr/>
          </p:nvSpPr>
          <p:spPr>
            <a:xfrm>
              <a:off x="0" y="0"/>
              <a:ext cx="32424824" cy="15930252"/>
            </a:xfrm>
            <a:custGeom>
              <a:avLst/>
              <a:gdLst/>
              <a:ahLst/>
              <a:cxnLst/>
              <a:rect l="l" t="t" r="r" b="b"/>
              <a:pathLst>
                <a:path w="32424824" h="15930252">
                  <a:moveTo>
                    <a:pt x="0" y="0"/>
                  </a:moveTo>
                  <a:lnTo>
                    <a:pt x="0" y="15930252"/>
                  </a:lnTo>
                  <a:lnTo>
                    <a:pt x="32424824" y="15930252"/>
                  </a:lnTo>
                  <a:lnTo>
                    <a:pt x="32424824" y="0"/>
                  </a:lnTo>
                  <a:lnTo>
                    <a:pt x="0" y="0"/>
                  </a:lnTo>
                  <a:close/>
                  <a:moveTo>
                    <a:pt x="32363863" y="15869292"/>
                  </a:moveTo>
                  <a:lnTo>
                    <a:pt x="59690" y="15869292"/>
                  </a:lnTo>
                  <a:lnTo>
                    <a:pt x="59690" y="59690"/>
                  </a:lnTo>
                  <a:lnTo>
                    <a:pt x="32363863" y="59690"/>
                  </a:lnTo>
                  <a:lnTo>
                    <a:pt x="32363863" y="15869292"/>
                  </a:lnTo>
                  <a:close/>
                </a:path>
              </a:pathLst>
            </a:custGeom>
            <a:solidFill>
              <a:srgbClr val="000000"/>
            </a:solidFill>
          </p:spPr>
        </p:sp>
      </p:grpSp>
      <p:sp>
        <p:nvSpPr>
          <p:cNvPr id="23" name="TextBox 23"/>
          <p:cNvSpPr txBox="1"/>
          <p:nvPr/>
        </p:nvSpPr>
        <p:spPr>
          <a:xfrm>
            <a:off x="10999475" y="4007663"/>
            <a:ext cx="5245073" cy="1795363"/>
          </a:xfrm>
          <a:prstGeom prst="rect">
            <a:avLst/>
          </a:prstGeom>
        </p:spPr>
        <p:txBody>
          <a:bodyPr lIns="0" tIns="0" rIns="0" bIns="0" rtlCol="0" anchor="t">
            <a:spAutoFit/>
          </a:bodyPr>
          <a:lstStyle/>
          <a:p>
            <a:pPr lvl="0">
              <a:lnSpc>
                <a:spcPts val="3500"/>
              </a:lnSpc>
            </a:pPr>
            <a:r>
              <a:rPr lang="fr-FR" sz="2000" spc="25" dirty="0">
                <a:solidFill>
                  <a:srgbClr val="000000"/>
                </a:solidFill>
                <a:latin typeface="DM Sans"/>
              </a:rPr>
              <a:t>Plus de 930 millions de personnes (environ 12 % de la population mondiale) consacrent plus de 10 % du budget de leur ménage aux frais de santé</a:t>
            </a:r>
            <a:r>
              <a:rPr lang="fr-FR" sz="2500" spc="25" dirty="0">
                <a:solidFill>
                  <a:srgbClr val="000000"/>
                </a:solidFill>
                <a:latin typeface="DM Sans"/>
              </a:rPr>
              <a:t>.</a:t>
            </a:r>
            <a:endParaRPr lang="en-US" sz="2500" spc="25" dirty="0">
              <a:solidFill>
                <a:srgbClr val="000000"/>
              </a:solidFill>
              <a:latin typeface="DM Sans"/>
            </a:endParaRPr>
          </a:p>
        </p:txBody>
      </p:sp>
      <p:grpSp>
        <p:nvGrpSpPr>
          <p:cNvPr id="24" name="Group 24"/>
          <p:cNvGrpSpPr/>
          <p:nvPr/>
        </p:nvGrpSpPr>
        <p:grpSpPr>
          <a:xfrm>
            <a:off x="9545316" y="7330750"/>
            <a:ext cx="897809" cy="897809"/>
            <a:chOff x="0" y="0"/>
            <a:chExt cx="1197078" cy="1197078"/>
          </a:xfrm>
        </p:grpSpPr>
        <p:grpSp>
          <p:nvGrpSpPr>
            <p:cNvPr id="25" name="Group 25"/>
            <p:cNvGrpSpPr/>
            <p:nvPr/>
          </p:nvGrpSpPr>
          <p:grpSpPr>
            <a:xfrm>
              <a:off x="0" y="0"/>
              <a:ext cx="1197078" cy="1197078"/>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7" name="TextBox 2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4</a:t>
              </a:r>
            </a:p>
          </p:txBody>
        </p:sp>
      </p:grpSp>
      <p:grpSp>
        <p:nvGrpSpPr>
          <p:cNvPr id="28" name="Group 28"/>
          <p:cNvGrpSpPr/>
          <p:nvPr/>
        </p:nvGrpSpPr>
        <p:grpSpPr>
          <a:xfrm>
            <a:off x="10775241" y="7109144"/>
            <a:ext cx="5230974" cy="1119415"/>
            <a:chOff x="0" y="0"/>
            <a:chExt cx="32424824" cy="6938828"/>
          </a:xfrm>
        </p:grpSpPr>
        <p:sp>
          <p:nvSpPr>
            <p:cNvPr id="29" name="Freeform 29"/>
            <p:cNvSpPr/>
            <p:nvPr/>
          </p:nvSpPr>
          <p:spPr>
            <a:xfrm>
              <a:off x="0" y="0"/>
              <a:ext cx="32424824" cy="6938828"/>
            </a:xfrm>
            <a:custGeom>
              <a:avLst/>
              <a:gdLst/>
              <a:ahLst/>
              <a:cxnLst/>
              <a:rect l="l" t="t" r="r" b="b"/>
              <a:pathLst>
                <a:path w="32424824" h="6938828">
                  <a:moveTo>
                    <a:pt x="0" y="0"/>
                  </a:moveTo>
                  <a:lnTo>
                    <a:pt x="0" y="6938828"/>
                  </a:lnTo>
                  <a:lnTo>
                    <a:pt x="32424824" y="6938828"/>
                  </a:lnTo>
                  <a:lnTo>
                    <a:pt x="32424824" y="0"/>
                  </a:lnTo>
                  <a:lnTo>
                    <a:pt x="0" y="0"/>
                  </a:lnTo>
                  <a:close/>
                  <a:moveTo>
                    <a:pt x="32363863" y="6877869"/>
                  </a:moveTo>
                  <a:lnTo>
                    <a:pt x="59690" y="6877869"/>
                  </a:lnTo>
                  <a:lnTo>
                    <a:pt x="59690" y="59690"/>
                  </a:lnTo>
                  <a:lnTo>
                    <a:pt x="32363863" y="59690"/>
                  </a:lnTo>
                  <a:lnTo>
                    <a:pt x="32363863" y="6877869"/>
                  </a:lnTo>
                  <a:close/>
                </a:path>
              </a:pathLst>
            </a:custGeom>
            <a:solidFill>
              <a:srgbClr val="000000"/>
            </a:solidFill>
          </p:spPr>
        </p:sp>
      </p:grpSp>
      <p:sp>
        <p:nvSpPr>
          <p:cNvPr id="30" name="TextBox 30"/>
          <p:cNvSpPr txBox="1"/>
          <p:nvPr/>
        </p:nvSpPr>
        <p:spPr>
          <a:xfrm>
            <a:off x="10999475" y="7226137"/>
            <a:ext cx="4854873" cy="897682"/>
          </a:xfrm>
          <a:prstGeom prst="rect">
            <a:avLst/>
          </a:prstGeom>
        </p:spPr>
        <p:txBody>
          <a:bodyPr lIns="0" tIns="0" rIns="0" bIns="0" rtlCol="0" anchor="t">
            <a:spAutoFit/>
          </a:bodyPr>
          <a:lstStyle/>
          <a:p>
            <a:pPr lvl="0">
              <a:lnSpc>
                <a:spcPts val="3500"/>
              </a:lnSpc>
            </a:pPr>
            <a:r>
              <a:rPr lang="fr-FR" sz="2000" spc="25" dirty="0" smtClean="0">
                <a:solidFill>
                  <a:srgbClr val="000000"/>
                </a:solidFill>
                <a:latin typeface="DM Sans"/>
              </a:rPr>
              <a:t>C'est </a:t>
            </a:r>
            <a:r>
              <a:rPr lang="fr-FR" sz="2000" spc="25" dirty="0">
                <a:solidFill>
                  <a:srgbClr val="000000"/>
                </a:solidFill>
                <a:latin typeface="DM Sans"/>
              </a:rPr>
              <a:t>ce qu'on appelle les dépenses de santé catastrophiques</a:t>
            </a:r>
            <a:endParaRPr lang="en-US" sz="2000" spc="25" dirty="0">
              <a:solidFill>
                <a:srgbClr val="000000"/>
              </a:solidFill>
              <a:latin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733550"/>
            <a:ext cx="16230600" cy="6819900"/>
            <a:chOff x="0" y="0"/>
            <a:chExt cx="100607340" cy="42273976"/>
          </a:xfrm>
        </p:grpSpPr>
        <p:sp>
          <p:nvSpPr>
            <p:cNvPr id="3" name="Freeform 3"/>
            <p:cNvSpPr/>
            <p:nvPr/>
          </p:nvSpPr>
          <p:spPr>
            <a:xfrm>
              <a:off x="0" y="0"/>
              <a:ext cx="100607341" cy="42273978"/>
            </a:xfrm>
            <a:custGeom>
              <a:avLst/>
              <a:gdLst/>
              <a:ahLst/>
              <a:cxnLst/>
              <a:rect l="l" t="t" r="r" b="b"/>
              <a:pathLst>
                <a:path w="100607341" h="42273978">
                  <a:moveTo>
                    <a:pt x="0" y="0"/>
                  </a:moveTo>
                  <a:lnTo>
                    <a:pt x="0" y="42273978"/>
                  </a:lnTo>
                  <a:lnTo>
                    <a:pt x="100607341" y="42273978"/>
                  </a:lnTo>
                  <a:lnTo>
                    <a:pt x="100607341" y="0"/>
                  </a:lnTo>
                  <a:lnTo>
                    <a:pt x="0" y="0"/>
                  </a:lnTo>
                  <a:close/>
                  <a:moveTo>
                    <a:pt x="100546377" y="42213017"/>
                  </a:moveTo>
                  <a:lnTo>
                    <a:pt x="59690" y="42213017"/>
                  </a:lnTo>
                  <a:lnTo>
                    <a:pt x="59690" y="59690"/>
                  </a:lnTo>
                  <a:lnTo>
                    <a:pt x="100546377" y="59690"/>
                  </a:lnTo>
                  <a:lnTo>
                    <a:pt x="100546377" y="42213017"/>
                  </a:lnTo>
                  <a:close/>
                </a:path>
              </a:pathLst>
            </a:custGeom>
            <a:solidFill>
              <a:srgbClr val="000000"/>
            </a:solidFill>
          </p:spPr>
        </p:sp>
      </p:grpSp>
      <p:grpSp>
        <p:nvGrpSpPr>
          <p:cNvPr id="4" name="Group 4"/>
          <p:cNvGrpSpPr/>
          <p:nvPr/>
        </p:nvGrpSpPr>
        <p:grpSpPr>
          <a:xfrm>
            <a:off x="1838325" y="5391150"/>
            <a:ext cx="14611350" cy="2640110"/>
            <a:chOff x="0" y="0"/>
            <a:chExt cx="10424837" cy="1883653"/>
          </a:xfrm>
        </p:grpSpPr>
        <p:sp>
          <p:nvSpPr>
            <p:cNvPr id="5" name="Freeform 5"/>
            <p:cNvSpPr/>
            <p:nvPr/>
          </p:nvSpPr>
          <p:spPr>
            <a:xfrm>
              <a:off x="0" y="0"/>
              <a:ext cx="10424837" cy="1883653"/>
            </a:xfrm>
            <a:custGeom>
              <a:avLst/>
              <a:gdLst/>
              <a:ahLst/>
              <a:cxnLst/>
              <a:rect l="l" t="t" r="r" b="b"/>
              <a:pathLst>
                <a:path w="10424837" h="1883653">
                  <a:moveTo>
                    <a:pt x="10300377" y="1883653"/>
                  </a:moveTo>
                  <a:lnTo>
                    <a:pt x="124460" y="1883653"/>
                  </a:lnTo>
                  <a:cubicBezTo>
                    <a:pt x="55880" y="1883653"/>
                    <a:pt x="0" y="1827773"/>
                    <a:pt x="0" y="1759193"/>
                  </a:cubicBezTo>
                  <a:lnTo>
                    <a:pt x="0" y="124460"/>
                  </a:lnTo>
                  <a:cubicBezTo>
                    <a:pt x="0" y="55880"/>
                    <a:pt x="55880" y="0"/>
                    <a:pt x="124460" y="0"/>
                  </a:cubicBezTo>
                  <a:lnTo>
                    <a:pt x="10300377" y="0"/>
                  </a:lnTo>
                  <a:cubicBezTo>
                    <a:pt x="10368957" y="0"/>
                    <a:pt x="10424837" y="55880"/>
                    <a:pt x="10424837" y="124460"/>
                  </a:cubicBezTo>
                  <a:lnTo>
                    <a:pt x="10424837" y="1759193"/>
                  </a:lnTo>
                  <a:cubicBezTo>
                    <a:pt x="10424837" y="1827774"/>
                    <a:pt x="10368957" y="1883653"/>
                    <a:pt x="10300377" y="1883653"/>
                  </a:cubicBezTo>
                  <a:close/>
                </a:path>
              </a:pathLst>
            </a:custGeom>
            <a:solidFill>
              <a:srgbClr val="46C3BD"/>
            </a:solidFill>
          </p:spPr>
        </p:sp>
      </p:grpSp>
      <p:grpSp>
        <p:nvGrpSpPr>
          <p:cNvPr id="6" name="Group 6"/>
          <p:cNvGrpSpPr/>
          <p:nvPr/>
        </p:nvGrpSpPr>
        <p:grpSpPr>
          <a:xfrm>
            <a:off x="1838325" y="2554684"/>
            <a:ext cx="14611350" cy="2359509"/>
            <a:chOff x="0" y="57151"/>
            <a:chExt cx="19481800" cy="3146011"/>
          </a:xfrm>
        </p:grpSpPr>
        <p:sp>
          <p:nvSpPr>
            <p:cNvPr id="7" name="TextBox 7"/>
            <p:cNvSpPr txBox="1"/>
            <p:nvPr/>
          </p:nvSpPr>
          <p:spPr>
            <a:xfrm>
              <a:off x="0" y="57151"/>
              <a:ext cx="19481800" cy="1316600"/>
            </a:xfrm>
            <a:prstGeom prst="rect">
              <a:avLst/>
            </a:prstGeom>
          </p:spPr>
          <p:txBody>
            <a:bodyPr lIns="0" tIns="0" rIns="0" bIns="0" rtlCol="0" anchor="t">
              <a:spAutoFit/>
            </a:bodyPr>
            <a:lstStyle/>
            <a:p>
              <a:pPr lvl="0">
                <a:lnSpc>
                  <a:spcPts val="7700"/>
                </a:lnSpc>
              </a:pPr>
              <a:r>
                <a:rPr lang="fr-FR" sz="4000" dirty="0">
                  <a:solidFill>
                    <a:srgbClr val="000000"/>
                  </a:solidFill>
                  <a:latin typeface="DM Sans Bold"/>
                </a:rPr>
                <a:t>Terme clé : paiement direct (payer de sa poche) (OOP)</a:t>
              </a:r>
              <a:endParaRPr lang="en-US" sz="4000" dirty="0">
                <a:solidFill>
                  <a:srgbClr val="000000"/>
                </a:solidFill>
                <a:latin typeface="DM Sans Bold"/>
              </a:endParaRPr>
            </a:p>
          </p:txBody>
        </p:sp>
        <p:sp>
          <p:nvSpPr>
            <p:cNvPr id="8" name="TextBox 8"/>
            <p:cNvSpPr txBox="1"/>
            <p:nvPr/>
          </p:nvSpPr>
          <p:spPr>
            <a:xfrm>
              <a:off x="0" y="1665477"/>
              <a:ext cx="19481800" cy="1537685"/>
            </a:xfrm>
            <a:prstGeom prst="rect">
              <a:avLst/>
            </a:prstGeom>
          </p:spPr>
          <p:txBody>
            <a:bodyPr lIns="0" tIns="0" rIns="0" bIns="0" rtlCol="0" anchor="t">
              <a:spAutoFit/>
            </a:bodyPr>
            <a:lstStyle/>
            <a:p>
              <a:pPr lvl="0">
                <a:lnSpc>
                  <a:spcPts val="4620"/>
                </a:lnSpc>
              </a:pPr>
              <a:r>
                <a:rPr lang="fr-FR" sz="3300" spc="33" dirty="0">
                  <a:solidFill>
                    <a:srgbClr val="000000"/>
                  </a:solidFill>
                  <a:latin typeface="DM Sans"/>
                </a:rPr>
                <a:t>Les paiements directs effectués par les individus aux prestataires de soins de santé au moment de l'utilisation des services de santé </a:t>
              </a:r>
              <a:r>
                <a:rPr lang="en-US" sz="3300" spc="33" dirty="0" smtClean="0">
                  <a:solidFill>
                    <a:srgbClr val="000000"/>
                  </a:solidFill>
                  <a:latin typeface="DM Sans"/>
                </a:rPr>
                <a:t>:</a:t>
              </a:r>
              <a:endParaRPr lang="en-US" sz="3300" spc="33" dirty="0">
                <a:solidFill>
                  <a:srgbClr val="000000"/>
                </a:solidFill>
                <a:latin typeface="DM Sans"/>
              </a:endParaRPr>
            </a:p>
          </p:txBody>
        </p:sp>
      </p:grpSp>
      <p:sp>
        <p:nvSpPr>
          <p:cNvPr id="9" name="TextBox 9"/>
          <p:cNvSpPr txBox="1"/>
          <p:nvPr/>
        </p:nvSpPr>
        <p:spPr>
          <a:xfrm>
            <a:off x="2763635" y="5636243"/>
            <a:ext cx="6065359" cy="2598596"/>
          </a:xfrm>
          <a:prstGeom prst="rect">
            <a:avLst/>
          </a:prstGeom>
        </p:spPr>
        <p:txBody>
          <a:bodyPr lIns="0" tIns="0" rIns="0" bIns="0" rtlCol="0" anchor="t">
            <a:spAutoFit/>
          </a:bodyPr>
          <a:lstStyle/>
          <a:p>
            <a:pPr marL="595753" lvl="1" indent="-297877">
              <a:lnSpc>
                <a:spcPts val="4139"/>
              </a:lnSpc>
              <a:buFont typeface="Arial"/>
              <a:buChar char="•"/>
            </a:pPr>
            <a:r>
              <a:rPr lang="fr-FR" sz="2700" spc="27" dirty="0">
                <a:solidFill>
                  <a:srgbClr val="000000"/>
                </a:solidFill>
                <a:latin typeface="DM Sans"/>
              </a:rPr>
              <a:t>Frais d'utilisation</a:t>
            </a:r>
          </a:p>
          <a:p>
            <a:pPr marL="595753" lvl="1" indent="-297877">
              <a:lnSpc>
                <a:spcPts val="4139"/>
              </a:lnSpc>
              <a:buFont typeface="Arial"/>
              <a:buChar char="•"/>
            </a:pPr>
            <a:r>
              <a:rPr lang="fr-FR" sz="2700" spc="27" dirty="0">
                <a:solidFill>
                  <a:srgbClr val="000000"/>
                </a:solidFill>
                <a:latin typeface="DM Sans"/>
              </a:rPr>
              <a:t>Co-paiements</a:t>
            </a:r>
          </a:p>
          <a:p>
            <a:pPr marL="595753" lvl="1" indent="-297877">
              <a:lnSpc>
                <a:spcPts val="4139"/>
              </a:lnSpc>
              <a:buFont typeface="Arial"/>
              <a:buChar char="•"/>
            </a:pPr>
            <a:r>
              <a:rPr lang="fr-FR" sz="2700" spc="27" dirty="0">
                <a:solidFill>
                  <a:srgbClr val="000000"/>
                </a:solidFill>
                <a:latin typeface="DM Sans"/>
              </a:rPr>
              <a:t>Frais de prescription/médicaments</a:t>
            </a:r>
          </a:p>
          <a:p>
            <a:pPr marL="595753" lvl="1" indent="-297877">
              <a:lnSpc>
                <a:spcPts val="4139"/>
              </a:lnSpc>
              <a:buFont typeface="Arial"/>
              <a:buChar char="•"/>
            </a:pPr>
            <a:r>
              <a:rPr lang="fr-FR" sz="2700" spc="27" dirty="0">
                <a:solidFill>
                  <a:srgbClr val="000000"/>
                </a:solidFill>
                <a:latin typeface="DM Sans"/>
              </a:rPr>
              <a:t>Frais de centre de santé</a:t>
            </a:r>
            <a:endParaRPr lang="en-US" sz="2700" spc="27" dirty="0">
              <a:solidFill>
                <a:srgbClr val="000000"/>
              </a:solidFill>
              <a:latin typeface="DM Sans"/>
            </a:endParaRPr>
          </a:p>
        </p:txBody>
      </p:sp>
      <p:sp>
        <p:nvSpPr>
          <p:cNvPr id="10" name="TextBox 10"/>
          <p:cNvSpPr txBox="1"/>
          <p:nvPr/>
        </p:nvSpPr>
        <p:spPr>
          <a:xfrm>
            <a:off x="10173345" y="5636243"/>
            <a:ext cx="5410940" cy="2598596"/>
          </a:xfrm>
          <a:prstGeom prst="rect">
            <a:avLst/>
          </a:prstGeom>
        </p:spPr>
        <p:txBody>
          <a:bodyPr lIns="0" tIns="0" rIns="0" bIns="0" rtlCol="0" anchor="t">
            <a:spAutoFit/>
          </a:bodyPr>
          <a:lstStyle/>
          <a:p>
            <a:pPr marL="595753" lvl="1" indent="-297877">
              <a:lnSpc>
                <a:spcPts val="4139"/>
              </a:lnSpc>
              <a:buFont typeface="Arial"/>
              <a:buChar char="•"/>
            </a:pPr>
            <a:r>
              <a:rPr lang="fr-FR" sz="2759" spc="27" dirty="0">
                <a:solidFill>
                  <a:srgbClr val="000000"/>
                </a:solidFill>
                <a:latin typeface="DM Sans"/>
              </a:rPr>
              <a:t>Tests de laboratoire</a:t>
            </a:r>
          </a:p>
          <a:p>
            <a:pPr marL="595753" lvl="1" indent="-297877">
              <a:lnSpc>
                <a:spcPts val="4139"/>
              </a:lnSpc>
              <a:buFont typeface="Arial"/>
              <a:buChar char="•"/>
            </a:pPr>
            <a:r>
              <a:rPr lang="fr-FR" sz="2759" spc="27" dirty="0">
                <a:solidFill>
                  <a:srgbClr val="000000"/>
                </a:solidFill>
                <a:latin typeface="DM Sans"/>
              </a:rPr>
              <a:t>Gants, etc.</a:t>
            </a:r>
          </a:p>
          <a:p>
            <a:pPr marL="595753" lvl="1" indent="-297877">
              <a:lnSpc>
                <a:spcPts val="4139"/>
              </a:lnSpc>
              <a:buFont typeface="Arial"/>
              <a:buChar char="•"/>
            </a:pPr>
            <a:r>
              <a:rPr lang="fr-FR" sz="2759" spc="27" dirty="0">
                <a:solidFill>
                  <a:srgbClr val="000000"/>
                </a:solidFill>
                <a:latin typeface="DM Sans"/>
              </a:rPr>
              <a:t>Frais de vaccination</a:t>
            </a:r>
          </a:p>
          <a:p>
            <a:pPr marL="595753" lvl="1" indent="-297877">
              <a:lnSpc>
                <a:spcPts val="4139"/>
              </a:lnSpc>
              <a:buFont typeface="Arial"/>
              <a:buChar char="•"/>
            </a:pPr>
            <a:r>
              <a:rPr lang="fr-FR" sz="2759" spc="27" dirty="0">
                <a:solidFill>
                  <a:srgbClr val="000000"/>
                </a:solidFill>
                <a:latin typeface="DM Sans"/>
              </a:rPr>
              <a:t>Frais non officiels (pots-de-vin</a:t>
            </a:r>
            <a:r>
              <a:rPr lang="en-US" sz="2759" spc="27" dirty="0" smtClean="0">
                <a:solidFill>
                  <a:srgbClr val="000000"/>
                </a:solidFill>
                <a:latin typeface="DM Sans"/>
              </a:rPr>
              <a:t>) </a:t>
            </a:r>
            <a:endParaRPr lang="en-US" sz="2759" spc="27" dirty="0">
              <a:solidFill>
                <a:srgbClr val="000000"/>
              </a:solidFill>
              <a:latin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164349" y="3942637"/>
            <a:ext cx="5093321" cy="2036711"/>
          </a:xfrm>
          <a:prstGeom prst="rect">
            <a:avLst/>
          </a:prstGeom>
        </p:spPr>
        <p:txBody>
          <a:bodyPr lIns="0" tIns="0" rIns="0" bIns="0" rtlCol="0" anchor="t">
            <a:spAutoFit/>
          </a:bodyPr>
          <a:lstStyle/>
          <a:p>
            <a:pPr marL="0" lvl="0" indent="0">
              <a:lnSpc>
                <a:spcPts val="7919"/>
              </a:lnSpc>
            </a:pPr>
            <a:r>
              <a:rPr lang="en-US" sz="7199" dirty="0" smtClean="0">
                <a:solidFill>
                  <a:srgbClr val="000000"/>
                </a:solidFill>
                <a:latin typeface="DM Sans Bold"/>
              </a:rPr>
              <a:t>Point de discussion</a:t>
            </a:r>
            <a:endParaRPr lang="en-US" sz="7199" dirty="0">
              <a:solidFill>
                <a:srgbClr val="000000"/>
              </a:solidFill>
              <a:latin typeface="DM Sans Bold"/>
            </a:endParaRPr>
          </a:p>
        </p:txBody>
      </p:sp>
      <p:grpSp>
        <p:nvGrpSpPr>
          <p:cNvPr id="5" name="Group 5"/>
          <p:cNvGrpSpPr/>
          <p:nvPr/>
        </p:nvGrpSpPr>
        <p:grpSpPr>
          <a:xfrm rot="561958">
            <a:off x="10992121" y="1747555"/>
            <a:ext cx="3332224" cy="3273809"/>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705454">
            <a:off x="11202443" y="2396287"/>
            <a:ext cx="2809804" cy="2248336"/>
            <a:chOff x="0" y="0"/>
            <a:chExt cx="2004725" cy="1604132"/>
          </a:xfrm>
        </p:grpSpPr>
        <p:sp>
          <p:nvSpPr>
            <p:cNvPr id="10" name="Freeform 10"/>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1" name="TextBox 11"/>
          <p:cNvSpPr txBox="1"/>
          <p:nvPr/>
        </p:nvSpPr>
        <p:spPr>
          <a:xfrm rot="561958">
            <a:off x="11411979" y="2289971"/>
            <a:ext cx="2499959" cy="2413931"/>
          </a:xfrm>
          <a:prstGeom prst="rect">
            <a:avLst/>
          </a:prstGeom>
        </p:spPr>
        <p:txBody>
          <a:bodyPr lIns="0" tIns="0" rIns="0" bIns="0" rtlCol="0" anchor="t">
            <a:spAutoFit/>
          </a:bodyPr>
          <a:lstStyle/>
          <a:p>
            <a:pPr lvl="0" algn="ctr">
              <a:lnSpc>
                <a:spcPts val="3791"/>
              </a:lnSpc>
            </a:pPr>
            <a:r>
              <a:rPr lang="fr-FR" sz="2708" spc="27" dirty="0">
                <a:solidFill>
                  <a:srgbClr val="000000"/>
                </a:solidFill>
                <a:latin typeface="DM Sans"/>
              </a:rPr>
              <a:t>Est-ce que les soins de santé devraient être gratuits pour </a:t>
            </a:r>
            <a:r>
              <a:rPr lang="fr-FR" sz="2708" spc="27" dirty="0" smtClean="0">
                <a:solidFill>
                  <a:srgbClr val="000000"/>
                </a:solidFill>
                <a:latin typeface="DM Sans"/>
              </a:rPr>
              <a:t>tous </a:t>
            </a:r>
            <a:r>
              <a:rPr lang="en-US" sz="2708" spc="27" dirty="0" smtClean="0">
                <a:solidFill>
                  <a:srgbClr val="000000"/>
                </a:solidFill>
                <a:latin typeface="DM Sans"/>
              </a:rPr>
              <a:t>?</a:t>
            </a:r>
            <a:endParaRPr lang="en-US" sz="2708" spc="27" dirty="0">
              <a:solidFill>
                <a:srgbClr val="000000"/>
              </a:solidFill>
              <a:latin typeface="DM Sans"/>
            </a:endParaRPr>
          </a:p>
        </p:txBody>
      </p:sp>
      <p:grpSp>
        <p:nvGrpSpPr>
          <p:cNvPr id="12" name="Group 12"/>
          <p:cNvGrpSpPr/>
          <p:nvPr/>
        </p:nvGrpSpPr>
        <p:grpSpPr>
          <a:xfrm rot="-426806">
            <a:off x="9561406" y="5205646"/>
            <a:ext cx="3443303" cy="3382941"/>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369125">
            <a:off x="9920603" y="5939752"/>
            <a:ext cx="2809804" cy="2248336"/>
            <a:chOff x="0" y="0"/>
            <a:chExt cx="2004725" cy="1604132"/>
          </a:xfrm>
        </p:grpSpPr>
        <p:sp>
          <p:nvSpPr>
            <p:cNvPr id="17" name="Freeform 17"/>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8" name="TextBox 18"/>
          <p:cNvSpPr txBox="1"/>
          <p:nvPr/>
        </p:nvSpPr>
        <p:spPr>
          <a:xfrm rot="-426806">
            <a:off x="10060138" y="5643060"/>
            <a:ext cx="2440034" cy="2901243"/>
          </a:xfrm>
          <a:prstGeom prst="rect">
            <a:avLst/>
          </a:prstGeom>
        </p:spPr>
        <p:txBody>
          <a:bodyPr lIns="0" tIns="0" rIns="0" bIns="0" rtlCol="0" anchor="t">
            <a:spAutoFit/>
          </a:bodyPr>
          <a:lstStyle/>
          <a:p>
            <a:pPr lvl="0" algn="ctr">
              <a:lnSpc>
                <a:spcPts val="3791"/>
              </a:lnSpc>
            </a:pPr>
            <a:r>
              <a:rPr lang="fr-FR" sz="2708" spc="27" dirty="0">
                <a:solidFill>
                  <a:srgbClr val="000000"/>
                </a:solidFill>
                <a:latin typeface="DM Sans"/>
              </a:rPr>
              <a:t>Quels pourraient être les problèmes liés à cette </a:t>
            </a:r>
            <a:r>
              <a:rPr lang="fr-FR" sz="2708" spc="27" dirty="0" smtClean="0">
                <a:solidFill>
                  <a:srgbClr val="000000"/>
                </a:solidFill>
                <a:latin typeface="DM Sans"/>
              </a:rPr>
              <a:t>approche </a:t>
            </a:r>
            <a:r>
              <a:rPr lang="en-US" sz="2708" spc="27" dirty="0" smtClean="0">
                <a:solidFill>
                  <a:srgbClr val="000000"/>
                </a:solidFill>
                <a:latin typeface="DM Sans"/>
              </a:rPr>
              <a:t>?</a:t>
            </a:r>
            <a:endParaRPr lang="en-US" sz="2708" spc="27" dirty="0">
              <a:solidFill>
                <a:srgbClr val="000000"/>
              </a:solidFill>
              <a:latin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717147" y="4360112"/>
            <a:ext cx="7467599" cy="1566776"/>
          </a:xfrm>
          <a:prstGeom prst="rect">
            <a:avLst/>
          </a:prstGeom>
        </p:spPr>
        <p:txBody>
          <a:bodyPr wrap="square" lIns="0" tIns="0" rIns="0" bIns="0" rtlCol="0" anchor="t">
            <a:spAutoFit/>
          </a:bodyPr>
          <a:lstStyle/>
          <a:p>
            <a:pPr marL="0" lvl="0" indent="0" algn="ctr">
              <a:lnSpc>
                <a:spcPts val="12100"/>
              </a:lnSpc>
            </a:pPr>
            <a:r>
              <a:rPr lang="en-US" sz="10999" dirty="0">
                <a:solidFill>
                  <a:srgbClr val="000000"/>
                </a:solidFill>
                <a:latin typeface="DM Sans Bold"/>
              </a:rPr>
              <a:t>Quiz</a:t>
            </a:r>
          </a:p>
        </p:txBody>
      </p:sp>
      <p:grpSp>
        <p:nvGrpSpPr>
          <p:cNvPr id="42" name="Group 41">
            <a:extLst>
              <a:ext uri="{FF2B5EF4-FFF2-40B4-BE49-F238E27FC236}">
                <a16:creationId xmlns="" xmlns:a16="http://schemas.microsoft.com/office/drawing/2014/main" id="{64760DA0-24B4-C84F-8D32-D3A1CAE322BE}"/>
              </a:ext>
            </a:extLst>
          </p:cNvPr>
          <p:cNvGrpSpPr/>
          <p:nvPr/>
        </p:nvGrpSpPr>
        <p:grpSpPr>
          <a:xfrm>
            <a:off x="9829800" y="3071330"/>
            <a:ext cx="5160207" cy="4144340"/>
            <a:chOff x="13195249" y="4190445"/>
            <a:chExt cx="2861558" cy="2811395"/>
          </a:xfrm>
        </p:grpSpPr>
        <p:grpSp>
          <p:nvGrpSpPr>
            <p:cNvPr id="5" name="Group 5"/>
            <p:cNvGrpSpPr/>
            <p:nvPr/>
          </p:nvGrpSpPr>
          <p:grpSpPr>
            <a:xfrm rot="-426806">
              <a:off x="13195249" y="4190445"/>
              <a:ext cx="2861558" cy="2811395"/>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369125">
              <a:off x="13397223" y="4790958"/>
              <a:ext cx="2441772" cy="1718147"/>
              <a:chOff x="-8116" y="-45330"/>
              <a:chExt cx="1742144" cy="1225856"/>
            </a:xfrm>
          </p:grpSpPr>
          <p:sp>
            <p:nvSpPr>
              <p:cNvPr id="10" name="Freeform 10"/>
              <p:cNvSpPr/>
              <p:nvPr/>
            </p:nvSpPr>
            <p:spPr>
              <a:xfrm>
                <a:off x="-8116" y="-45330"/>
                <a:ext cx="1742144" cy="1225856"/>
              </a:xfrm>
              <a:custGeom>
                <a:avLst/>
                <a:gdLst/>
                <a:ahLst/>
                <a:cxnLst/>
                <a:rect l="l" t="t" r="r" b="b"/>
                <a:pathLst>
                  <a:path w="1742144" h="1225856">
                    <a:moveTo>
                      <a:pt x="1617684" y="1225856"/>
                    </a:moveTo>
                    <a:lnTo>
                      <a:pt x="124460" y="1225856"/>
                    </a:lnTo>
                    <a:cubicBezTo>
                      <a:pt x="55880" y="1225856"/>
                      <a:pt x="0" y="1169976"/>
                      <a:pt x="0" y="1101396"/>
                    </a:cubicBezTo>
                    <a:lnTo>
                      <a:pt x="0" y="124460"/>
                    </a:lnTo>
                    <a:cubicBezTo>
                      <a:pt x="0" y="55880"/>
                      <a:pt x="55880" y="0"/>
                      <a:pt x="124460" y="0"/>
                    </a:cubicBezTo>
                    <a:lnTo>
                      <a:pt x="1617684" y="0"/>
                    </a:lnTo>
                    <a:cubicBezTo>
                      <a:pt x="1686264" y="0"/>
                      <a:pt x="1742144" y="55880"/>
                      <a:pt x="1742144" y="124460"/>
                    </a:cubicBezTo>
                    <a:lnTo>
                      <a:pt x="1742144" y="1101396"/>
                    </a:lnTo>
                    <a:cubicBezTo>
                      <a:pt x="1742144" y="1169976"/>
                      <a:pt x="1686264" y="1225856"/>
                      <a:pt x="1617684" y="1225856"/>
                    </a:cubicBezTo>
                    <a:close/>
                  </a:path>
                </a:pathLst>
              </a:custGeom>
              <a:solidFill>
                <a:srgbClr val="FFE500"/>
              </a:solidFill>
            </p:spPr>
          </p:sp>
        </p:grpSp>
        <p:sp>
          <p:nvSpPr>
            <p:cNvPr id="11" name="TextBox 11"/>
            <p:cNvSpPr txBox="1"/>
            <p:nvPr/>
          </p:nvSpPr>
          <p:spPr>
            <a:xfrm rot="21173194">
              <a:off x="13570415" y="5218618"/>
              <a:ext cx="2095388" cy="1035537"/>
            </a:xfrm>
            <a:prstGeom prst="rect">
              <a:avLst/>
            </a:prstGeom>
          </p:spPr>
          <p:txBody>
            <a:bodyPr wrap="square" lIns="0" tIns="0" rIns="0" bIns="0" rtlCol="0" anchor="t">
              <a:spAutoFit/>
            </a:bodyPr>
            <a:lstStyle/>
            <a:p>
              <a:pPr lvl="0" algn="ctr">
                <a:lnSpc>
                  <a:spcPts val="2940"/>
                </a:lnSpc>
              </a:pPr>
              <a:r>
                <a:rPr lang="fr-FR" sz="3600" spc="300" dirty="0">
                  <a:solidFill>
                    <a:srgbClr val="000000"/>
                  </a:solidFill>
                  <a:latin typeface="DM Sans"/>
                </a:rPr>
                <a:t>Combien votre gouvernement dépense-t-il pour la </a:t>
              </a:r>
              <a:r>
                <a:rPr lang="fr-FR" sz="3600" spc="300" dirty="0" smtClean="0">
                  <a:solidFill>
                    <a:srgbClr val="000000"/>
                  </a:solidFill>
                  <a:latin typeface="DM Sans"/>
                </a:rPr>
                <a:t>santé </a:t>
              </a:r>
              <a:r>
                <a:rPr lang="en-US" sz="3600" spc="300" dirty="0" smtClean="0">
                  <a:solidFill>
                    <a:srgbClr val="000000"/>
                  </a:solidFill>
                  <a:latin typeface="DM Sans"/>
                </a:rPr>
                <a:t>?</a:t>
              </a:r>
              <a:endParaRPr lang="en-US" sz="3600" spc="300" dirty="0">
                <a:solidFill>
                  <a:srgbClr val="000000"/>
                </a:solidFill>
                <a:latin typeface="DM Sans"/>
              </a:endParaRPr>
            </a:p>
          </p:txBody>
        </p:sp>
      </p:grpSp>
    </p:spTree>
    <p:extLst>
      <p:ext uri="{BB962C8B-B14F-4D97-AF65-F5344CB8AC3E}">
        <p14:creationId xmlns:p14="http://schemas.microsoft.com/office/powerpoint/2010/main" val="3077321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0261103" y="2804920"/>
            <a:ext cx="5597700" cy="5555459"/>
            <a:chOff x="0" y="0"/>
            <a:chExt cx="7463600" cy="7407278"/>
          </a:xfrm>
        </p:grpSpPr>
        <p:sp>
          <p:nvSpPr>
            <p:cNvPr id="5" name="TextBox 5"/>
            <p:cNvSpPr txBox="1"/>
            <p:nvPr/>
          </p:nvSpPr>
          <p:spPr>
            <a:xfrm>
              <a:off x="664081"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1</a:t>
              </a:r>
            </a:p>
          </p:txBody>
        </p:sp>
        <p:sp>
          <p:nvSpPr>
            <p:cNvPr id="6" name="TextBox 6"/>
            <p:cNvSpPr txBox="1"/>
            <p:nvPr/>
          </p:nvSpPr>
          <p:spPr>
            <a:xfrm>
              <a:off x="2049483"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2</a:t>
              </a:r>
            </a:p>
          </p:txBody>
        </p:sp>
        <p:sp>
          <p:nvSpPr>
            <p:cNvPr id="7" name="TextBox 7"/>
            <p:cNvSpPr txBox="1"/>
            <p:nvPr/>
          </p:nvSpPr>
          <p:spPr>
            <a:xfrm>
              <a:off x="3434885"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3</a:t>
              </a:r>
            </a:p>
          </p:txBody>
        </p:sp>
        <p:sp>
          <p:nvSpPr>
            <p:cNvPr id="8" name="TextBox 8"/>
            <p:cNvSpPr txBox="1"/>
            <p:nvPr/>
          </p:nvSpPr>
          <p:spPr>
            <a:xfrm>
              <a:off x="4820287"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4</a:t>
              </a:r>
            </a:p>
          </p:txBody>
        </p:sp>
        <p:sp>
          <p:nvSpPr>
            <p:cNvPr id="9" name="TextBox 9"/>
            <p:cNvSpPr txBox="1"/>
            <p:nvPr/>
          </p:nvSpPr>
          <p:spPr>
            <a:xfrm>
              <a:off x="6205689"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5</a:t>
              </a:r>
            </a:p>
          </p:txBody>
        </p:sp>
        <p:grpSp>
          <p:nvGrpSpPr>
            <p:cNvPr id="10" name="Group 10"/>
            <p:cNvGrpSpPr>
              <a:grpSpLocks noChangeAspect="1"/>
            </p:cNvGrpSpPr>
            <p:nvPr/>
          </p:nvGrpSpPr>
          <p:grpSpPr>
            <a:xfrm>
              <a:off x="664081" y="157816"/>
              <a:ext cx="6799519" cy="6799519"/>
              <a:chOff x="0" y="0"/>
              <a:chExt cx="10287000" cy="10287000"/>
            </a:xfrm>
          </p:grpSpPr>
          <p:sp>
            <p:nvSpPr>
              <p:cNvPr id="11" name="Freeform 11"/>
              <p:cNvSpPr/>
              <p:nvPr/>
            </p:nvSpPr>
            <p:spPr>
              <a:xfrm>
                <a:off x="0" y="-63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2" name="Freeform 12"/>
              <p:cNvSpPr/>
              <p:nvPr/>
            </p:nvSpPr>
            <p:spPr>
              <a:xfrm>
                <a:off x="0" y="3422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3" name="Freeform 13"/>
              <p:cNvSpPr/>
              <p:nvPr/>
            </p:nvSpPr>
            <p:spPr>
              <a:xfrm>
                <a:off x="0" y="6851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4" name="Freeform 14"/>
              <p:cNvSpPr/>
              <p:nvPr/>
            </p:nvSpPr>
            <p:spPr>
              <a:xfrm>
                <a:off x="0" y="10280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grpSp>
        <p:sp>
          <p:nvSpPr>
            <p:cNvPr id="15" name="TextBox 15"/>
            <p:cNvSpPr txBox="1"/>
            <p:nvPr/>
          </p:nvSpPr>
          <p:spPr>
            <a:xfrm>
              <a:off x="0" y="-38100"/>
              <a:ext cx="529770"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750 </a:t>
              </a:r>
            </a:p>
          </p:txBody>
        </p:sp>
        <p:sp>
          <p:nvSpPr>
            <p:cNvPr id="16" name="TextBox 16"/>
            <p:cNvSpPr txBox="1"/>
            <p:nvPr/>
          </p:nvSpPr>
          <p:spPr>
            <a:xfrm>
              <a:off x="0" y="2228406"/>
              <a:ext cx="529770"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500 </a:t>
              </a:r>
            </a:p>
          </p:txBody>
        </p:sp>
        <p:sp>
          <p:nvSpPr>
            <p:cNvPr id="17" name="TextBox 17"/>
            <p:cNvSpPr txBox="1"/>
            <p:nvPr/>
          </p:nvSpPr>
          <p:spPr>
            <a:xfrm>
              <a:off x="0" y="4494912"/>
              <a:ext cx="529770"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250 </a:t>
              </a:r>
            </a:p>
          </p:txBody>
        </p:sp>
        <p:sp>
          <p:nvSpPr>
            <p:cNvPr id="18" name="TextBox 18"/>
            <p:cNvSpPr txBox="1"/>
            <p:nvPr/>
          </p:nvSpPr>
          <p:spPr>
            <a:xfrm>
              <a:off x="306660" y="6761419"/>
              <a:ext cx="223109"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0 </a:t>
              </a:r>
            </a:p>
          </p:txBody>
        </p:sp>
        <p:grpSp>
          <p:nvGrpSpPr>
            <p:cNvPr id="19" name="Group 19"/>
            <p:cNvGrpSpPr>
              <a:grpSpLocks noChangeAspect="1"/>
            </p:cNvGrpSpPr>
            <p:nvPr/>
          </p:nvGrpSpPr>
          <p:grpSpPr>
            <a:xfrm>
              <a:off x="664081" y="157816"/>
              <a:ext cx="6799519" cy="6799519"/>
              <a:chOff x="0" y="0"/>
              <a:chExt cx="10287000" cy="10287000"/>
            </a:xfrm>
          </p:grpSpPr>
          <p:sp>
            <p:nvSpPr>
              <p:cNvPr id="20" name="Freeform 20"/>
              <p:cNvSpPr/>
              <p:nvPr/>
            </p:nvSpPr>
            <p:spPr>
              <a:xfrm>
                <a:off x="0" y="8278114"/>
                <a:ext cx="1903095" cy="2008886"/>
              </a:xfrm>
              <a:custGeom>
                <a:avLst/>
                <a:gdLst/>
                <a:ahLst/>
                <a:cxnLst/>
                <a:rect l="l" t="t" r="r" b="b"/>
                <a:pathLst>
                  <a:path w="1903095" h="2008886">
                    <a:moveTo>
                      <a:pt x="0" y="2008886"/>
                    </a:moveTo>
                    <a:lnTo>
                      <a:pt x="0" y="152247"/>
                    </a:lnTo>
                    <a:cubicBezTo>
                      <a:pt x="0" y="68163"/>
                      <a:pt x="68164" y="0"/>
                      <a:pt x="152248" y="0"/>
                    </a:cubicBezTo>
                    <a:lnTo>
                      <a:pt x="1750847" y="0"/>
                    </a:lnTo>
                    <a:cubicBezTo>
                      <a:pt x="1834931" y="0"/>
                      <a:pt x="1903095" y="68163"/>
                      <a:pt x="1903095" y="152247"/>
                    </a:cubicBezTo>
                    <a:lnTo>
                      <a:pt x="1903095" y="2008886"/>
                    </a:lnTo>
                    <a:close/>
                  </a:path>
                </a:pathLst>
              </a:custGeom>
              <a:solidFill>
                <a:srgbClr val="F8E64A"/>
              </a:solidFill>
            </p:spPr>
          </p:sp>
          <p:sp>
            <p:nvSpPr>
              <p:cNvPr id="21" name="Freeform 21"/>
              <p:cNvSpPr/>
              <p:nvPr/>
            </p:nvSpPr>
            <p:spPr>
              <a:xfrm>
                <a:off x="2095976" y="7976362"/>
                <a:ext cx="1903095" cy="2310638"/>
              </a:xfrm>
              <a:custGeom>
                <a:avLst/>
                <a:gdLst/>
                <a:ahLst/>
                <a:cxnLst/>
                <a:rect l="l" t="t" r="r" b="b"/>
                <a:pathLst>
                  <a:path w="1903095" h="2310638">
                    <a:moveTo>
                      <a:pt x="0" y="2310638"/>
                    </a:moveTo>
                    <a:lnTo>
                      <a:pt x="0" y="152247"/>
                    </a:lnTo>
                    <a:cubicBezTo>
                      <a:pt x="1" y="68163"/>
                      <a:pt x="68164" y="0"/>
                      <a:pt x="152248" y="0"/>
                    </a:cubicBezTo>
                    <a:lnTo>
                      <a:pt x="1750848" y="0"/>
                    </a:lnTo>
                    <a:cubicBezTo>
                      <a:pt x="1834932" y="0"/>
                      <a:pt x="1903095" y="68163"/>
                      <a:pt x="1903095" y="152247"/>
                    </a:cubicBezTo>
                    <a:lnTo>
                      <a:pt x="1903095" y="2310638"/>
                    </a:lnTo>
                    <a:close/>
                  </a:path>
                </a:pathLst>
              </a:custGeom>
              <a:solidFill>
                <a:srgbClr val="F8E64A"/>
              </a:solidFill>
            </p:spPr>
          </p:sp>
          <p:sp>
            <p:nvSpPr>
              <p:cNvPr id="22" name="Freeform 22"/>
              <p:cNvSpPr/>
              <p:nvPr/>
            </p:nvSpPr>
            <p:spPr>
              <a:xfrm>
                <a:off x="4191953" y="912622"/>
                <a:ext cx="1903095" cy="9374378"/>
              </a:xfrm>
              <a:custGeom>
                <a:avLst/>
                <a:gdLst/>
                <a:ahLst/>
                <a:cxnLst/>
                <a:rect l="l" t="t" r="r" b="b"/>
                <a:pathLst>
                  <a:path w="1903095" h="9374378">
                    <a:moveTo>
                      <a:pt x="0" y="9374378"/>
                    </a:moveTo>
                    <a:lnTo>
                      <a:pt x="0" y="152248"/>
                    </a:lnTo>
                    <a:cubicBezTo>
                      <a:pt x="0" y="68164"/>
                      <a:pt x="68163" y="0"/>
                      <a:pt x="152247" y="0"/>
                    </a:cubicBezTo>
                    <a:lnTo>
                      <a:pt x="1750847" y="0"/>
                    </a:lnTo>
                    <a:cubicBezTo>
                      <a:pt x="1834931" y="0"/>
                      <a:pt x="1903094" y="68164"/>
                      <a:pt x="1903094" y="152248"/>
                    </a:cubicBezTo>
                    <a:lnTo>
                      <a:pt x="1903094" y="9374378"/>
                    </a:lnTo>
                    <a:close/>
                  </a:path>
                </a:pathLst>
              </a:custGeom>
              <a:solidFill>
                <a:srgbClr val="F8E64A"/>
              </a:solidFill>
            </p:spPr>
          </p:sp>
          <p:sp>
            <p:nvSpPr>
              <p:cNvPr id="23" name="Freeform 23"/>
              <p:cNvSpPr/>
              <p:nvPr/>
            </p:nvSpPr>
            <p:spPr>
              <a:xfrm>
                <a:off x="6287929" y="5137150"/>
                <a:ext cx="1903095" cy="5149850"/>
              </a:xfrm>
              <a:custGeom>
                <a:avLst/>
                <a:gdLst/>
                <a:ahLst/>
                <a:cxnLst/>
                <a:rect l="l" t="t" r="r" b="b"/>
                <a:pathLst>
                  <a:path w="1903095" h="5149850">
                    <a:moveTo>
                      <a:pt x="0" y="5149850"/>
                    </a:moveTo>
                    <a:lnTo>
                      <a:pt x="0" y="152248"/>
                    </a:lnTo>
                    <a:cubicBezTo>
                      <a:pt x="0" y="111869"/>
                      <a:pt x="16040" y="73144"/>
                      <a:pt x="44592" y="44592"/>
                    </a:cubicBezTo>
                    <a:cubicBezTo>
                      <a:pt x="73144" y="16040"/>
                      <a:pt x="111869" y="0"/>
                      <a:pt x="152247" y="0"/>
                    </a:cubicBezTo>
                    <a:lnTo>
                      <a:pt x="1750847" y="0"/>
                    </a:lnTo>
                    <a:cubicBezTo>
                      <a:pt x="1791226" y="0"/>
                      <a:pt x="1829951" y="16040"/>
                      <a:pt x="1858502" y="44592"/>
                    </a:cubicBezTo>
                    <a:cubicBezTo>
                      <a:pt x="1887055" y="73144"/>
                      <a:pt x="1903095" y="111869"/>
                      <a:pt x="1903095" y="152248"/>
                    </a:cubicBezTo>
                    <a:lnTo>
                      <a:pt x="1903095" y="5149850"/>
                    </a:lnTo>
                    <a:close/>
                  </a:path>
                </a:pathLst>
              </a:custGeom>
              <a:solidFill>
                <a:srgbClr val="F8E64A"/>
              </a:solidFill>
            </p:spPr>
          </p:sp>
          <p:sp>
            <p:nvSpPr>
              <p:cNvPr id="24" name="Freeform 24"/>
              <p:cNvSpPr/>
              <p:nvPr/>
            </p:nvSpPr>
            <p:spPr>
              <a:xfrm>
                <a:off x="8383905" y="7866634"/>
                <a:ext cx="1903095" cy="2420366"/>
              </a:xfrm>
              <a:custGeom>
                <a:avLst/>
                <a:gdLst/>
                <a:ahLst/>
                <a:cxnLst/>
                <a:rect l="l" t="t" r="r" b="b"/>
                <a:pathLst>
                  <a:path w="1903095" h="2420366">
                    <a:moveTo>
                      <a:pt x="0" y="2420366"/>
                    </a:moveTo>
                    <a:lnTo>
                      <a:pt x="0" y="152248"/>
                    </a:lnTo>
                    <a:cubicBezTo>
                      <a:pt x="0" y="111869"/>
                      <a:pt x="16040" y="73144"/>
                      <a:pt x="44592" y="44592"/>
                    </a:cubicBezTo>
                    <a:cubicBezTo>
                      <a:pt x="73144" y="16041"/>
                      <a:pt x="111869" y="0"/>
                      <a:pt x="152248" y="0"/>
                    </a:cubicBezTo>
                    <a:lnTo>
                      <a:pt x="1750848" y="0"/>
                    </a:lnTo>
                    <a:cubicBezTo>
                      <a:pt x="1791227" y="0"/>
                      <a:pt x="1829951" y="16041"/>
                      <a:pt x="1858503" y="44592"/>
                    </a:cubicBezTo>
                    <a:cubicBezTo>
                      <a:pt x="1887055" y="73144"/>
                      <a:pt x="1903095" y="111869"/>
                      <a:pt x="1903095" y="152248"/>
                    </a:cubicBezTo>
                    <a:lnTo>
                      <a:pt x="1903095" y="2420366"/>
                    </a:lnTo>
                    <a:close/>
                  </a:path>
                </a:pathLst>
              </a:custGeom>
              <a:solidFill>
                <a:srgbClr val="F8E64A"/>
              </a:solidFill>
            </p:spPr>
          </p:sp>
        </p:grpSp>
      </p:grpSp>
      <p:grpSp>
        <p:nvGrpSpPr>
          <p:cNvPr id="25" name="Group 25"/>
          <p:cNvGrpSpPr/>
          <p:nvPr/>
        </p:nvGrpSpPr>
        <p:grpSpPr>
          <a:xfrm>
            <a:off x="10304170" y="1926621"/>
            <a:ext cx="5693688" cy="359886"/>
            <a:chOff x="0" y="0"/>
            <a:chExt cx="11353865" cy="717653"/>
          </a:xfrm>
        </p:grpSpPr>
        <p:sp>
          <p:nvSpPr>
            <p:cNvPr id="26" name="Freeform 26"/>
            <p:cNvSpPr/>
            <p:nvPr/>
          </p:nvSpPr>
          <p:spPr>
            <a:xfrm>
              <a:off x="0" y="0"/>
              <a:ext cx="11353865" cy="717653"/>
            </a:xfrm>
            <a:custGeom>
              <a:avLst/>
              <a:gdLst/>
              <a:ahLst/>
              <a:cxnLst/>
              <a:rect l="l" t="t" r="r" b="b"/>
              <a:pathLst>
                <a:path w="11353865" h="717653">
                  <a:moveTo>
                    <a:pt x="11229404" y="717653"/>
                  </a:moveTo>
                  <a:lnTo>
                    <a:pt x="124460" y="717653"/>
                  </a:lnTo>
                  <a:cubicBezTo>
                    <a:pt x="55880" y="717653"/>
                    <a:pt x="0" y="661773"/>
                    <a:pt x="0" y="593193"/>
                  </a:cubicBezTo>
                  <a:lnTo>
                    <a:pt x="0" y="124460"/>
                  </a:lnTo>
                  <a:cubicBezTo>
                    <a:pt x="0" y="55880"/>
                    <a:pt x="55880" y="0"/>
                    <a:pt x="124460" y="0"/>
                  </a:cubicBezTo>
                  <a:lnTo>
                    <a:pt x="11229404" y="0"/>
                  </a:lnTo>
                  <a:cubicBezTo>
                    <a:pt x="11297985" y="0"/>
                    <a:pt x="11353865" y="55880"/>
                    <a:pt x="11353865" y="124460"/>
                  </a:cubicBezTo>
                  <a:lnTo>
                    <a:pt x="11353865" y="593193"/>
                  </a:lnTo>
                  <a:cubicBezTo>
                    <a:pt x="11353865" y="661773"/>
                    <a:pt x="11297985" y="717653"/>
                    <a:pt x="11229404" y="717653"/>
                  </a:cubicBezTo>
                  <a:close/>
                </a:path>
              </a:pathLst>
            </a:custGeom>
            <a:solidFill>
              <a:srgbClr val="FFE500"/>
            </a:solidFill>
          </p:spPr>
        </p:sp>
      </p:grpSp>
      <p:sp>
        <p:nvSpPr>
          <p:cNvPr id="27" name="TextBox 27"/>
          <p:cNvSpPr txBox="1"/>
          <p:nvPr/>
        </p:nvSpPr>
        <p:spPr>
          <a:xfrm>
            <a:off x="10238086" y="1902393"/>
            <a:ext cx="5840713" cy="380297"/>
          </a:xfrm>
          <a:prstGeom prst="rect">
            <a:avLst/>
          </a:prstGeom>
        </p:spPr>
        <p:txBody>
          <a:bodyPr lIns="0" tIns="0" rIns="0" bIns="0" rtlCol="0" anchor="t">
            <a:spAutoFit/>
          </a:bodyPr>
          <a:lstStyle/>
          <a:p>
            <a:pPr lvl="0" algn="ctr">
              <a:lnSpc>
                <a:spcPts val="3149"/>
              </a:lnSpc>
            </a:pPr>
            <a:r>
              <a:rPr lang="fr-FR" sz="2400" dirty="0"/>
              <a:t>Dépenses de santé par habitant</a:t>
            </a:r>
            <a:r>
              <a:rPr lang="en-US" sz="2249" spc="22" dirty="0" smtClean="0">
                <a:solidFill>
                  <a:srgbClr val="000000"/>
                </a:solidFill>
                <a:latin typeface="DM Sans"/>
              </a:rPr>
              <a:t> </a:t>
            </a:r>
            <a:r>
              <a:rPr lang="en-US" sz="2249" spc="22" dirty="0">
                <a:solidFill>
                  <a:srgbClr val="000000"/>
                </a:solidFill>
                <a:latin typeface="DM Sans"/>
              </a:rPr>
              <a:t>2018 (USD)</a:t>
            </a:r>
          </a:p>
        </p:txBody>
      </p:sp>
      <p:sp>
        <p:nvSpPr>
          <p:cNvPr id="28" name="TextBox 28"/>
          <p:cNvSpPr txBox="1"/>
          <p:nvPr/>
        </p:nvSpPr>
        <p:spPr>
          <a:xfrm>
            <a:off x="1891927" y="2874328"/>
            <a:ext cx="5451073" cy="2944675"/>
          </a:xfrm>
          <a:prstGeom prst="rect">
            <a:avLst/>
          </a:prstGeom>
        </p:spPr>
        <p:txBody>
          <a:bodyPr lIns="0" tIns="0" rIns="0" bIns="0" rtlCol="0" anchor="t">
            <a:spAutoFit/>
          </a:bodyPr>
          <a:lstStyle/>
          <a:p>
            <a:pPr lvl="0" algn="r">
              <a:lnSpc>
                <a:spcPts val="7700"/>
              </a:lnSpc>
            </a:pPr>
            <a:r>
              <a:rPr lang="en-US" sz="7000" dirty="0" err="1">
                <a:solidFill>
                  <a:srgbClr val="000000"/>
                </a:solidFill>
                <a:latin typeface="DM Sans Bold"/>
              </a:rPr>
              <a:t>Dépenses</a:t>
            </a:r>
            <a:r>
              <a:rPr lang="en-US" sz="7000" dirty="0">
                <a:solidFill>
                  <a:srgbClr val="000000"/>
                </a:solidFill>
                <a:latin typeface="DM Sans Bold"/>
              </a:rPr>
              <a:t> </a:t>
            </a:r>
            <a:r>
              <a:rPr lang="en-US" sz="7000" dirty="0" err="1">
                <a:solidFill>
                  <a:srgbClr val="000000"/>
                </a:solidFill>
                <a:latin typeface="DM Sans Bold"/>
              </a:rPr>
              <a:t>publiques</a:t>
            </a:r>
            <a:r>
              <a:rPr lang="en-US" sz="7000" dirty="0">
                <a:solidFill>
                  <a:srgbClr val="000000"/>
                </a:solidFill>
                <a:latin typeface="DM Sans Bold"/>
              </a:rPr>
              <a:t> de santé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1569214"/>
          </a:xfrm>
          <a:prstGeom prst="rect">
            <a:avLst/>
          </a:prstGeom>
        </p:spPr>
        <p:txBody>
          <a:bodyPr lIns="0" tIns="0" rIns="0" bIns="0" rtlCol="0" anchor="t">
            <a:spAutoFit/>
          </a:bodyPr>
          <a:lstStyle/>
          <a:p>
            <a:pPr marL="0" lvl="0" indent="0" algn="ctr">
              <a:lnSpc>
                <a:spcPts val="12100"/>
              </a:lnSpc>
            </a:pPr>
            <a:r>
              <a:rPr lang="en-US" sz="10999" dirty="0" smtClean="0">
                <a:solidFill>
                  <a:srgbClr val="000000"/>
                </a:solidFill>
                <a:latin typeface="DM Sans Bold"/>
              </a:rPr>
              <a:t>Pause</a:t>
            </a:r>
            <a:endParaRPr lang="en-US" sz="10999" dirty="0">
              <a:solidFill>
                <a:srgbClr val="000000"/>
              </a:solidFill>
              <a:latin typeface="DM Sans Bold"/>
            </a:endParaRP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8" name="Graphic 7" descr="Coffee outline">
            <a:extLst>
              <a:ext uri="{FF2B5EF4-FFF2-40B4-BE49-F238E27FC236}">
                <a16:creationId xmlns="" xmlns:a16="http://schemas.microsoft.com/office/drawing/2014/main" id="{94649471-ED26-4BBB-9E35-53FEDB48E30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382000" y="1885464"/>
            <a:ext cx="2019624" cy="201962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4264265"/>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46C3BD"/>
            </a:solidFill>
          </p:spPr>
        </p:sp>
      </p:grpSp>
      <p:sp>
        <p:nvSpPr>
          <p:cNvPr id="6" name="TextBox 6"/>
          <p:cNvSpPr txBox="1"/>
          <p:nvPr/>
        </p:nvSpPr>
        <p:spPr>
          <a:xfrm>
            <a:off x="3183920" y="4565938"/>
            <a:ext cx="11920161" cy="1984454"/>
          </a:xfrm>
          <a:prstGeom prst="rect">
            <a:avLst/>
          </a:prstGeom>
        </p:spPr>
        <p:txBody>
          <a:bodyPr lIns="0" tIns="0" rIns="0" bIns="0" rtlCol="0" anchor="t">
            <a:spAutoFit/>
          </a:bodyPr>
          <a:lstStyle/>
          <a:p>
            <a:pPr marL="0" lvl="0" indent="0" algn="ctr">
              <a:lnSpc>
                <a:spcPts val="7699"/>
              </a:lnSpc>
            </a:pPr>
            <a:r>
              <a:rPr lang="en-US" sz="6999" dirty="0" err="1" smtClean="0">
                <a:solidFill>
                  <a:srgbClr val="000000"/>
                </a:solidFill>
                <a:latin typeface="DM Sans Bold"/>
              </a:rPr>
              <a:t>Politiques</a:t>
            </a:r>
            <a:r>
              <a:rPr lang="en-US" sz="6999" dirty="0" smtClean="0">
                <a:solidFill>
                  <a:srgbClr val="000000"/>
                </a:solidFill>
                <a:latin typeface="DM Sans Bold"/>
              </a:rPr>
              <a:t> </a:t>
            </a:r>
            <a:r>
              <a:rPr lang="en-US" sz="6999" dirty="0" err="1" smtClean="0">
                <a:solidFill>
                  <a:srgbClr val="000000"/>
                </a:solidFill>
                <a:latin typeface="DM Sans Bold"/>
              </a:rPr>
              <a:t>nationales</a:t>
            </a:r>
            <a:r>
              <a:rPr lang="en-US" sz="6999" dirty="0" smtClean="0">
                <a:solidFill>
                  <a:srgbClr val="000000"/>
                </a:solidFill>
                <a:latin typeface="DM Sans Bold"/>
              </a:rPr>
              <a:t> de santé</a:t>
            </a:r>
            <a:endParaRPr lang="en-US" sz="6999" dirty="0">
              <a:solidFill>
                <a:srgbClr val="000000"/>
              </a:solidFill>
              <a:latin typeface="DM Sans 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43100" y="2453507"/>
            <a:ext cx="4353241" cy="3131062"/>
            <a:chOff x="0" y="0"/>
            <a:chExt cx="23006398" cy="16547318"/>
          </a:xfrm>
        </p:grpSpPr>
        <p:sp>
          <p:nvSpPr>
            <p:cNvPr id="3" name="Freeform 3"/>
            <p:cNvSpPr/>
            <p:nvPr/>
          </p:nvSpPr>
          <p:spPr>
            <a:xfrm>
              <a:off x="0" y="0"/>
              <a:ext cx="23006397" cy="16547317"/>
            </a:xfrm>
            <a:custGeom>
              <a:avLst/>
              <a:gdLst/>
              <a:ahLst/>
              <a:cxnLst/>
              <a:rect l="l" t="t" r="r" b="b"/>
              <a:pathLst>
                <a:path w="23006397" h="16547317">
                  <a:moveTo>
                    <a:pt x="0" y="0"/>
                  </a:moveTo>
                  <a:lnTo>
                    <a:pt x="0" y="16547317"/>
                  </a:lnTo>
                  <a:lnTo>
                    <a:pt x="23006397" y="16547317"/>
                  </a:lnTo>
                  <a:lnTo>
                    <a:pt x="23006397" y="0"/>
                  </a:lnTo>
                  <a:lnTo>
                    <a:pt x="0" y="0"/>
                  </a:lnTo>
                  <a:close/>
                  <a:moveTo>
                    <a:pt x="22945438" y="16486358"/>
                  </a:moveTo>
                  <a:lnTo>
                    <a:pt x="59690" y="16486358"/>
                  </a:lnTo>
                  <a:lnTo>
                    <a:pt x="59690" y="59690"/>
                  </a:lnTo>
                  <a:lnTo>
                    <a:pt x="22945438" y="59690"/>
                  </a:lnTo>
                  <a:lnTo>
                    <a:pt x="22945438" y="16486358"/>
                  </a:lnTo>
                  <a:close/>
                </a:path>
              </a:pathLst>
            </a:custGeom>
            <a:solidFill>
              <a:srgbClr val="FF6B57"/>
            </a:solidFill>
          </p:spPr>
        </p:sp>
      </p:grpSp>
      <p:sp>
        <p:nvSpPr>
          <p:cNvPr id="4" name="AutoShape 4"/>
          <p:cNvSpPr/>
          <p:nvPr/>
        </p:nvSpPr>
        <p:spPr>
          <a:xfrm>
            <a:off x="1948421" y="2465826"/>
            <a:ext cx="331227" cy="275034"/>
          </a:xfrm>
          <a:prstGeom prst="rect">
            <a:avLst/>
          </a:prstGeom>
          <a:solidFill>
            <a:srgbClr val="FF6B57"/>
          </a:solidFill>
        </p:spPr>
      </p:sp>
      <p:sp>
        <p:nvSpPr>
          <p:cNvPr id="5" name="TextBox 5"/>
          <p:cNvSpPr txBox="1"/>
          <p:nvPr/>
        </p:nvSpPr>
        <p:spPr>
          <a:xfrm>
            <a:off x="2031228" y="2444297"/>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1</a:t>
            </a:r>
          </a:p>
        </p:txBody>
      </p:sp>
      <p:sp>
        <p:nvSpPr>
          <p:cNvPr id="6" name="TextBox 6"/>
          <p:cNvSpPr txBox="1"/>
          <p:nvPr/>
        </p:nvSpPr>
        <p:spPr>
          <a:xfrm>
            <a:off x="2296737" y="2952543"/>
            <a:ext cx="3645967" cy="2161297"/>
          </a:xfrm>
          <a:prstGeom prst="rect">
            <a:avLst/>
          </a:prstGeom>
        </p:spPr>
        <p:txBody>
          <a:bodyPr lIns="0" tIns="0" rIns="0" bIns="0" rtlCol="0" anchor="t">
            <a:spAutoFit/>
          </a:bodyPr>
          <a:lstStyle/>
          <a:p>
            <a:pPr lvl="0" algn="ctr">
              <a:lnSpc>
                <a:spcPts val="3448"/>
              </a:lnSpc>
              <a:spcBef>
                <a:spcPct val="0"/>
              </a:spcBef>
            </a:pPr>
            <a:r>
              <a:rPr lang="fr-FR" sz="2463" dirty="0">
                <a:solidFill>
                  <a:srgbClr val="000000"/>
                </a:solidFill>
                <a:latin typeface="DM Sans"/>
              </a:rPr>
              <a:t>Un système d'assurance qui assure une population nationale contre les coûts des soins de santé</a:t>
            </a:r>
          </a:p>
        </p:txBody>
      </p:sp>
      <p:grpSp>
        <p:nvGrpSpPr>
          <p:cNvPr id="7" name="Group 7"/>
          <p:cNvGrpSpPr/>
          <p:nvPr/>
        </p:nvGrpSpPr>
        <p:grpSpPr>
          <a:xfrm>
            <a:off x="11735296" y="2453507"/>
            <a:ext cx="4353241" cy="3131062"/>
            <a:chOff x="0" y="0"/>
            <a:chExt cx="23006398" cy="16547318"/>
          </a:xfrm>
        </p:grpSpPr>
        <p:sp>
          <p:nvSpPr>
            <p:cNvPr id="8" name="Freeform 8"/>
            <p:cNvSpPr/>
            <p:nvPr/>
          </p:nvSpPr>
          <p:spPr>
            <a:xfrm>
              <a:off x="0" y="0"/>
              <a:ext cx="23006397" cy="16547317"/>
            </a:xfrm>
            <a:custGeom>
              <a:avLst/>
              <a:gdLst/>
              <a:ahLst/>
              <a:cxnLst/>
              <a:rect l="l" t="t" r="r" b="b"/>
              <a:pathLst>
                <a:path w="23006397" h="16547317">
                  <a:moveTo>
                    <a:pt x="0" y="0"/>
                  </a:moveTo>
                  <a:lnTo>
                    <a:pt x="0" y="16547317"/>
                  </a:lnTo>
                  <a:lnTo>
                    <a:pt x="23006397" y="16547317"/>
                  </a:lnTo>
                  <a:lnTo>
                    <a:pt x="23006397" y="0"/>
                  </a:lnTo>
                  <a:lnTo>
                    <a:pt x="0" y="0"/>
                  </a:lnTo>
                  <a:close/>
                  <a:moveTo>
                    <a:pt x="22945438" y="16486358"/>
                  </a:moveTo>
                  <a:lnTo>
                    <a:pt x="59690" y="16486358"/>
                  </a:lnTo>
                  <a:lnTo>
                    <a:pt x="59690" y="59690"/>
                  </a:lnTo>
                  <a:lnTo>
                    <a:pt x="22945438" y="59690"/>
                  </a:lnTo>
                  <a:lnTo>
                    <a:pt x="22945438" y="16486358"/>
                  </a:lnTo>
                  <a:close/>
                </a:path>
              </a:pathLst>
            </a:custGeom>
            <a:solidFill>
              <a:srgbClr val="FF6B57"/>
            </a:solidFill>
          </p:spPr>
        </p:sp>
      </p:grpSp>
      <p:grpSp>
        <p:nvGrpSpPr>
          <p:cNvPr id="9" name="Group 9"/>
          <p:cNvGrpSpPr/>
          <p:nvPr/>
        </p:nvGrpSpPr>
        <p:grpSpPr>
          <a:xfrm>
            <a:off x="6839227" y="2453507"/>
            <a:ext cx="4353241" cy="3131062"/>
            <a:chOff x="0" y="0"/>
            <a:chExt cx="23006398" cy="16547318"/>
          </a:xfrm>
        </p:grpSpPr>
        <p:sp>
          <p:nvSpPr>
            <p:cNvPr id="10" name="Freeform 10"/>
            <p:cNvSpPr/>
            <p:nvPr/>
          </p:nvSpPr>
          <p:spPr>
            <a:xfrm>
              <a:off x="0" y="0"/>
              <a:ext cx="23006397" cy="16547317"/>
            </a:xfrm>
            <a:custGeom>
              <a:avLst/>
              <a:gdLst/>
              <a:ahLst/>
              <a:cxnLst/>
              <a:rect l="l" t="t" r="r" b="b"/>
              <a:pathLst>
                <a:path w="23006397" h="16547317">
                  <a:moveTo>
                    <a:pt x="0" y="0"/>
                  </a:moveTo>
                  <a:lnTo>
                    <a:pt x="0" y="16547317"/>
                  </a:lnTo>
                  <a:lnTo>
                    <a:pt x="23006397" y="16547317"/>
                  </a:lnTo>
                  <a:lnTo>
                    <a:pt x="23006397" y="0"/>
                  </a:lnTo>
                  <a:lnTo>
                    <a:pt x="0" y="0"/>
                  </a:lnTo>
                  <a:close/>
                  <a:moveTo>
                    <a:pt x="22945438" y="16486358"/>
                  </a:moveTo>
                  <a:lnTo>
                    <a:pt x="59690" y="16486358"/>
                  </a:lnTo>
                  <a:lnTo>
                    <a:pt x="59690" y="59690"/>
                  </a:lnTo>
                  <a:lnTo>
                    <a:pt x="22945438" y="59690"/>
                  </a:lnTo>
                  <a:lnTo>
                    <a:pt x="22945438" y="16486358"/>
                  </a:lnTo>
                  <a:close/>
                </a:path>
              </a:pathLst>
            </a:custGeom>
            <a:solidFill>
              <a:srgbClr val="FF6B57"/>
            </a:solidFill>
          </p:spPr>
        </p:sp>
      </p:grpSp>
      <p:sp>
        <p:nvSpPr>
          <p:cNvPr id="11" name="AutoShape 11"/>
          <p:cNvSpPr/>
          <p:nvPr/>
        </p:nvSpPr>
        <p:spPr>
          <a:xfrm>
            <a:off x="6833717" y="2465826"/>
            <a:ext cx="331227" cy="275034"/>
          </a:xfrm>
          <a:prstGeom prst="rect">
            <a:avLst/>
          </a:prstGeom>
          <a:solidFill>
            <a:srgbClr val="FF6B57"/>
          </a:solidFill>
        </p:spPr>
      </p:sp>
      <p:sp>
        <p:nvSpPr>
          <p:cNvPr id="12" name="TextBox 12"/>
          <p:cNvSpPr txBox="1"/>
          <p:nvPr/>
        </p:nvSpPr>
        <p:spPr>
          <a:xfrm>
            <a:off x="6916524" y="2444297"/>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2</a:t>
            </a:r>
          </a:p>
        </p:txBody>
      </p:sp>
      <p:grpSp>
        <p:nvGrpSpPr>
          <p:cNvPr id="13" name="Group 13"/>
          <p:cNvGrpSpPr/>
          <p:nvPr/>
        </p:nvGrpSpPr>
        <p:grpSpPr>
          <a:xfrm>
            <a:off x="1943100" y="6116440"/>
            <a:ext cx="4353241" cy="3141860"/>
            <a:chOff x="0" y="0"/>
            <a:chExt cx="23006398" cy="16604381"/>
          </a:xfrm>
        </p:grpSpPr>
        <p:sp>
          <p:nvSpPr>
            <p:cNvPr id="14" name="Freeform 14"/>
            <p:cNvSpPr/>
            <p:nvPr/>
          </p:nvSpPr>
          <p:spPr>
            <a:xfrm>
              <a:off x="0" y="0"/>
              <a:ext cx="23006397" cy="16604380"/>
            </a:xfrm>
            <a:custGeom>
              <a:avLst/>
              <a:gdLst/>
              <a:ahLst/>
              <a:cxnLst/>
              <a:rect l="l" t="t" r="r" b="b"/>
              <a:pathLst>
                <a:path w="23006397" h="16604380">
                  <a:moveTo>
                    <a:pt x="0" y="0"/>
                  </a:moveTo>
                  <a:lnTo>
                    <a:pt x="0" y="16604380"/>
                  </a:lnTo>
                  <a:lnTo>
                    <a:pt x="23006397" y="16604380"/>
                  </a:lnTo>
                  <a:lnTo>
                    <a:pt x="23006397" y="0"/>
                  </a:lnTo>
                  <a:lnTo>
                    <a:pt x="0" y="0"/>
                  </a:lnTo>
                  <a:close/>
                  <a:moveTo>
                    <a:pt x="22945438" y="16543421"/>
                  </a:moveTo>
                  <a:lnTo>
                    <a:pt x="59690" y="16543421"/>
                  </a:lnTo>
                  <a:lnTo>
                    <a:pt x="59690" y="59690"/>
                  </a:lnTo>
                  <a:lnTo>
                    <a:pt x="22945438" y="59690"/>
                  </a:lnTo>
                  <a:lnTo>
                    <a:pt x="22945438" y="16543421"/>
                  </a:lnTo>
                  <a:close/>
                </a:path>
              </a:pathLst>
            </a:custGeom>
            <a:solidFill>
              <a:srgbClr val="FF6B57"/>
            </a:solidFill>
          </p:spPr>
        </p:sp>
      </p:grpSp>
      <p:sp>
        <p:nvSpPr>
          <p:cNvPr id="15" name="AutoShape 15"/>
          <p:cNvSpPr/>
          <p:nvPr/>
        </p:nvSpPr>
        <p:spPr>
          <a:xfrm>
            <a:off x="11740617" y="2465826"/>
            <a:ext cx="331227" cy="275034"/>
          </a:xfrm>
          <a:prstGeom prst="rect">
            <a:avLst/>
          </a:prstGeom>
          <a:solidFill>
            <a:srgbClr val="FF6B57"/>
          </a:solidFill>
        </p:spPr>
      </p:sp>
      <p:sp>
        <p:nvSpPr>
          <p:cNvPr id="16" name="TextBox 16"/>
          <p:cNvSpPr txBox="1"/>
          <p:nvPr/>
        </p:nvSpPr>
        <p:spPr>
          <a:xfrm>
            <a:off x="11823424" y="2444297"/>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3</a:t>
            </a:r>
          </a:p>
        </p:txBody>
      </p:sp>
      <p:grpSp>
        <p:nvGrpSpPr>
          <p:cNvPr id="17" name="Group 17"/>
          <p:cNvGrpSpPr/>
          <p:nvPr/>
        </p:nvGrpSpPr>
        <p:grpSpPr>
          <a:xfrm>
            <a:off x="6844490" y="6116440"/>
            <a:ext cx="4353241" cy="3141860"/>
            <a:chOff x="0" y="0"/>
            <a:chExt cx="23006398" cy="16604381"/>
          </a:xfrm>
        </p:grpSpPr>
        <p:sp>
          <p:nvSpPr>
            <p:cNvPr id="18" name="Freeform 18"/>
            <p:cNvSpPr/>
            <p:nvPr/>
          </p:nvSpPr>
          <p:spPr>
            <a:xfrm>
              <a:off x="0" y="0"/>
              <a:ext cx="23006397" cy="16604380"/>
            </a:xfrm>
            <a:custGeom>
              <a:avLst/>
              <a:gdLst/>
              <a:ahLst/>
              <a:cxnLst/>
              <a:rect l="l" t="t" r="r" b="b"/>
              <a:pathLst>
                <a:path w="23006397" h="16604380">
                  <a:moveTo>
                    <a:pt x="0" y="0"/>
                  </a:moveTo>
                  <a:lnTo>
                    <a:pt x="0" y="16604380"/>
                  </a:lnTo>
                  <a:lnTo>
                    <a:pt x="23006397" y="16604380"/>
                  </a:lnTo>
                  <a:lnTo>
                    <a:pt x="23006397" y="0"/>
                  </a:lnTo>
                  <a:lnTo>
                    <a:pt x="0" y="0"/>
                  </a:lnTo>
                  <a:close/>
                  <a:moveTo>
                    <a:pt x="22945438" y="16543421"/>
                  </a:moveTo>
                  <a:lnTo>
                    <a:pt x="59690" y="16543421"/>
                  </a:lnTo>
                  <a:lnTo>
                    <a:pt x="59690" y="59690"/>
                  </a:lnTo>
                  <a:lnTo>
                    <a:pt x="22945438" y="59690"/>
                  </a:lnTo>
                  <a:lnTo>
                    <a:pt x="22945438" y="16543421"/>
                  </a:lnTo>
                  <a:close/>
                </a:path>
              </a:pathLst>
            </a:custGeom>
            <a:solidFill>
              <a:srgbClr val="FF6B57"/>
            </a:solidFill>
          </p:spPr>
        </p:sp>
      </p:grpSp>
      <p:sp>
        <p:nvSpPr>
          <p:cNvPr id="19" name="AutoShape 19"/>
          <p:cNvSpPr/>
          <p:nvPr/>
        </p:nvSpPr>
        <p:spPr>
          <a:xfrm>
            <a:off x="6849811" y="6128759"/>
            <a:ext cx="331227" cy="275034"/>
          </a:xfrm>
          <a:prstGeom prst="rect">
            <a:avLst/>
          </a:prstGeom>
          <a:solidFill>
            <a:srgbClr val="FF6B57"/>
          </a:solidFill>
        </p:spPr>
      </p:sp>
      <p:sp>
        <p:nvSpPr>
          <p:cNvPr id="20" name="TextBox 20"/>
          <p:cNvSpPr txBox="1"/>
          <p:nvPr/>
        </p:nvSpPr>
        <p:spPr>
          <a:xfrm>
            <a:off x="6932618" y="6107230"/>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5</a:t>
            </a:r>
          </a:p>
        </p:txBody>
      </p:sp>
      <p:grpSp>
        <p:nvGrpSpPr>
          <p:cNvPr id="21" name="Group 21"/>
          <p:cNvGrpSpPr/>
          <p:nvPr/>
        </p:nvGrpSpPr>
        <p:grpSpPr>
          <a:xfrm>
            <a:off x="11733577" y="6136268"/>
            <a:ext cx="4353241" cy="3122032"/>
            <a:chOff x="0" y="0"/>
            <a:chExt cx="23006398" cy="16499595"/>
          </a:xfrm>
        </p:grpSpPr>
        <p:sp>
          <p:nvSpPr>
            <p:cNvPr id="22" name="Freeform 22"/>
            <p:cNvSpPr/>
            <p:nvPr/>
          </p:nvSpPr>
          <p:spPr>
            <a:xfrm>
              <a:off x="0" y="0"/>
              <a:ext cx="23006397" cy="16499594"/>
            </a:xfrm>
            <a:custGeom>
              <a:avLst/>
              <a:gdLst/>
              <a:ahLst/>
              <a:cxnLst/>
              <a:rect l="l" t="t" r="r" b="b"/>
              <a:pathLst>
                <a:path w="23006397" h="16499594">
                  <a:moveTo>
                    <a:pt x="0" y="0"/>
                  </a:moveTo>
                  <a:lnTo>
                    <a:pt x="0" y="16499594"/>
                  </a:lnTo>
                  <a:lnTo>
                    <a:pt x="23006397" y="16499594"/>
                  </a:lnTo>
                  <a:lnTo>
                    <a:pt x="23006397" y="0"/>
                  </a:lnTo>
                  <a:lnTo>
                    <a:pt x="0" y="0"/>
                  </a:lnTo>
                  <a:close/>
                  <a:moveTo>
                    <a:pt x="22945438" y="16438635"/>
                  </a:moveTo>
                  <a:lnTo>
                    <a:pt x="59690" y="16438635"/>
                  </a:lnTo>
                  <a:lnTo>
                    <a:pt x="59690" y="59690"/>
                  </a:lnTo>
                  <a:lnTo>
                    <a:pt x="22945438" y="59690"/>
                  </a:lnTo>
                  <a:lnTo>
                    <a:pt x="22945438" y="16438635"/>
                  </a:lnTo>
                  <a:close/>
                </a:path>
              </a:pathLst>
            </a:custGeom>
            <a:solidFill>
              <a:srgbClr val="FF6B57"/>
            </a:solidFill>
          </p:spPr>
        </p:sp>
      </p:grpSp>
      <p:sp>
        <p:nvSpPr>
          <p:cNvPr id="23" name="AutoShape 23"/>
          <p:cNvSpPr/>
          <p:nvPr/>
        </p:nvSpPr>
        <p:spPr>
          <a:xfrm>
            <a:off x="11728067" y="6148586"/>
            <a:ext cx="331227" cy="275034"/>
          </a:xfrm>
          <a:prstGeom prst="rect">
            <a:avLst/>
          </a:prstGeom>
          <a:solidFill>
            <a:srgbClr val="FF6B57"/>
          </a:solidFill>
        </p:spPr>
      </p:sp>
      <p:sp>
        <p:nvSpPr>
          <p:cNvPr id="24" name="TextBox 24"/>
          <p:cNvSpPr txBox="1"/>
          <p:nvPr/>
        </p:nvSpPr>
        <p:spPr>
          <a:xfrm>
            <a:off x="11810873" y="6127058"/>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6</a:t>
            </a:r>
          </a:p>
        </p:txBody>
      </p:sp>
      <p:sp>
        <p:nvSpPr>
          <p:cNvPr id="25" name="AutoShape 25"/>
          <p:cNvSpPr/>
          <p:nvPr/>
        </p:nvSpPr>
        <p:spPr>
          <a:xfrm>
            <a:off x="1948421" y="6128759"/>
            <a:ext cx="331227" cy="275034"/>
          </a:xfrm>
          <a:prstGeom prst="rect">
            <a:avLst/>
          </a:prstGeom>
          <a:solidFill>
            <a:srgbClr val="FF6B57"/>
          </a:solidFill>
        </p:spPr>
      </p:sp>
      <p:sp>
        <p:nvSpPr>
          <p:cNvPr id="26" name="TextBox 26"/>
          <p:cNvSpPr txBox="1"/>
          <p:nvPr/>
        </p:nvSpPr>
        <p:spPr>
          <a:xfrm>
            <a:off x="2031228" y="6107230"/>
            <a:ext cx="165614" cy="279991"/>
          </a:xfrm>
          <a:prstGeom prst="rect">
            <a:avLst/>
          </a:prstGeom>
        </p:spPr>
        <p:txBody>
          <a:bodyPr lIns="0" tIns="0" rIns="0" bIns="0" rtlCol="0" anchor="t">
            <a:spAutoFit/>
          </a:bodyPr>
          <a:lstStyle/>
          <a:p>
            <a:pPr algn="ctr">
              <a:lnSpc>
                <a:spcPts val="2228"/>
              </a:lnSpc>
            </a:pPr>
            <a:r>
              <a:rPr lang="en-US" sz="1591">
                <a:solidFill>
                  <a:srgbClr val="FFFFFF"/>
                </a:solidFill>
                <a:latin typeface="DM Sans Bold"/>
              </a:rPr>
              <a:t>4</a:t>
            </a:r>
          </a:p>
        </p:txBody>
      </p:sp>
      <p:sp>
        <p:nvSpPr>
          <p:cNvPr id="27" name="TextBox 27"/>
          <p:cNvSpPr txBox="1"/>
          <p:nvPr/>
        </p:nvSpPr>
        <p:spPr>
          <a:xfrm>
            <a:off x="3295459" y="1085850"/>
            <a:ext cx="12372409" cy="987450"/>
          </a:xfrm>
          <a:prstGeom prst="rect">
            <a:avLst/>
          </a:prstGeom>
        </p:spPr>
        <p:txBody>
          <a:bodyPr wrap="square" lIns="0" tIns="0" rIns="0" bIns="0" rtlCol="0" anchor="t">
            <a:spAutoFit/>
          </a:bodyPr>
          <a:lstStyle/>
          <a:p>
            <a:pPr lvl="0">
              <a:lnSpc>
                <a:spcPts val="7700"/>
              </a:lnSpc>
              <a:spcBef>
                <a:spcPct val="0"/>
              </a:spcBef>
            </a:pPr>
            <a:r>
              <a:rPr lang="en-US" sz="6600" dirty="0">
                <a:solidFill>
                  <a:srgbClr val="000000"/>
                </a:solidFill>
                <a:latin typeface="DM Sans Bold"/>
              </a:rPr>
              <a:t>Assurance </a:t>
            </a:r>
            <a:r>
              <a:rPr lang="en-US" sz="6600" dirty="0" err="1">
                <a:solidFill>
                  <a:srgbClr val="000000"/>
                </a:solidFill>
                <a:latin typeface="DM Sans Bold"/>
              </a:rPr>
              <a:t>maladie</a:t>
            </a:r>
            <a:r>
              <a:rPr lang="en-US" sz="6600" dirty="0">
                <a:solidFill>
                  <a:srgbClr val="000000"/>
                </a:solidFill>
                <a:latin typeface="DM Sans Bold"/>
              </a:rPr>
              <a:t> </a:t>
            </a:r>
            <a:r>
              <a:rPr lang="en-US" sz="6600" dirty="0" err="1">
                <a:solidFill>
                  <a:srgbClr val="000000"/>
                </a:solidFill>
                <a:latin typeface="DM Sans Bold"/>
              </a:rPr>
              <a:t>nationale</a:t>
            </a:r>
            <a:endParaRPr lang="en-US" sz="6600" u="none" dirty="0">
              <a:solidFill>
                <a:srgbClr val="000000"/>
              </a:solidFill>
              <a:latin typeface="DM Sans Bold"/>
            </a:endParaRPr>
          </a:p>
        </p:txBody>
      </p:sp>
      <p:sp>
        <p:nvSpPr>
          <p:cNvPr id="28" name="TextBox 28"/>
          <p:cNvSpPr txBox="1"/>
          <p:nvPr/>
        </p:nvSpPr>
        <p:spPr>
          <a:xfrm>
            <a:off x="7198127" y="2952543"/>
            <a:ext cx="3645967" cy="1308050"/>
          </a:xfrm>
          <a:prstGeom prst="rect">
            <a:avLst/>
          </a:prstGeom>
        </p:spPr>
        <p:txBody>
          <a:bodyPr lIns="0" tIns="0" rIns="0" bIns="0" rtlCol="0" anchor="t">
            <a:spAutoFit/>
          </a:bodyPr>
          <a:lstStyle/>
          <a:p>
            <a:pPr lvl="0" algn="ctr">
              <a:lnSpc>
                <a:spcPts val="3448"/>
              </a:lnSpc>
              <a:spcBef>
                <a:spcPct val="0"/>
              </a:spcBef>
            </a:pPr>
            <a:r>
              <a:rPr lang="fr-FR" sz="2463" dirty="0">
                <a:solidFill>
                  <a:srgbClr val="000000"/>
                </a:solidFill>
                <a:latin typeface="DM Sans"/>
              </a:rPr>
              <a:t>Peut être </a:t>
            </a:r>
            <a:r>
              <a:rPr lang="fr-FR" sz="2463" dirty="0" smtClean="0">
                <a:solidFill>
                  <a:srgbClr val="000000"/>
                </a:solidFill>
                <a:latin typeface="DM Sans"/>
              </a:rPr>
              <a:t>administrée </a:t>
            </a:r>
            <a:r>
              <a:rPr lang="fr-FR" sz="2463" dirty="0">
                <a:solidFill>
                  <a:srgbClr val="000000"/>
                </a:solidFill>
                <a:latin typeface="DM Sans"/>
              </a:rPr>
              <a:t>par le secteur public, le secteur privé ou l</a:t>
            </a:r>
            <a:r>
              <a:rPr lang="fr-FR" sz="2463" dirty="0" smtClean="0">
                <a:solidFill>
                  <a:srgbClr val="000000"/>
                </a:solidFill>
                <a:latin typeface="DM Sans"/>
              </a:rPr>
              <a:t>es </a:t>
            </a:r>
            <a:r>
              <a:rPr lang="fr-FR" sz="2463" dirty="0">
                <a:solidFill>
                  <a:srgbClr val="000000"/>
                </a:solidFill>
                <a:latin typeface="DM Sans"/>
              </a:rPr>
              <a:t>deux</a:t>
            </a:r>
          </a:p>
        </p:txBody>
      </p:sp>
      <p:sp>
        <p:nvSpPr>
          <p:cNvPr id="29" name="TextBox 29"/>
          <p:cNvSpPr txBox="1"/>
          <p:nvPr/>
        </p:nvSpPr>
        <p:spPr>
          <a:xfrm>
            <a:off x="12155964" y="3170393"/>
            <a:ext cx="3511905" cy="1725280"/>
          </a:xfrm>
          <a:prstGeom prst="rect">
            <a:avLst/>
          </a:prstGeom>
        </p:spPr>
        <p:txBody>
          <a:bodyPr lIns="0" tIns="0" rIns="0" bIns="0" rtlCol="0" anchor="t">
            <a:spAutoFit/>
          </a:bodyPr>
          <a:lstStyle/>
          <a:p>
            <a:pPr lvl="0" algn="ctr">
              <a:lnSpc>
                <a:spcPts val="3448"/>
              </a:lnSpc>
              <a:spcBef>
                <a:spcPct val="0"/>
              </a:spcBef>
            </a:pPr>
            <a:r>
              <a:rPr lang="fr-FR" sz="2463" dirty="0">
                <a:solidFill>
                  <a:srgbClr val="000000"/>
                </a:solidFill>
                <a:latin typeface="DM Sans"/>
              </a:rPr>
              <a:t>Les mécanismes de financement varient selon le programme et le pays</a:t>
            </a:r>
          </a:p>
        </p:txBody>
      </p:sp>
      <p:sp>
        <p:nvSpPr>
          <p:cNvPr id="30" name="TextBox 30"/>
          <p:cNvSpPr txBox="1"/>
          <p:nvPr/>
        </p:nvSpPr>
        <p:spPr>
          <a:xfrm>
            <a:off x="2296737" y="7245239"/>
            <a:ext cx="3645967" cy="1289264"/>
          </a:xfrm>
          <a:prstGeom prst="rect">
            <a:avLst/>
          </a:prstGeom>
        </p:spPr>
        <p:txBody>
          <a:bodyPr lIns="0" tIns="0" rIns="0" bIns="0" rtlCol="0" anchor="t">
            <a:spAutoFit/>
          </a:bodyPr>
          <a:lstStyle/>
          <a:p>
            <a:pPr algn="ctr">
              <a:lnSpc>
                <a:spcPts val="3448"/>
              </a:lnSpc>
            </a:pPr>
            <a:r>
              <a:rPr lang="fr-FR" sz="2463" dirty="0">
                <a:solidFill>
                  <a:srgbClr val="000000"/>
                </a:solidFill>
                <a:latin typeface="DM Sans"/>
              </a:rPr>
              <a:t>Généralement établie par la législation nationale</a:t>
            </a:r>
          </a:p>
        </p:txBody>
      </p:sp>
      <p:sp>
        <p:nvSpPr>
          <p:cNvPr id="31" name="TextBox 31"/>
          <p:cNvSpPr txBox="1"/>
          <p:nvPr/>
        </p:nvSpPr>
        <p:spPr>
          <a:xfrm>
            <a:off x="7023940" y="6375996"/>
            <a:ext cx="3994341" cy="3052118"/>
          </a:xfrm>
          <a:prstGeom prst="rect">
            <a:avLst/>
          </a:prstGeom>
        </p:spPr>
        <p:txBody>
          <a:bodyPr lIns="0" tIns="0" rIns="0" bIns="0" rtlCol="0" anchor="t">
            <a:spAutoFit/>
          </a:bodyPr>
          <a:lstStyle/>
          <a:p>
            <a:pPr lvl="0" algn="ctr">
              <a:lnSpc>
                <a:spcPts val="3448"/>
              </a:lnSpc>
              <a:spcBef>
                <a:spcPct val="0"/>
              </a:spcBef>
            </a:pPr>
            <a:r>
              <a:rPr lang="fr-FR" sz="2463" dirty="0">
                <a:solidFill>
                  <a:srgbClr val="000000"/>
                </a:solidFill>
                <a:latin typeface="DM Sans"/>
              </a:rPr>
              <a:t>F</a:t>
            </a:r>
            <a:r>
              <a:rPr lang="fr-FR" sz="2463" dirty="0" smtClean="0">
                <a:solidFill>
                  <a:srgbClr val="000000"/>
                </a:solidFill>
                <a:latin typeface="DM Sans"/>
              </a:rPr>
              <a:t>inancée parfois par </a:t>
            </a:r>
            <a:r>
              <a:rPr lang="fr-FR" sz="2463" dirty="0">
                <a:solidFill>
                  <a:srgbClr val="000000"/>
                </a:solidFill>
                <a:latin typeface="DM Sans"/>
              </a:rPr>
              <a:t>l'impôt général, par exemple Medicare en Australie ; National </a:t>
            </a:r>
            <a:r>
              <a:rPr lang="fr-FR" sz="2463" dirty="0" err="1">
                <a:solidFill>
                  <a:srgbClr val="000000"/>
                </a:solidFill>
                <a:latin typeface="DM Sans"/>
              </a:rPr>
              <a:t>Health</a:t>
            </a:r>
            <a:r>
              <a:rPr lang="fr-FR" sz="2463" dirty="0">
                <a:solidFill>
                  <a:srgbClr val="000000"/>
                </a:solidFill>
                <a:latin typeface="DM Sans"/>
              </a:rPr>
              <a:t> Service au Royaume-Uni ; National </a:t>
            </a:r>
            <a:r>
              <a:rPr lang="fr-FR" sz="2463" dirty="0" err="1">
                <a:solidFill>
                  <a:srgbClr val="000000"/>
                </a:solidFill>
                <a:latin typeface="DM Sans"/>
              </a:rPr>
              <a:t>Health</a:t>
            </a:r>
            <a:r>
              <a:rPr lang="fr-FR" sz="2463" dirty="0">
                <a:solidFill>
                  <a:srgbClr val="000000"/>
                </a:solidFill>
                <a:latin typeface="DM Sans"/>
              </a:rPr>
              <a:t> </a:t>
            </a:r>
            <a:r>
              <a:rPr lang="fr-FR" sz="2463" dirty="0" err="1">
                <a:solidFill>
                  <a:srgbClr val="000000"/>
                </a:solidFill>
                <a:latin typeface="DM Sans"/>
              </a:rPr>
              <a:t>Insurance</a:t>
            </a:r>
            <a:r>
              <a:rPr lang="fr-FR" sz="2463" dirty="0">
                <a:solidFill>
                  <a:srgbClr val="000000"/>
                </a:solidFill>
                <a:latin typeface="DM Sans"/>
              </a:rPr>
              <a:t> Service en Corée du Sud</a:t>
            </a:r>
            <a:endParaRPr lang="en-US" sz="2463" u="none" dirty="0">
              <a:solidFill>
                <a:srgbClr val="000000"/>
              </a:solidFill>
              <a:latin typeface="DM Sans"/>
            </a:endParaRPr>
          </a:p>
        </p:txBody>
      </p:sp>
      <p:sp>
        <p:nvSpPr>
          <p:cNvPr id="32" name="TextBox 32"/>
          <p:cNvSpPr txBox="1"/>
          <p:nvPr/>
        </p:nvSpPr>
        <p:spPr>
          <a:xfrm>
            <a:off x="12155964" y="7017474"/>
            <a:ext cx="3511905" cy="1308050"/>
          </a:xfrm>
          <a:prstGeom prst="rect">
            <a:avLst/>
          </a:prstGeom>
        </p:spPr>
        <p:txBody>
          <a:bodyPr lIns="0" tIns="0" rIns="0" bIns="0" rtlCol="0" anchor="t">
            <a:spAutoFit/>
          </a:bodyPr>
          <a:lstStyle/>
          <a:p>
            <a:pPr algn="ctr">
              <a:lnSpc>
                <a:spcPts val="3448"/>
              </a:lnSpc>
            </a:pPr>
            <a:r>
              <a:rPr lang="fr-FR" sz="2463" dirty="0">
                <a:solidFill>
                  <a:srgbClr val="000000"/>
                </a:solidFill>
                <a:latin typeface="DM Sans"/>
              </a:rPr>
              <a:t> </a:t>
            </a:r>
            <a:r>
              <a:rPr lang="fr-FR" sz="2463" dirty="0" smtClean="0">
                <a:solidFill>
                  <a:srgbClr val="000000"/>
                </a:solidFill>
                <a:latin typeface="DM Sans"/>
              </a:rPr>
              <a:t>Appelée parfois Assurance </a:t>
            </a:r>
            <a:r>
              <a:rPr lang="fr-FR" sz="2463" dirty="0">
                <a:solidFill>
                  <a:srgbClr val="000000"/>
                </a:solidFill>
                <a:latin typeface="DM Sans"/>
              </a:rPr>
              <a:t>maladie obligatoire (AMO)</a:t>
            </a:r>
            <a:endParaRPr lang="en-US" sz="2463" dirty="0">
              <a:solidFill>
                <a:srgbClr val="000000"/>
              </a:solidFill>
              <a:latin typeface="DM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2819401" y="3942637"/>
            <a:ext cx="5438270" cy="1052917"/>
          </a:xfrm>
          <a:prstGeom prst="rect">
            <a:avLst/>
          </a:prstGeom>
        </p:spPr>
        <p:txBody>
          <a:bodyPr wrap="square" lIns="0" tIns="0" rIns="0" bIns="0" rtlCol="0" anchor="t">
            <a:spAutoFit/>
          </a:bodyPr>
          <a:lstStyle/>
          <a:p>
            <a:pPr marL="0" lvl="0" indent="0">
              <a:lnSpc>
                <a:spcPts val="7919"/>
              </a:lnSpc>
            </a:pPr>
            <a:r>
              <a:rPr lang="en-US" sz="8000" dirty="0">
                <a:solidFill>
                  <a:srgbClr val="000000"/>
                </a:solidFill>
                <a:latin typeface="DM Sans Bold"/>
              </a:rPr>
              <a:t>Discussion</a:t>
            </a:r>
            <a:endParaRPr lang="en-US" sz="7199" dirty="0">
              <a:solidFill>
                <a:srgbClr val="000000"/>
              </a:solidFill>
              <a:latin typeface="DM Sans Bold"/>
            </a:endParaRPr>
          </a:p>
        </p:txBody>
      </p:sp>
      <p:grpSp>
        <p:nvGrpSpPr>
          <p:cNvPr id="5" name="Group 5"/>
          <p:cNvGrpSpPr/>
          <p:nvPr/>
        </p:nvGrpSpPr>
        <p:grpSpPr>
          <a:xfrm rot="561958">
            <a:off x="10992121" y="1747555"/>
            <a:ext cx="3332224" cy="3273809"/>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705454">
            <a:off x="11202443" y="2396287"/>
            <a:ext cx="2809804" cy="2248336"/>
            <a:chOff x="0" y="0"/>
            <a:chExt cx="2004725" cy="1604132"/>
          </a:xfrm>
        </p:grpSpPr>
        <p:sp>
          <p:nvSpPr>
            <p:cNvPr id="10" name="Freeform 10"/>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1" name="TextBox 11"/>
          <p:cNvSpPr txBox="1"/>
          <p:nvPr/>
        </p:nvSpPr>
        <p:spPr>
          <a:xfrm rot="561958">
            <a:off x="11411979" y="2046316"/>
            <a:ext cx="2499959" cy="2901243"/>
          </a:xfrm>
          <a:prstGeom prst="rect">
            <a:avLst/>
          </a:prstGeom>
        </p:spPr>
        <p:txBody>
          <a:bodyPr lIns="0" tIns="0" rIns="0" bIns="0" rtlCol="0" anchor="t">
            <a:spAutoFit/>
          </a:bodyPr>
          <a:lstStyle/>
          <a:p>
            <a:pPr lvl="0" algn="ctr">
              <a:lnSpc>
                <a:spcPts val="3791"/>
              </a:lnSpc>
            </a:pPr>
            <a:r>
              <a:rPr lang="fr-FR" sz="2708" spc="27" dirty="0">
                <a:solidFill>
                  <a:srgbClr val="000000"/>
                </a:solidFill>
                <a:latin typeface="DM Sans"/>
              </a:rPr>
              <a:t>Y </a:t>
            </a:r>
            <a:r>
              <a:rPr lang="fr-FR" sz="2708" spc="27" dirty="0" err="1">
                <a:solidFill>
                  <a:srgbClr val="000000"/>
                </a:solidFill>
                <a:latin typeface="DM Sans"/>
              </a:rPr>
              <a:t>a-t-il</a:t>
            </a:r>
            <a:r>
              <a:rPr lang="fr-FR" sz="2708" spc="27" dirty="0">
                <a:solidFill>
                  <a:srgbClr val="000000"/>
                </a:solidFill>
                <a:latin typeface="DM Sans"/>
              </a:rPr>
              <a:t> un régime national d'assurance maladie dans votre </a:t>
            </a:r>
            <a:r>
              <a:rPr lang="fr-FR" sz="2708" spc="27" dirty="0" smtClean="0">
                <a:solidFill>
                  <a:srgbClr val="000000"/>
                </a:solidFill>
                <a:latin typeface="DM Sans"/>
              </a:rPr>
              <a:t>pays </a:t>
            </a:r>
            <a:r>
              <a:rPr lang="en-US" sz="2708" spc="27" dirty="0" smtClean="0">
                <a:solidFill>
                  <a:srgbClr val="000000"/>
                </a:solidFill>
                <a:latin typeface="DM Sans"/>
              </a:rPr>
              <a:t>?</a:t>
            </a:r>
            <a:endParaRPr lang="en-US" sz="2708" spc="27" dirty="0">
              <a:solidFill>
                <a:srgbClr val="000000"/>
              </a:solidFill>
              <a:latin typeface="DM Sans"/>
            </a:endParaRPr>
          </a:p>
        </p:txBody>
      </p:sp>
      <p:grpSp>
        <p:nvGrpSpPr>
          <p:cNvPr id="12" name="Group 12"/>
          <p:cNvGrpSpPr/>
          <p:nvPr/>
        </p:nvGrpSpPr>
        <p:grpSpPr>
          <a:xfrm rot="-426806">
            <a:off x="9561406" y="5205646"/>
            <a:ext cx="3443303" cy="3382941"/>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369125">
            <a:off x="9920603" y="5939752"/>
            <a:ext cx="2809804" cy="2248336"/>
            <a:chOff x="0" y="0"/>
            <a:chExt cx="2004725" cy="1604132"/>
          </a:xfrm>
        </p:grpSpPr>
        <p:sp>
          <p:nvSpPr>
            <p:cNvPr id="17" name="Freeform 17"/>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8" name="TextBox 18"/>
          <p:cNvSpPr txBox="1"/>
          <p:nvPr/>
        </p:nvSpPr>
        <p:spPr>
          <a:xfrm rot="-426806">
            <a:off x="10060138" y="6119057"/>
            <a:ext cx="2440034" cy="1949252"/>
          </a:xfrm>
          <a:prstGeom prst="rect">
            <a:avLst/>
          </a:prstGeom>
        </p:spPr>
        <p:txBody>
          <a:bodyPr lIns="0" tIns="0" rIns="0" bIns="0" rtlCol="0" anchor="t">
            <a:spAutoFit/>
          </a:bodyPr>
          <a:lstStyle/>
          <a:p>
            <a:pPr lvl="0" algn="ctr">
              <a:lnSpc>
                <a:spcPts val="3791"/>
              </a:lnSpc>
            </a:pPr>
            <a:r>
              <a:rPr lang="en-US" sz="2708" spc="27" dirty="0" err="1">
                <a:solidFill>
                  <a:srgbClr val="000000"/>
                </a:solidFill>
                <a:latin typeface="DM Sans"/>
              </a:rPr>
              <a:t>Existe</a:t>
            </a:r>
            <a:r>
              <a:rPr lang="en-US" sz="2708" spc="27" dirty="0">
                <a:solidFill>
                  <a:srgbClr val="000000"/>
                </a:solidFill>
                <a:latin typeface="DM Sans"/>
              </a:rPr>
              <a:t>-t-</a:t>
            </a:r>
            <a:r>
              <a:rPr lang="en-US" sz="2708" spc="27" dirty="0" err="1">
                <a:solidFill>
                  <a:srgbClr val="000000"/>
                </a:solidFill>
                <a:latin typeface="DM Sans"/>
              </a:rPr>
              <a:t>il</a:t>
            </a:r>
            <a:r>
              <a:rPr lang="en-US" sz="2708" spc="27" dirty="0">
                <a:solidFill>
                  <a:srgbClr val="000000"/>
                </a:solidFill>
                <a:latin typeface="DM Sans"/>
              </a:rPr>
              <a:t> des </a:t>
            </a:r>
            <a:r>
              <a:rPr lang="en-US" sz="2708" spc="27" dirty="0" smtClean="0">
                <a:solidFill>
                  <a:srgbClr val="000000"/>
                </a:solidFill>
                <a:latin typeface="DM Sans"/>
              </a:rPr>
              <a:t>régimes </a:t>
            </a:r>
            <a:r>
              <a:rPr lang="en-US" sz="2708" spc="27" dirty="0" err="1" smtClean="0">
                <a:solidFill>
                  <a:srgbClr val="000000"/>
                </a:solidFill>
                <a:latin typeface="DM Sans"/>
              </a:rPr>
              <a:t>communautaires</a:t>
            </a:r>
            <a:r>
              <a:rPr lang="en-US" sz="2708" spc="27" dirty="0" smtClean="0">
                <a:solidFill>
                  <a:srgbClr val="000000"/>
                </a:solidFill>
                <a:latin typeface="DM Sans"/>
              </a:rPr>
              <a:t> ?</a:t>
            </a:r>
            <a:endParaRPr lang="en-US" sz="2708" spc="27" dirty="0">
              <a:solidFill>
                <a:srgbClr val="000000"/>
              </a:solidFill>
              <a:latin typeface="DM Sans"/>
            </a:endParaRPr>
          </a:p>
        </p:txBody>
      </p:sp>
    </p:spTree>
    <p:extLst>
      <p:ext uri="{BB962C8B-B14F-4D97-AF65-F5344CB8AC3E}">
        <p14:creationId xmlns:p14="http://schemas.microsoft.com/office/powerpoint/2010/main" val="628921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pic>
        <p:nvPicPr>
          <p:cNvPr id="4" name="Picture 4"/>
          <p:cNvPicPr>
            <a:picLocks noChangeAspect="1"/>
          </p:cNvPicPr>
          <p:nvPr/>
        </p:nvPicPr>
        <p:blipFill>
          <a:blip r:embed="rId3"/>
          <a:srcRect b="9120"/>
          <a:stretch>
            <a:fillRect/>
          </a:stretch>
        </p:blipFill>
        <p:spPr>
          <a:xfrm>
            <a:off x="7620000" y="2000470"/>
            <a:ext cx="9742665" cy="7105430"/>
          </a:xfrm>
          <a:prstGeom prst="rect">
            <a:avLst/>
          </a:prstGeom>
        </p:spPr>
      </p:pic>
      <p:sp>
        <p:nvSpPr>
          <p:cNvPr id="8" name="TextBox 8"/>
          <p:cNvSpPr txBox="1"/>
          <p:nvPr/>
        </p:nvSpPr>
        <p:spPr>
          <a:xfrm>
            <a:off x="15731853" y="2881147"/>
            <a:ext cx="840263" cy="504936"/>
          </a:xfrm>
          <a:prstGeom prst="rect">
            <a:avLst/>
          </a:prstGeom>
        </p:spPr>
        <p:txBody>
          <a:bodyPr lIns="0" tIns="0" rIns="0" bIns="0" rtlCol="0" anchor="t">
            <a:spAutoFit/>
          </a:bodyPr>
          <a:lstStyle/>
          <a:p>
            <a:pPr marL="0" lvl="0" indent="0">
              <a:lnSpc>
                <a:spcPts val="2093"/>
              </a:lnSpc>
            </a:pPr>
            <a:r>
              <a:rPr lang="en-US" sz="1495" spc="14" dirty="0">
                <a:solidFill>
                  <a:srgbClr val="272626"/>
                </a:solidFill>
                <a:latin typeface="DM Sans"/>
              </a:rPr>
              <a:t>Funds available</a:t>
            </a:r>
          </a:p>
        </p:txBody>
      </p:sp>
      <p:sp>
        <p:nvSpPr>
          <p:cNvPr id="9" name="TextBox 9"/>
          <p:cNvSpPr txBox="1"/>
          <p:nvPr/>
        </p:nvSpPr>
        <p:spPr>
          <a:xfrm>
            <a:off x="2334428" y="3214577"/>
            <a:ext cx="5127223" cy="2971904"/>
          </a:xfrm>
          <a:prstGeom prst="rect">
            <a:avLst/>
          </a:prstGeom>
        </p:spPr>
        <p:txBody>
          <a:bodyPr lIns="0" tIns="0" rIns="0" bIns="0" rtlCol="0" anchor="t">
            <a:spAutoFit/>
          </a:bodyPr>
          <a:lstStyle/>
          <a:p>
            <a:pPr lvl="0">
              <a:lnSpc>
                <a:spcPts val="7699"/>
              </a:lnSpc>
            </a:pPr>
            <a:r>
              <a:rPr lang="fr-FR" sz="6999" dirty="0">
                <a:solidFill>
                  <a:srgbClr val="000000"/>
                </a:solidFill>
                <a:latin typeface="DM Sans Bold"/>
              </a:rPr>
              <a:t>Trois dimensions de la CSU</a:t>
            </a:r>
            <a:endParaRPr lang="en-US" sz="6999" dirty="0">
              <a:solidFill>
                <a:srgbClr val="000000"/>
              </a:solidFill>
              <a:latin typeface="DM Sans Bold"/>
            </a:endParaRPr>
          </a:p>
        </p:txBody>
      </p:sp>
      <p:grpSp>
        <p:nvGrpSpPr>
          <p:cNvPr id="10" name="Group 10"/>
          <p:cNvGrpSpPr/>
          <p:nvPr/>
        </p:nvGrpSpPr>
        <p:grpSpPr>
          <a:xfrm>
            <a:off x="2334428" y="6519244"/>
            <a:ext cx="5127223" cy="221846"/>
            <a:chOff x="0" y="0"/>
            <a:chExt cx="15262939" cy="660400"/>
          </a:xfrm>
        </p:grpSpPr>
        <p:sp>
          <p:nvSpPr>
            <p:cNvPr id="11" name="Freeform 11"/>
            <p:cNvSpPr/>
            <p:nvPr/>
          </p:nvSpPr>
          <p:spPr>
            <a:xfrm>
              <a:off x="0" y="0"/>
              <a:ext cx="15262940" cy="660400"/>
            </a:xfrm>
            <a:custGeom>
              <a:avLst/>
              <a:gdLst/>
              <a:ahLst/>
              <a:cxnLst/>
              <a:rect l="l" t="t" r="r" b="b"/>
              <a:pathLst>
                <a:path w="15262940" h="660400">
                  <a:moveTo>
                    <a:pt x="15138479" y="660400"/>
                  </a:moveTo>
                  <a:lnTo>
                    <a:pt x="124460" y="660400"/>
                  </a:lnTo>
                  <a:cubicBezTo>
                    <a:pt x="55880" y="660400"/>
                    <a:pt x="0" y="604520"/>
                    <a:pt x="0" y="535940"/>
                  </a:cubicBezTo>
                  <a:lnTo>
                    <a:pt x="0" y="124460"/>
                  </a:lnTo>
                  <a:cubicBezTo>
                    <a:pt x="0" y="55880"/>
                    <a:pt x="55880" y="0"/>
                    <a:pt x="124460" y="0"/>
                  </a:cubicBezTo>
                  <a:lnTo>
                    <a:pt x="15138479" y="0"/>
                  </a:lnTo>
                  <a:cubicBezTo>
                    <a:pt x="15207059" y="0"/>
                    <a:pt x="15262940" y="55880"/>
                    <a:pt x="15262940" y="124460"/>
                  </a:cubicBezTo>
                  <a:lnTo>
                    <a:pt x="15262940" y="535940"/>
                  </a:lnTo>
                  <a:cubicBezTo>
                    <a:pt x="15262940" y="604520"/>
                    <a:pt x="15207059" y="660400"/>
                    <a:pt x="15138479" y="660400"/>
                  </a:cubicBezTo>
                  <a:close/>
                </a:path>
              </a:pathLst>
            </a:custGeom>
            <a:solidFill>
              <a:srgbClr val="00C2FF"/>
            </a:solidFill>
          </p:spPr>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717147" y="4360112"/>
            <a:ext cx="7467599" cy="1566776"/>
          </a:xfrm>
          <a:prstGeom prst="rect">
            <a:avLst/>
          </a:prstGeom>
        </p:spPr>
        <p:txBody>
          <a:bodyPr wrap="square" lIns="0" tIns="0" rIns="0" bIns="0" rtlCol="0" anchor="t">
            <a:spAutoFit/>
          </a:bodyPr>
          <a:lstStyle/>
          <a:p>
            <a:pPr marL="0" lvl="0" indent="0" algn="ctr">
              <a:lnSpc>
                <a:spcPts val="12100"/>
              </a:lnSpc>
            </a:pPr>
            <a:r>
              <a:rPr lang="en-US" sz="10999" dirty="0">
                <a:solidFill>
                  <a:srgbClr val="000000"/>
                </a:solidFill>
                <a:latin typeface="DM Sans Bold"/>
              </a:rPr>
              <a:t>Quiz</a:t>
            </a:r>
          </a:p>
        </p:txBody>
      </p:sp>
      <p:grpSp>
        <p:nvGrpSpPr>
          <p:cNvPr id="42" name="Group 41">
            <a:extLst>
              <a:ext uri="{FF2B5EF4-FFF2-40B4-BE49-F238E27FC236}">
                <a16:creationId xmlns="" xmlns:a16="http://schemas.microsoft.com/office/drawing/2014/main" id="{64760DA0-24B4-C84F-8D32-D3A1CAE322BE}"/>
              </a:ext>
            </a:extLst>
          </p:cNvPr>
          <p:cNvGrpSpPr/>
          <p:nvPr/>
        </p:nvGrpSpPr>
        <p:grpSpPr>
          <a:xfrm>
            <a:off x="9829800" y="3071330"/>
            <a:ext cx="5160207" cy="4144340"/>
            <a:chOff x="13195249" y="4190445"/>
            <a:chExt cx="2861558" cy="2811395"/>
          </a:xfrm>
        </p:grpSpPr>
        <p:grpSp>
          <p:nvGrpSpPr>
            <p:cNvPr id="5" name="Group 5"/>
            <p:cNvGrpSpPr/>
            <p:nvPr/>
          </p:nvGrpSpPr>
          <p:grpSpPr>
            <a:xfrm rot="-426806">
              <a:off x="13195249" y="4190445"/>
              <a:ext cx="2861558" cy="2811395"/>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369125">
              <a:off x="13397223" y="4790958"/>
              <a:ext cx="2441772" cy="1718147"/>
              <a:chOff x="-8116" y="-45330"/>
              <a:chExt cx="1742144" cy="1225856"/>
            </a:xfrm>
          </p:grpSpPr>
          <p:sp>
            <p:nvSpPr>
              <p:cNvPr id="10" name="Freeform 10"/>
              <p:cNvSpPr/>
              <p:nvPr/>
            </p:nvSpPr>
            <p:spPr>
              <a:xfrm>
                <a:off x="-8116" y="-45330"/>
                <a:ext cx="1742144" cy="1225856"/>
              </a:xfrm>
              <a:custGeom>
                <a:avLst/>
                <a:gdLst/>
                <a:ahLst/>
                <a:cxnLst/>
                <a:rect l="l" t="t" r="r" b="b"/>
                <a:pathLst>
                  <a:path w="1742144" h="1225856">
                    <a:moveTo>
                      <a:pt x="1617684" y="1225856"/>
                    </a:moveTo>
                    <a:lnTo>
                      <a:pt x="124460" y="1225856"/>
                    </a:lnTo>
                    <a:cubicBezTo>
                      <a:pt x="55880" y="1225856"/>
                      <a:pt x="0" y="1169976"/>
                      <a:pt x="0" y="1101396"/>
                    </a:cubicBezTo>
                    <a:lnTo>
                      <a:pt x="0" y="124460"/>
                    </a:lnTo>
                    <a:cubicBezTo>
                      <a:pt x="0" y="55880"/>
                      <a:pt x="55880" y="0"/>
                      <a:pt x="124460" y="0"/>
                    </a:cubicBezTo>
                    <a:lnTo>
                      <a:pt x="1617684" y="0"/>
                    </a:lnTo>
                    <a:cubicBezTo>
                      <a:pt x="1686264" y="0"/>
                      <a:pt x="1742144" y="55880"/>
                      <a:pt x="1742144" y="124460"/>
                    </a:cubicBezTo>
                    <a:lnTo>
                      <a:pt x="1742144" y="1101396"/>
                    </a:lnTo>
                    <a:cubicBezTo>
                      <a:pt x="1742144" y="1169976"/>
                      <a:pt x="1686264" y="1225856"/>
                      <a:pt x="1617684" y="1225856"/>
                    </a:cubicBezTo>
                    <a:close/>
                  </a:path>
                </a:pathLst>
              </a:custGeom>
              <a:solidFill>
                <a:srgbClr val="FFE500"/>
              </a:solidFill>
            </p:spPr>
          </p:sp>
        </p:grpSp>
        <p:sp>
          <p:nvSpPr>
            <p:cNvPr id="11" name="TextBox 11"/>
            <p:cNvSpPr txBox="1"/>
            <p:nvPr/>
          </p:nvSpPr>
          <p:spPr>
            <a:xfrm rot="21173194">
              <a:off x="13570415" y="5092477"/>
              <a:ext cx="2095388" cy="1287821"/>
            </a:xfrm>
            <a:prstGeom prst="rect">
              <a:avLst/>
            </a:prstGeom>
          </p:spPr>
          <p:txBody>
            <a:bodyPr wrap="square" lIns="0" tIns="0" rIns="0" bIns="0" rtlCol="0" anchor="t">
              <a:spAutoFit/>
            </a:bodyPr>
            <a:lstStyle/>
            <a:p>
              <a:pPr marL="0" lvl="0" indent="0" algn="ctr">
                <a:lnSpc>
                  <a:spcPts val="2940"/>
                </a:lnSpc>
              </a:pPr>
              <a:r>
                <a:rPr lang="en-US" sz="3600" spc="300" dirty="0" smtClean="0">
                  <a:solidFill>
                    <a:srgbClr val="000000"/>
                  </a:solidFill>
                  <a:latin typeface="DM Sans"/>
                </a:rPr>
                <a:t>Comment </a:t>
              </a:r>
              <a:r>
                <a:rPr lang="en-US" sz="3600" spc="300" dirty="0" err="1" smtClean="0">
                  <a:solidFill>
                    <a:srgbClr val="000000"/>
                  </a:solidFill>
                  <a:latin typeface="DM Sans"/>
                </a:rPr>
                <a:t>s’appelle</a:t>
              </a:r>
              <a:r>
                <a:rPr lang="en-US" sz="3600" spc="300" dirty="0" smtClean="0">
                  <a:solidFill>
                    <a:srgbClr val="000000"/>
                  </a:solidFill>
                  <a:latin typeface="DM Sans"/>
                </a:rPr>
                <a:t> </a:t>
              </a:r>
              <a:r>
                <a:rPr lang="en-US" sz="3600" spc="300" dirty="0" err="1" smtClean="0">
                  <a:solidFill>
                    <a:srgbClr val="000000"/>
                  </a:solidFill>
                  <a:latin typeface="DM Sans"/>
                </a:rPr>
                <a:t>votre</a:t>
              </a:r>
              <a:r>
                <a:rPr lang="en-US" sz="3600" spc="300" dirty="0" smtClean="0">
                  <a:solidFill>
                    <a:srgbClr val="000000"/>
                  </a:solidFill>
                  <a:latin typeface="DM Sans"/>
                </a:rPr>
                <a:t> </a:t>
              </a:r>
              <a:r>
                <a:rPr lang="en-US" sz="3600" spc="300" dirty="0" err="1" smtClean="0">
                  <a:solidFill>
                    <a:srgbClr val="000000"/>
                  </a:solidFill>
                  <a:latin typeface="DM Sans"/>
                </a:rPr>
                <a:t>politique</a:t>
              </a:r>
              <a:r>
                <a:rPr lang="en-US" sz="3600" spc="300" dirty="0" smtClean="0">
                  <a:solidFill>
                    <a:srgbClr val="000000"/>
                  </a:solidFill>
                  <a:latin typeface="DM Sans"/>
                </a:rPr>
                <a:t> de santé </a:t>
              </a:r>
              <a:r>
                <a:rPr lang="en-US" sz="3600" spc="300" dirty="0" err="1" smtClean="0">
                  <a:solidFill>
                    <a:srgbClr val="000000"/>
                  </a:solidFill>
                  <a:latin typeface="DM Sans"/>
                </a:rPr>
                <a:t>nationale</a:t>
              </a:r>
              <a:r>
                <a:rPr lang="en-US" sz="3600" spc="300" dirty="0" smtClean="0">
                  <a:solidFill>
                    <a:srgbClr val="000000"/>
                  </a:solidFill>
                  <a:latin typeface="DM Sans"/>
                </a:rPr>
                <a:t> ?</a:t>
              </a:r>
              <a:endParaRPr lang="en-US" sz="3600" spc="300" dirty="0">
                <a:solidFill>
                  <a:srgbClr val="000000"/>
                </a:solidFill>
                <a:latin typeface="DM Sans"/>
              </a:endParaRPr>
            </a:p>
          </p:txBody>
        </p:sp>
      </p:grpSp>
    </p:spTree>
    <p:extLst>
      <p:ext uri="{BB962C8B-B14F-4D97-AF65-F5344CB8AC3E}">
        <p14:creationId xmlns:p14="http://schemas.microsoft.com/office/powerpoint/2010/main" val="36214584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844139"/>
            <a:ext cx="16230600" cy="6414161"/>
            <a:chOff x="0" y="0"/>
            <a:chExt cx="12456187" cy="4922553"/>
          </a:xfrm>
        </p:grpSpPr>
        <p:sp>
          <p:nvSpPr>
            <p:cNvPr id="3" name="Freeform 3"/>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grpSp>
        <p:nvGrpSpPr>
          <p:cNvPr id="4" name="Group 4"/>
          <p:cNvGrpSpPr/>
          <p:nvPr/>
        </p:nvGrpSpPr>
        <p:grpSpPr>
          <a:xfrm>
            <a:off x="3445087" y="3444217"/>
            <a:ext cx="897809" cy="897809"/>
            <a:chOff x="0" y="0"/>
            <a:chExt cx="1197078" cy="1197078"/>
          </a:xfrm>
        </p:grpSpPr>
        <p:grpSp>
          <p:nvGrpSpPr>
            <p:cNvPr id="5" name="Group 5"/>
            <p:cNvGrpSpPr/>
            <p:nvPr/>
          </p:nvGrpSpPr>
          <p:grpSpPr>
            <a:xfrm>
              <a:off x="0" y="0"/>
              <a:ext cx="1197078" cy="1197078"/>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7" name="TextBox 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8" name="Group 8"/>
          <p:cNvGrpSpPr/>
          <p:nvPr/>
        </p:nvGrpSpPr>
        <p:grpSpPr>
          <a:xfrm>
            <a:off x="3445087" y="7760413"/>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12" name="Group 12"/>
          <p:cNvGrpSpPr/>
          <p:nvPr/>
        </p:nvGrpSpPr>
        <p:grpSpPr>
          <a:xfrm>
            <a:off x="1047261" y="1356294"/>
            <a:ext cx="16230600" cy="1155527"/>
            <a:chOff x="0" y="0"/>
            <a:chExt cx="12456187" cy="886810"/>
          </a:xfrm>
        </p:grpSpPr>
        <p:sp>
          <p:nvSpPr>
            <p:cNvPr id="13" name="Freeform 13"/>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FF6B57"/>
            </a:solidFill>
          </p:spPr>
        </p:sp>
      </p:grpSp>
      <p:sp>
        <p:nvSpPr>
          <p:cNvPr id="14" name="TextBox 14"/>
          <p:cNvSpPr txBox="1"/>
          <p:nvPr/>
        </p:nvSpPr>
        <p:spPr>
          <a:xfrm>
            <a:off x="3698754" y="1581463"/>
            <a:ext cx="12455646" cy="718145"/>
          </a:xfrm>
          <a:prstGeom prst="rect">
            <a:avLst/>
          </a:prstGeom>
        </p:spPr>
        <p:txBody>
          <a:bodyPr wrap="square" lIns="0" tIns="0" rIns="0" bIns="0" rtlCol="0" anchor="t">
            <a:spAutoFit/>
          </a:bodyPr>
          <a:lstStyle/>
          <a:p>
            <a:pPr lvl="0" algn="ctr">
              <a:lnSpc>
                <a:spcPts val="5643"/>
              </a:lnSpc>
              <a:spcBef>
                <a:spcPct val="0"/>
              </a:spcBef>
            </a:pPr>
            <a:r>
              <a:rPr lang="fr-FR" sz="4800" dirty="0">
                <a:solidFill>
                  <a:srgbClr val="000000"/>
                </a:solidFill>
                <a:latin typeface="DM Sans Bold"/>
              </a:rPr>
              <a:t>Paquets de services de santé essentiels</a:t>
            </a:r>
            <a:endParaRPr lang="en-US" sz="4800" dirty="0">
              <a:solidFill>
                <a:srgbClr val="000000"/>
              </a:solidFill>
              <a:latin typeface="DM Sans Bold"/>
            </a:endParaRPr>
          </a:p>
        </p:txBody>
      </p:sp>
      <p:sp>
        <p:nvSpPr>
          <p:cNvPr id="15" name="TextBox 15"/>
          <p:cNvSpPr txBox="1"/>
          <p:nvPr/>
        </p:nvSpPr>
        <p:spPr>
          <a:xfrm>
            <a:off x="4775852" y="3377542"/>
            <a:ext cx="10067061" cy="1357488"/>
          </a:xfrm>
          <a:prstGeom prst="rect">
            <a:avLst/>
          </a:prstGeom>
        </p:spPr>
        <p:txBody>
          <a:bodyPr lIns="0" tIns="0" rIns="0" bIns="0" rtlCol="0" anchor="t">
            <a:spAutoFit/>
          </a:bodyPr>
          <a:lstStyle/>
          <a:p>
            <a:pPr lvl="0">
              <a:lnSpc>
                <a:spcPts val="3599"/>
              </a:lnSpc>
            </a:pPr>
            <a:r>
              <a:rPr lang="fr-FR" sz="2399" spc="23" dirty="0">
                <a:solidFill>
                  <a:srgbClr val="000000"/>
                </a:solidFill>
                <a:latin typeface="DM Sans"/>
              </a:rPr>
              <a:t>Les gouvernements doivent décider des services qui sont essentiels pour répondre aux besoins de santé de base de la population et des services pour lesquels la population devra payer</a:t>
            </a:r>
            <a:endParaRPr lang="en-US" sz="2399" spc="23" dirty="0">
              <a:solidFill>
                <a:srgbClr val="000000"/>
              </a:solidFill>
              <a:latin typeface="DM Sans"/>
            </a:endParaRPr>
          </a:p>
        </p:txBody>
      </p:sp>
      <p:sp>
        <p:nvSpPr>
          <p:cNvPr id="16" name="TextBox 16"/>
          <p:cNvSpPr txBox="1"/>
          <p:nvPr/>
        </p:nvSpPr>
        <p:spPr>
          <a:xfrm>
            <a:off x="4640043" y="7973097"/>
            <a:ext cx="10202870" cy="441960"/>
          </a:xfrm>
          <a:prstGeom prst="rect">
            <a:avLst/>
          </a:prstGeom>
        </p:spPr>
        <p:txBody>
          <a:bodyPr lIns="0" tIns="0" rIns="0" bIns="0" rtlCol="0" anchor="t">
            <a:spAutoFit/>
          </a:bodyPr>
          <a:lstStyle/>
          <a:p>
            <a:pPr lvl="0">
              <a:lnSpc>
                <a:spcPts val="3600"/>
              </a:lnSpc>
            </a:pPr>
            <a:r>
              <a:rPr lang="fr-FR" sz="2400" spc="24" dirty="0">
                <a:solidFill>
                  <a:srgbClr val="000000"/>
                </a:solidFill>
                <a:latin typeface="DM Sans"/>
              </a:rPr>
              <a:t>Parfois appelé "paquet minimum de prestations de santé"</a:t>
            </a:r>
            <a:endParaRPr lang="en-US" sz="2400" spc="24" dirty="0">
              <a:solidFill>
                <a:srgbClr val="000000"/>
              </a:solidFill>
              <a:latin typeface="DM Sans"/>
            </a:endParaRPr>
          </a:p>
        </p:txBody>
      </p:sp>
      <p:grpSp>
        <p:nvGrpSpPr>
          <p:cNvPr id="17" name="Group 17"/>
          <p:cNvGrpSpPr/>
          <p:nvPr/>
        </p:nvGrpSpPr>
        <p:grpSpPr>
          <a:xfrm>
            <a:off x="3445087" y="5602315"/>
            <a:ext cx="897809" cy="897809"/>
            <a:chOff x="0" y="0"/>
            <a:chExt cx="1197078" cy="1197078"/>
          </a:xfrm>
        </p:grpSpPr>
        <p:grpSp>
          <p:nvGrpSpPr>
            <p:cNvPr id="18" name="Group 18"/>
            <p:cNvGrpSpPr/>
            <p:nvPr/>
          </p:nvGrpSpPr>
          <p:grpSpPr>
            <a:xfrm>
              <a:off x="0" y="0"/>
              <a:ext cx="1197078" cy="1197078"/>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0" name="TextBox 2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sp>
        <p:nvSpPr>
          <p:cNvPr id="21" name="TextBox 21"/>
          <p:cNvSpPr txBox="1"/>
          <p:nvPr/>
        </p:nvSpPr>
        <p:spPr>
          <a:xfrm>
            <a:off x="4775852" y="5067300"/>
            <a:ext cx="10067061" cy="2769989"/>
          </a:xfrm>
          <a:prstGeom prst="rect">
            <a:avLst/>
          </a:prstGeom>
        </p:spPr>
        <p:txBody>
          <a:bodyPr lIns="0" tIns="0" rIns="0" bIns="0" rtlCol="0" anchor="t">
            <a:spAutoFit/>
          </a:bodyPr>
          <a:lstStyle/>
          <a:p>
            <a:pPr>
              <a:lnSpc>
                <a:spcPts val="3600"/>
              </a:lnSpc>
            </a:pPr>
            <a:r>
              <a:rPr lang="fr-FR" sz="2000" spc="23" dirty="0">
                <a:solidFill>
                  <a:srgbClr val="000000"/>
                </a:solidFill>
                <a:latin typeface="DM Sans"/>
              </a:rPr>
              <a:t>En prenant ces décisions, les gouvernements doivent prendre en </a:t>
            </a:r>
            <a:r>
              <a:rPr lang="fr-FR" sz="2000" spc="23" dirty="0" smtClean="0">
                <a:solidFill>
                  <a:srgbClr val="000000"/>
                </a:solidFill>
                <a:latin typeface="DM Sans"/>
              </a:rPr>
              <a:t>compte :</a:t>
            </a:r>
            <a:endParaRPr lang="fr-FR" sz="2000" spc="23" dirty="0">
              <a:solidFill>
                <a:srgbClr val="000000"/>
              </a:solidFill>
              <a:latin typeface="DM Sans"/>
            </a:endParaRPr>
          </a:p>
          <a:p>
            <a:pPr marL="342900" indent="-342900">
              <a:lnSpc>
                <a:spcPts val="3600"/>
              </a:lnSpc>
              <a:buFont typeface="Arial" panose="020B0604020202020204" pitchFamily="34" charset="0"/>
              <a:buChar char="•"/>
            </a:pPr>
            <a:r>
              <a:rPr lang="fr-FR" sz="2000" spc="23" dirty="0">
                <a:solidFill>
                  <a:srgbClr val="000000"/>
                </a:solidFill>
                <a:latin typeface="DM Sans"/>
              </a:rPr>
              <a:t> l’équité - garantir un accès égal et équitable aux services</a:t>
            </a:r>
          </a:p>
          <a:p>
            <a:pPr marL="342900" indent="-342900">
              <a:lnSpc>
                <a:spcPts val="3600"/>
              </a:lnSpc>
              <a:buFont typeface="Arial" panose="020B0604020202020204" pitchFamily="34" charset="0"/>
              <a:buChar char="•"/>
            </a:pPr>
            <a:r>
              <a:rPr lang="fr-FR" sz="2000" spc="23" dirty="0">
                <a:solidFill>
                  <a:srgbClr val="000000"/>
                </a:solidFill>
                <a:latin typeface="DM Sans"/>
              </a:rPr>
              <a:t> le profil de la charge des maladies - les principaux besoins sanitaires de la population</a:t>
            </a:r>
          </a:p>
          <a:p>
            <a:pPr marL="342900" indent="-342900">
              <a:lnSpc>
                <a:spcPts val="3600"/>
              </a:lnSpc>
              <a:buFont typeface="Arial" panose="020B0604020202020204" pitchFamily="34" charset="0"/>
              <a:buChar char="•"/>
            </a:pPr>
            <a:r>
              <a:rPr lang="fr-FR" sz="2000" spc="23" dirty="0">
                <a:solidFill>
                  <a:srgbClr val="000000"/>
                </a:solidFill>
                <a:latin typeface="DM Sans"/>
              </a:rPr>
              <a:t> le rapport coût-efficacité - viser à obtenir le plus grand impact possible avec les ressources disponibles</a:t>
            </a:r>
            <a:endParaRPr lang="en-US" sz="2000" spc="24" dirty="0">
              <a:solidFill>
                <a:srgbClr val="000000"/>
              </a:solidFill>
              <a:latin typeface="DM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2726747" y="5822713"/>
            <a:ext cx="3969371" cy="315562"/>
            <a:chOff x="0" y="0"/>
            <a:chExt cx="8307000" cy="660400"/>
          </a:xfrm>
        </p:grpSpPr>
        <p:sp>
          <p:nvSpPr>
            <p:cNvPr id="5" name="Freeform 5"/>
            <p:cNvSpPr/>
            <p:nvPr/>
          </p:nvSpPr>
          <p:spPr>
            <a:xfrm>
              <a:off x="0" y="0"/>
              <a:ext cx="8307001" cy="660400"/>
            </a:xfrm>
            <a:custGeom>
              <a:avLst/>
              <a:gdLst/>
              <a:ahLst/>
              <a:cxnLst/>
              <a:rect l="l" t="t" r="r" b="b"/>
              <a:pathLst>
                <a:path w="8307001" h="660400">
                  <a:moveTo>
                    <a:pt x="8182540" y="660400"/>
                  </a:moveTo>
                  <a:lnTo>
                    <a:pt x="124460" y="660400"/>
                  </a:lnTo>
                  <a:cubicBezTo>
                    <a:pt x="55880" y="660400"/>
                    <a:pt x="0" y="604520"/>
                    <a:pt x="0" y="535940"/>
                  </a:cubicBezTo>
                  <a:lnTo>
                    <a:pt x="0" y="124460"/>
                  </a:lnTo>
                  <a:cubicBezTo>
                    <a:pt x="0" y="55880"/>
                    <a:pt x="55880" y="0"/>
                    <a:pt x="124460" y="0"/>
                  </a:cubicBezTo>
                  <a:lnTo>
                    <a:pt x="8182541" y="0"/>
                  </a:lnTo>
                  <a:cubicBezTo>
                    <a:pt x="8251120" y="0"/>
                    <a:pt x="8307001" y="55880"/>
                    <a:pt x="8307001" y="124460"/>
                  </a:cubicBezTo>
                  <a:lnTo>
                    <a:pt x="8307001" y="535940"/>
                  </a:lnTo>
                  <a:cubicBezTo>
                    <a:pt x="8307001" y="604520"/>
                    <a:pt x="8251120" y="660400"/>
                    <a:pt x="8182541" y="660400"/>
                  </a:cubicBezTo>
                  <a:close/>
                </a:path>
              </a:pathLst>
            </a:custGeom>
            <a:solidFill>
              <a:srgbClr val="00C2FF"/>
            </a:solidFill>
          </p:spPr>
        </p:sp>
      </p:grpSp>
      <p:sp>
        <p:nvSpPr>
          <p:cNvPr id="7" name="TextBox 7"/>
          <p:cNvSpPr txBox="1"/>
          <p:nvPr/>
        </p:nvSpPr>
        <p:spPr>
          <a:xfrm>
            <a:off x="12726747" y="4253500"/>
            <a:ext cx="3969371" cy="1569214"/>
          </a:xfrm>
          <a:prstGeom prst="rect">
            <a:avLst/>
          </a:prstGeom>
        </p:spPr>
        <p:txBody>
          <a:bodyPr lIns="0" tIns="0" rIns="0" bIns="0" rtlCol="0" anchor="t">
            <a:spAutoFit/>
          </a:bodyPr>
          <a:lstStyle/>
          <a:p>
            <a:pPr marL="0" lvl="0" indent="0" algn="ctr">
              <a:lnSpc>
                <a:spcPts val="12100"/>
              </a:lnSpc>
            </a:pPr>
            <a:r>
              <a:rPr lang="en-US" sz="10999" dirty="0" err="1" smtClean="0">
                <a:solidFill>
                  <a:srgbClr val="000000"/>
                </a:solidFill>
                <a:latin typeface="DM Sans Bold"/>
              </a:rPr>
              <a:t>Vidéo</a:t>
            </a:r>
            <a:endParaRPr lang="en-US" sz="10999" dirty="0">
              <a:solidFill>
                <a:srgbClr val="000000"/>
              </a:solidFill>
              <a:latin typeface="DM Sans Bold"/>
            </a:endParaRPr>
          </a:p>
        </p:txBody>
      </p:sp>
      <p:pic>
        <p:nvPicPr>
          <p:cNvPr id="8" name="Online Media 7" title="Universal health coverage (UHC): New WHO tool to help countries reach health for all">
            <a:hlinkClick r:id="" action="ppaction://media"/>
            <a:extLst>
              <a:ext uri="{FF2B5EF4-FFF2-40B4-BE49-F238E27FC236}">
                <a16:creationId xmlns="" xmlns:a16="http://schemas.microsoft.com/office/drawing/2014/main" id="{45B45576-F9FA-4BC3-8A24-D13F31FC5F41}"/>
              </a:ext>
            </a:extLst>
          </p:cNvPr>
          <p:cNvPicPr>
            <a:picLocks noRot="1" noChangeAspect="1"/>
          </p:cNvPicPr>
          <p:nvPr>
            <a:videoFile r:link="rId1"/>
          </p:nvPr>
        </p:nvPicPr>
        <p:blipFill>
          <a:blip r:embed="rId4"/>
          <a:stretch>
            <a:fillRect/>
          </a:stretch>
        </p:blipFill>
        <p:spPr>
          <a:xfrm>
            <a:off x="2057400" y="2171700"/>
            <a:ext cx="9992540" cy="56457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2130114" y="4664393"/>
            <a:ext cx="7360271" cy="2036711"/>
          </a:xfrm>
          <a:prstGeom prst="rect">
            <a:avLst/>
          </a:prstGeom>
        </p:spPr>
        <p:txBody>
          <a:bodyPr lIns="0" tIns="0" rIns="0" bIns="0" rtlCol="0" anchor="t">
            <a:spAutoFit/>
          </a:bodyPr>
          <a:lstStyle/>
          <a:p>
            <a:pPr marL="0" lvl="0" indent="0">
              <a:lnSpc>
                <a:spcPts val="7919"/>
              </a:lnSpc>
            </a:pPr>
            <a:r>
              <a:rPr lang="en-US" sz="7199" dirty="0" smtClean="0">
                <a:solidFill>
                  <a:srgbClr val="000000"/>
                </a:solidFill>
                <a:latin typeface="DM Sans Bold"/>
              </a:rPr>
              <a:t>Point de discussion</a:t>
            </a:r>
            <a:endParaRPr lang="en-US" sz="7199" dirty="0">
              <a:solidFill>
                <a:srgbClr val="000000"/>
              </a:solidFill>
              <a:latin typeface="DM Sans Bold"/>
            </a:endParaRPr>
          </a:p>
        </p:txBody>
      </p:sp>
      <p:grpSp>
        <p:nvGrpSpPr>
          <p:cNvPr id="5" name="Group 5"/>
          <p:cNvGrpSpPr/>
          <p:nvPr/>
        </p:nvGrpSpPr>
        <p:grpSpPr>
          <a:xfrm rot="561958">
            <a:off x="11167048" y="3407756"/>
            <a:ext cx="4005131" cy="3934920"/>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705454">
            <a:off x="11505499" y="4193531"/>
            <a:ext cx="3377835" cy="2804722"/>
            <a:chOff x="0" y="0"/>
            <a:chExt cx="2410002" cy="2001100"/>
          </a:xfrm>
        </p:grpSpPr>
        <p:sp>
          <p:nvSpPr>
            <p:cNvPr id="10" name="Freeform 10"/>
            <p:cNvSpPr/>
            <p:nvPr/>
          </p:nvSpPr>
          <p:spPr>
            <a:xfrm>
              <a:off x="0" y="0"/>
              <a:ext cx="2410002" cy="2001100"/>
            </a:xfrm>
            <a:custGeom>
              <a:avLst/>
              <a:gdLst/>
              <a:ahLst/>
              <a:cxnLst/>
              <a:rect l="l" t="t" r="r" b="b"/>
              <a:pathLst>
                <a:path w="2410002" h="2001100">
                  <a:moveTo>
                    <a:pt x="2285542" y="2001100"/>
                  </a:moveTo>
                  <a:lnTo>
                    <a:pt x="124460" y="2001100"/>
                  </a:lnTo>
                  <a:cubicBezTo>
                    <a:pt x="55880" y="2001100"/>
                    <a:pt x="0" y="1945220"/>
                    <a:pt x="0" y="1876640"/>
                  </a:cubicBezTo>
                  <a:lnTo>
                    <a:pt x="0" y="124460"/>
                  </a:lnTo>
                  <a:cubicBezTo>
                    <a:pt x="0" y="55880"/>
                    <a:pt x="55880" y="0"/>
                    <a:pt x="124460" y="0"/>
                  </a:cubicBezTo>
                  <a:lnTo>
                    <a:pt x="2285542" y="0"/>
                  </a:lnTo>
                  <a:cubicBezTo>
                    <a:pt x="2354122" y="0"/>
                    <a:pt x="2410002" y="55880"/>
                    <a:pt x="2410002" y="124460"/>
                  </a:cubicBezTo>
                  <a:lnTo>
                    <a:pt x="2410002" y="1876640"/>
                  </a:lnTo>
                  <a:cubicBezTo>
                    <a:pt x="2410002" y="1945220"/>
                    <a:pt x="2354122" y="2001100"/>
                    <a:pt x="2285542" y="2001100"/>
                  </a:cubicBezTo>
                  <a:close/>
                </a:path>
              </a:pathLst>
            </a:custGeom>
            <a:solidFill>
              <a:srgbClr val="00C2FF"/>
            </a:solidFill>
          </p:spPr>
        </p:sp>
      </p:grpSp>
      <p:sp>
        <p:nvSpPr>
          <p:cNvPr id="11" name="TextBox 11"/>
          <p:cNvSpPr txBox="1"/>
          <p:nvPr/>
        </p:nvSpPr>
        <p:spPr>
          <a:xfrm rot="561958">
            <a:off x="11672429" y="3620616"/>
            <a:ext cx="3004799" cy="3770263"/>
          </a:xfrm>
          <a:prstGeom prst="rect">
            <a:avLst/>
          </a:prstGeom>
        </p:spPr>
        <p:txBody>
          <a:bodyPr lIns="0" tIns="0" rIns="0" bIns="0" rtlCol="0" anchor="t">
            <a:spAutoFit/>
          </a:bodyPr>
          <a:lstStyle/>
          <a:p>
            <a:pPr lvl="0" algn="ctr">
              <a:lnSpc>
                <a:spcPts val="4209"/>
              </a:lnSpc>
            </a:pPr>
            <a:r>
              <a:rPr lang="fr-FR" sz="3006" spc="30" dirty="0">
                <a:solidFill>
                  <a:srgbClr val="000000"/>
                </a:solidFill>
                <a:latin typeface="DM Sans"/>
              </a:rPr>
              <a:t>Selon vous, </a:t>
            </a:r>
            <a:r>
              <a:rPr lang="fr-FR" sz="3006" spc="30" dirty="0" smtClean="0">
                <a:solidFill>
                  <a:srgbClr val="000000"/>
                </a:solidFill>
                <a:latin typeface="DM Sans"/>
              </a:rPr>
              <a:t>quels </a:t>
            </a:r>
            <a:r>
              <a:rPr lang="fr-FR" sz="3006" spc="30" dirty="0">
                <a:solidFill>
                  <a:srgbClr val="000000"/>
                </a:solidFill>
                <a:latin typeface="DM Sans"/>
              </a:rPr>
              <a:t>services </a:t>
            </a:r>
            <a:r>
              <a:rPr lang="fr-FR" sz="3006" spc="30" dirty="0" smtClean="0">
                <a:solidFill>
                  <a:srgbClr val="000000"/>
                </a:solidFill>
                <a:latin typeface="DM Sans"/>
              </a:rPr>
              <a:t>devrait comprendre un </a:t>
            </a:r>
            <a:r>
              <a:rPr lang="fr-FR" sz="3006" spc="30" dirty="0">
                <a:solidFill>
                  <a:srgbClr val="000000"/>
                </a:solidFill>
                <a:latin typeface="DM Sans"/>
              </a:rPr>
              <a:t>paquet national de santé de base</a:t>
            </a:r>
            <a:r>
              <a:rPr lang="en-US" sz="3006" spc="30" dirty="0" smtClean="0">
                <a:solidFill>
                  <a:srgbClr val="000000"/>
                </a:solidFill>
                <a:latin typeface="DM Sans"/>
              </a:rPr>
              <a:t>?</a:t>
            </a:r>
            <a:endParaRPr lang="en-US" sz="3006" spc="30" dirty="0">
              <a:solidFill>
                <a:srgbClr val="000000"/>
              </a:solidFill>
              <a:latin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1569214"/>
          </a:xfrm>
          <a:prstGeom prst="rect">
            <a:avLst/>
          </a:prstGeom>
        </p:spPr>
        <p:txBody>
          <a:bodyPr lIns="0" tIns="0" rIns="0" bIns="0" rtlCol="0" anchor="t">
            <a:spAutoFit/>
          </a:bodyPr>
          <a:lstStyle/>
          <a:p>
            <a:pPr marL="0" lvl="0" indent="0" algn="ctr">
              <a:lnSpc>
                <a:spcPts val="12100"/>
              </a:lnSpc>
            </a:pPr>
            <a:r>
              <a:rPr lang="en-US" sz="10999" dirty="0" err="1" smtClean="0">
                <a:solidFill>
                  <a:srgbClr val="000000"/>
                </a:solidFill>
                <a:latin typeface="DM Sans Bold"/>
              </a:rPr>
              <a:t>Déjeuner</a:t>
            </a:r>
            <a:endParaRPr lang="en-US" sz="10999" dirty="0">
              <a:solidFill>
                <a:srgbClr val="000000"/>
              </a:solidFill>
              <a:latin typeface="DM Sans Bold"/>
            </a:endParaRP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9" name="Graphic 8" descr="Noodles outline">
            <a:extLst>
              <a:ext uri="{FF2B5EF4-FFF2-40B4-BE49-F238E27FC236}">
                <a16:creationId xmlns="" xmlns:a16="http://schemas.microsoft.com/office/drawing/2014/main" id="{EC708B14-1E58-4334-99AA-E6E26904F4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001000" y="1932694"/>
            <a:ext cx="2286000" cy="2286000"/>
          </a:xfrm>
          <a:prstGeom prst="rect">
            <a:avLst/>
          </a:prstGeom>
        </p:spPr>
      </p:pic>
    </p:spTree>
    <p:extLst>
      <p:ext uri="{BB962C8B-B14F-4D97-AF65-F5344CB8AC3E}">
        <p14:creationId xmlns:p14="http://schemas.microsoft.com/office/powerpoint/2010/main" val="11617617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524000" y="4440341"/>
            <a:ext cx="6487851" cy="2026196"/>
          </a:xfrm>
          <a:prstGeom prst="rect">
            <a:avLst/>
          </a:prstGeom>
        </p:spPr>
        <p:txBody>
          <a:bodyPr wrap="square" lIns="0" tIns="0" rIns="0" bIns="0" rtlCol="0" anchor="t">
            <a:spAutoFit/>
          </a:bodyPr>
          <a:lstStyle/>
          <a:p>
            <a:pPr marL="0" lvl="0" indent="0">
              <a:lnSpc>
                <a:spcPts val="7919"/>
              </a:lnSpc>
            </a:pPr>
            <a:r>
              <a:rPr lang="en-US" sz="7199" dirty="0" err="1" smtClean="0">
                <a:solidFill>
                  <a:srgbClr val="000000"/>
                </a:solidFill>
                <a:latin typeface="DM Sans Bold"/>
              </a:rPr>
              <a:t>Sondage</a:t>
            </a:r>
            <a:r>
              <a:rPr lang="en-US" sz="7199" dirty="0" smtClean="0">
                <a:solidFill>
                  <a:srgbClr val="000000"/>
                </a:solidFill>
                <a:latin typeface="DM Sans Bold"/>
              </a:rPr>
              <a:t> : que </a:t>
            </a:r>
            <a:r>
              <a:rPr lang="en-US" sz="7199" dirty="0" err="1" smtClean="0">
                <a:solidFill>
                  <a:srgbClr val="000000"/>
                </a:solidFill>
                <a:latin typeface="DM Sans Bold"/>
              </a:rPr>
              <a:t>feriez-vous</a:t>
            </a:r>
            <a:r>
              <a:rPr lang="en-US" sz="7199" dirty="0" smtClean="0">
                <a:solidFill>
                  <a:srgbClr val="000000"/>
                </a:solidFill>
                <a:latin typeface="DM Sans Bold"/>
              </a:rPr>
              <a:t>?</a:t>
            </a:r>
            <a:endParaRPr lang="en-US" sz="7199" dirty="0">
              <a:solidFill>
                <a:srgbClr val="000000"/>
              </a:solidFill>
              <a:latin typeface="DM Sans Bold"/>
            </a:endParaRPr>
          </a:p>
        </p:txBody>
      </p:sp>
      <p:grpSp>
        <p:nvGrpSpPr>
          <p:cNvPr id="5" name="Group 5"/>
          <p:cNvGrpSpPr/>
          <p:nvPr/>
        </p:nvGrpSpPr>
        <p:grpSpPr>
          <a:xfrm>
            <a:off x="9144000" y="2109806"/>
            <a:ext cx="897809" cy="897809"/>
            <a:chOff x="0" y="0"/>
            <a:chExt cx="1197078" cy="1197078"/>
          </a:xfrm>
        </p:grpSpPr>
        <p:grpSp>
          <p:nvGrpSpPr>
            <p:cNvPr id="6" name="Group 6"/>
            <p:cNvGrpSpPr/>
            <p:nvPr/>
          </p:nvGrpSpPr>
          <p:grpSpPr>
            <a:xfrm>
              <a:off x="0" y="0"/>
              <a:ext cx="1197078" cy="119707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8" name="TextBox 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9" name="Group 9"/>
          <p:cNvGrpSpPr/>
          <p:nvPr/>
        </p:nvGrpSpPr>
        <p:grpSpPr>
          <a:xfrm>
            <a:off x="10392974" y="2109806"/>
            <a:ext cx="5546756" cy="1917459"/>
            <a:chOff x="0" y="0"/>
            <a:chExt cx="34382239" cy="11885602"/>
          </a:xfrm>
        </p:grpSpPr>
        <p:sp>
          <p:nvSpPr>
            <p:cNvPr id="10" name="Freeform 10"/>
            <p:cNvSpPr/>
            <p:nvPr/>
          </p:nvSpPr>
          <p:spPr>
            <a:xfrm>
              <a:off x="0" y="0"/>
              <a:ext cx="34382239" cy="11885602"/>
            </a:xfrm>
            <a:custGeom>
              <a:avLst/>
              <a:gdLst/>
              <a:ahLst/>
              <a:cxnLst/>
              <a:rect l="l" t="t" r="r" b="b"/>
              <a:pathLst>
                <a:path w="34382239" h="11885602">
                  <a:moveTo>
                    <a:pt x="0" y="0"/>
                  </a:moveTo>
                  <a:lnTo>
                    <a:pt x="0" y="11885602"/>
                  </a:lnTo>
                  <a:lnTo>
                    <a:pt x="34382239" y="11885602"/>
                  </a:lnTo>
                  <a:lnTo>
                    <a:pt x="34382239" y="0"/>
                  </a:lnTo>
                  <a:lnTo>
                    <a:pt x="0" y="0"/>
                  </a:lnTo>
                  <a:close/>
                  <a:moveTo>
                    <a:pt x="34321279" y="11824642"/>
                  </a:moveTo>
                  <a:lnTo>
                    <a:pt x="59690" y="11824642"/>
                  </a:lnTo>
                  <a:lnTo>
                    <a:pt x="59690" y="59690"/>
                  </a:lnTo>
                  <a:lnTo>
                    <a:pt x="34321279" y="59690"/>
                  </a:lnTo>
                  <a:lnTo>
                    <a:pt x="34321279" y="11824642"/>
                  </a:lnTo>
                  <a:close/>
                </a:path>
              </a:pathLst>
            </a:custGeom>
            <a:solidFill>
              <a:srgbClr val="000000"/>
            </a:solidFill>
          </p:spPr>
        </p:sp>
      </p:grpSp>
      <p:sp>
        <p:nvSpPr>
          <p:cNvPr id="11" name="TextBox 11"/>
          <p:cNvSpPr txBox="1"/>
          <p:nvPr/>
        </p:nvSpPr>
        <p:spPr>
          <a:xfrm>
            <a:off x="10538891" y="2154015"/>
            <a:ext cx="5254923" cy="1778885"/>
          </a:xfrm>
          <a:prstGeom prst="rect">
            <a:avLst/>
          </a:prstGeom>
        </p:spPr>
        <p:txBody>
          <a:bodyPr lIns="0" tIns="0" rIns="0" bIns="0" rtlCol="0" anchor="t">
            <a:spAutoFit/>
          </a:bodyPr>
          <a:lstStyle/>
          <a:p>
            <a:pPr lvl="0">
              <a:lnSpc>
                <a:spcPts val="2800"/>
              </a:lnSpc>
            </a:pPr>
            <a:r>
              <a:rPr lang="fr-FR" sz="2000" spc="20" dirty="0" smtClean="0">
                <a:solidFill>
                  <a:srgbClr val="000000"/>
                </a:solidFill>
                <a:latin typeface="DM Sans"/>
              </a:rPr>
              <a:t>Donner </a:t>
            </a:r>
            <a:r>
              <a:rPr lang="fr-FR" sz="2000" spc="20" dirty="0">
                <a:solidFill>
                  <a:srgbClr val="000000"/>
                </a:solidFill>
                <a:latin typeface="DM Sans"/>
              </a:rPr>
              <a:t>un peu à beaucoup de personnes - 100 % de la population ont accès à un ou deux services de base gratuits (par exemple, la consultation chez le médecin, la vaccination), mais tout le reste est payant</a:t>
            </a:r>
            <a:endParaRPr lang="en-US" sz="2000" spc="20" dirty="0">
              <a:solidFill>
                <a:srgbClr val="000000"/>
              </a:solidFill>
              <a:latin typeface="DM Sans"/>
            </a:endParaRPr>
          </a:p>
        </p:txBody>
      </p:sp>
      <p:grpSp>
        <p:nvGrpSpPr>
          <p:cNvPr id="12" name="Group 12"/>
          <p:cNvGrpSpPr/>
          <p:nvPr/>
        </p:nvGrpSpPr>
        <p:grpSpPr>
          <a:xfrm>
            <a:off x="9148331" y="4620412"/>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6" name="Group 16"/>
          <p:cNvGrpSpPr/>
          <p:nvPr/>
        </p:nvGrpSpPr>
        <p:grpSpPr>
          <a:xfrm>
            <a:off x="10397306" y="4620412"/>
            <a:ext cx="5546756" cy="1583423"/>
            <a:chOff x="0" y="0"/>
            <a:chExt cx="34382239" cy="9815040"/>
          </a:xfrm>
        </p:grpSpPr>
        <p:sp>
          <p:nvSpPr>
            <p:cNvPr id="17" name="Freeform 17"/>
            <p:cNvSpPr/>
            <p:nvPr/>
          </p:nvSpPr>
          <p:spPr>
            <a:xfrm>
              <a:off x="0" y="0"/>
              <a:ext cx="34382239" cy="9815040"/>
            </a:xfrm>
            <a:custGeom>
              <a:avLst/>
              <a:gdLst/>
              <a:ahLst/>
              <a:cxnLst/>
              <a:rect l="l" t="t" r="r" b="b"/>
              <a:pathLst>
                <a:path w="34382239" h="9815040">
                  <a:moveTo>
                    <a:pt x="0" y="0"/>
                  </a:moveTo>
                  <a:lnTo>
                    <a:pt x="0" y="9815040"/>
                  </a:lnTo>
                  <a:lnTo>
                    <a:pt x="34382239" y="9815040"/>
                  </a:lnTo>
                  <a:lnTo>
                    <a:pt x="34382239" y="0"/>
                  </a:lnTo>
                  <a:lnTo>
                    <a:pt x="0" y="0"/>
                  </a:lnTo>
                  <a:close/>
                  <a:moveTo>
                    <a:pt x="34321279" y="9754080"/>
                  </a:moveTo>
                  <a:lnTo>
                    <a:pt x="59690" y="9754080"/>
                  </a:lnTo>
                  <a:lnTo>
                    <a:pt x="59690" y="59690"/>
                  </a:lnTo>
                  <a:lnTo>
                    <a:pt x="34321279" y="59690"/>
                  </a:lnTo>
                  <a:lnTo>
                    <a:pt x="34321279" y="9754080"/>
                  </a:lnTo>
                  <a:close/>
                </a:path>
              </a:pathLst>
            </a:custGeom>
            <a:solidFill>
              <a:srgbClr val="000000"/>
            </a:solidFill>
          </p:spPr>
        </p:sp>
      </p:grpSp>
      <p:sp>
        <p:nvSpPr>
          <p:cNvPr id="18" name="TextBox 18"/>
          <p:cNvSpPr txBox="1"/>
          <p:nvPr/>
        </p:nvSpPr>
        <p:spPr>
          <a:xfrm>
            <a:off x="10543222" y="4705421"/>
            <a:ext cx="5254923" cy="1778885"/>
          </a:xfrm>
          <a:prstGeom prst="rect">
            <a:avLst/>
          </a:prstGeom>
        </p:spPr>
        <p:txBody>
          <a:bodyPr lIns="0" tIns="0" rIns="0" bIns="0" rtlCol="0" anchor="t">
            <a:spAutoFit/>
          </a:bodyPr>
          <a:lstStyle/>
          <a:p>
            <a:pPr lvl="0">
              <a:lnSpc>
                <a:spcPts val="2800"/>
              </a:lnSpc>
            </a:pPr>
            <a:r>
              <a:rPr lang="fr-FR" sz="2000" spc="20" dirty="0" smtClean="0">
                <a:solidFill>
                  <a:srgbClr val="000000"/>
                </a:solidFill>
                <a:latin typeface="DM Sans"/>
              </a:rPr>
              <a:t>Donner </a:t>
            </a:r>
            <a:r>
              <a:rPr lang="fr-FR" sz="2000" spc="20" dirty="0">
                <a:solidFill>
                  <a:srgbClr val="000000"/>
                </a:solidFill>
                <a:latin typeface="DM Sans"/>
              </a:rPr>
              <a:t>beaucoup à quelques personnes </a:t>
            </a:r>
            <a:r>
              <a:rPr lang="fr-FR" sz="2000" spc="20" dirty="0" smtClean="0">
                <a:solidFill>
                  <a:srgbClr val="000000"/>
                </a:solidFill>
                <a:latin typeface="DM Sans"/>
              </a:rPr>
              <a:t>– tout est gratuit pour </a:t>
            </a:r>
            <a:r>
              <a:rPr lang="fr-FR" sz="2000" spc="20" dirty="0" err="1" smtClean="0">
                <a:solidFill>
                  <a:srgbClr val="000000"/>
                </a:solidFill>
                <a:latin typeface="DM Sans"/>
              </a:rPr>
              <a:t>ertains</a:t>
            </a:r>
            <a:r>
              <a:rPr lang="fr-FR" sz="2000" spc="20" dirty="0" smtClean="0">
                <a:solidFill>
                  <a:srgbClr val="000000"/>
                </a:solidFill>
                <a:latin typeface="DM Sans"/>
              </a:rPr>
              <a:t> </a:t>
            </a:r>
            <a:r>
              <a:rPr lang="fr-FR" sz="2000" spc="20" dirty="0">
                <a:solidFill>
                  <a:srgbClr val="000000"/>
                </a:solidFill>
                <a:latin typeface="DM Sans"/>
              </a:rPr>
              <a:t>groupes de population (par exemple les enfants, les personnes de plus de 80 ans</a:t>
            </a:r>
            <a:r>
              <a:rPr lang="fr-FR" sz="2000" spc="20" dirty="0" smtClean="0">
                <a:solidFill>
                  <a:srgbClr val="000000"/>
                </a:solidFill>
                <a:latin typeface="DM Sans"/>
              </a:rPr>
              <a:t>), </a:t>
            </a:r>
            <a:r>
              <a:rPr lang="fr-FR" sz="2000" spc="20" dirty="0">
                <a:solidFill>
                  <a:srgbClr val="000000"/>
                </a:solidFill>
                <a:latin typeface="DM Sans"/>
              </a:rPr>
              <a:t>mais tous les autres doivent payer</a:t>
            </a:r>
            <a:endParaRPr lang="en-US" sz="2000" spc="20" dirty="0">
              <a:solidFill>
                <a:srgbClr val="000000"/>
              </a:solidFill>
              <a:latin typeface="DM Sans"/>
            </a:endParaRPr>
          </a:p>
        </p:txBody>
      </p:sp>
      <p:grpSp>
        <p:nvGrpSpPr>
          <p:cNvPr id="19" name="Group 19"/>
          <p:cNvGrpSpPr/>
          <p:nvPr/>
        </p:nvGrpSpPr>
        <p:grpSpPr>
          <a:xfrm>
            <a:off x="9148331" y="6784271"/>
            <a:ext cx="897809" cy="897809"/>
            <a:chOff x="0" y="0"/>
            <a:chExt cx="1197078" cy="1197078"/>
          </a:xfrm>
        </p:grpSpPr>
        <p:grpSp>
          <p:nvGrpSpPr>
            <p:cNvPr id="20" name="Group 20"/>
            <p:cNvGrpSpPr/>
            <p:nvPr/>
          </p:nvGrpSpPr>
          <p:grpSpPr>
            <a:xfrm>
              <a:off x="0" y="0"/>
              <a:ext cx="1197078" cy="1197078"/>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2" name="TextBox 22"/>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3" name="Group 23"/>
          <p:cNvGrpSpPr/>
          <p:nvPr/>
        </p:nvGrpSpPr>
        <p:grpSpPr>
          <a:xfrm>
            <a:off x="10397306" y="6784271"/>
            <a:ext cx="5542425" cy="1392923"/>
            <a:chOff x="0" y="0"/>
            <a:chExt cx="34355390" cy="8634203"/>
          </a:xfrm>
        </p:grpSpPr>
        <p:sp>
          <p:nvSpPr>
            <p:cNvPr id="24" name="Freeform 24"/>
            <p:cNvSpPr/>
            <p:nvPr/>
          </p:nvSpPr>
          <p:spPr>
            <a:xfrm>
              <a:off x="0" y="0"/>
              <a:ext cx="34355388" cy="8634202"/>
            </a:xfrm>
            <a:custGeom>
              <a:avLst/>
              <a:gdLst/>
              <a:ahLst/>
              <a:cxnLst/>
              <a:rect l="l" t="t" r="r" b="b"/>
              <a:pathLst>
                <a:path w="34355388" h="8634202">
                  <a:moveTo>
                    <a:pt x="0" y="0"/>
                  </a:moveTo>
                  <a:lnTo>
                    <a:pt x="0" y="8634202"/>
                  </a:lnTo>
                  <a:lnTo>
                    <a:pt x="34355388" y="8634202"/>
                  </a:lnTo>
                  <a:lnTo>
                    <a:pt x="34355388" y="0"/>
                  </a:lnTo>
                  <a:lnTo>
                    <a:pt x="0" y="0"/>
                  </a:lnTo>
                  <a:close/>
                  <a:moveTo>
                    <a:pt x="34294431" y="8573243"/>
                  </a:moveTo>
                  <a:lnTo>
                    <a:pt x="59690" y="8573243"/>
                  </a:lnTo>
                  <a:lnTo>
                    <a:pt x="59690" y="59690"/>
                  </a:lnTo>
                  <a:lnTo>
                    <a:pt x="34294431" y="59690"/>
                  </a:lnTo>
                  <a:lnTo>
                    <a:pt x="34294431" y="8573243"/>
                  </a:lnTo>
                  <a:close/>
                </a:path>
              </a:pathLst>
            </a:custGeom>
            <a:solidFill>
              <a:srgbClr val="000000"/>
            </a:solidFill>
          </p:spPr>
        </p:sp>
      </p:grpSp>
      <p:sp>
        <p:nvSpPr>
          <p:cNvPr id="25" name="TextBox 25"/>
          <p:cNvSpPr txBox="1"/>
          <p:nvPr/>
        </p:nvSpPr>
        <p:spPr>
          <a:xfrm>
            <a:off x="10533697" y="6929870"/>
            <a:ext cx="5410364" cy="1778885"/>
          </a:xfrm>
          <a:prstGeom prst="rect">
            <a:avLst/>
          </a:prstGeom>
        </p:spPr>
        <p:txBody>
          <a:bodyPr lIns="0" tIns="0" rIns="0" bIns="0" rtlCol="0" anchor="t">
            <a:spAutoFit/>
          </a:bodyPr>
          <a:lstStyle/>
          <a:p>
            <a:pPr>
              <a:lnSpc>
                <a:spcPts val="2800"/>
              </a:lnSpc>
            </a:pPr>
            <a:r>
              <a:rPr lang="fr-FR" sz="2000" spc="20" dirty="0" smtClean="0">
                <a:solidFill>
                  <a:srgbClr val="000000"/>
                </a:solidFill>
                <a:latin typeface="DM Sans"/>
              </a:rPr>
              <a:t>Faire </a:t>
            </a:r>
            <a:r>
              <a:rPr lang="fr-FR" sz="2000" spc="20" dirty="0">
                <a:solidFill>
                  <a:srgbClr val="000000"/>
                </a:solidFill>
                <a:latin typeface="DM Sans"/>
              </a:rPr>
              <a:t>payer à chacun un pourcentage de ses revenus (par exemple 10 %) chaque année, quels que soient ses besoins en matière de santé.</a:t>
            </a:r>
            <a:endParaRPr lang="en-US" sz="2000" spc="20" dirty="0">
              <a:solidFill>
                <a:srgbClr val="000000"/>
              </a:solidFill>
              <a:latin typeface="DM Sans"/>
            </a:endParaRPr>
          </a:p>
          <a:p>
            <a:pPr marL="0" lvl="0" indent="0">
              <a:lnSpc>
                <a:spcPts val="2800"/>
              </a:lnSpc>
            </a:pPr>
            <a:endParaRPr lang="en-US" sz="2000" spc="20" dirty="0">
              <a:solidFill>
                <a:srgbClr val="000000"/>
              </a:solidFill>
              <a:latin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18365" y="1509097"/>
            <a:ext cx="13451270" cy="987450"/>
          </a:xfrm>
          <a:prstGeom prst="rect">
            <a:avLst/>
          </a:prstGeom>
        </p:spPr>
        <p:txBody>
          <a:bodyPr lIns="0" tIns="0" rIns="0" bIns="0" rtlCol="0" anchor="t">
            <a:spAutoFit/>
          </a:bodyPr>
          <a:lstStyle/>
          <a:p>
            <a:pPr lvl="0">
              <a:lnSpc>
                <a:spcPts val="7700"/>
              </a:lnSpc>
            </a:pPr>
            <a:r>
              <a:rPr lang="fr-FR" sz="5400" dirty="0">
                <a:solidFill>
                  <a:srgbClr val="000000"/>
                </a:solidFill>
                <a:latin typeface="DM Sans Bold"/>
              </a:rPr>
              <a:t>Le rôle de la société civile dans la CSU</a:t>
            </a:r>
            <a:endParaRPr lang="en-US" sz="5400" dirty="0">
              <a:solidFill>
                <a:srgbClr val="000000"/>
              </a:solidFill>
              <a:latin typeface="DM Sans Bold"/>
            </a:endParaRPr>
          </a:p>
        </p:txBody>
      </p:sp>
      <p:grpSp>
        <p:nvGrpSpPr>
          <p:cNvPr id="3" name="Group 3"/>
          <p:cNvGrpSpPr/>
          <p:nvPr/>
        </p:nvGrpSpPr>
        <p:grpSpPr>
          <a:xfrm>
            <a:off x="1795820" y="3148342"/>
            <a:ext cx="897809" cy="897809"/>
            <a:chOff x="0" y="0"/>
            <a:chExt cx="1197078" cy="1197078"/>
          </a:xfrm>
        </p:grpSpPr>
        <p:grpSp>
          <p:nvGrpSpPr>
            <p:cNvPr id="4" name="Group 4"/>
            <p:cNvGrpSpPr/>
            <p:nvPr/>
          </p:nvGrpSpPr>
          <p:grpSpPr>
            <a:xfrm>
              <a:off x="0" y="0"/>
              <a:ext cx="1197078" cy="1197078"/>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6" name="TextBox 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1</a:t>
              </a:r>
            </a:p>
          </p:txBody>
        </p:sp>
      </p:grpSp>
      <p:grpSp>
        <p:nvGrpSpPr>
          <p:cNvPr id="7" name="Group 7"/>
          <p:cNvGrpSpPr/>
          <p:nvPr/>
        </p:nvGrpSpPr>
        <p:grpSpPr>
          <a:xfrm>
            <a:off x="3044794" y="3148342"/>
            <a:ext cx="5414918" cy="2466741"/>
            <a:chOff x="0" y="0"/>
            <a:chExt cx="33565028" cy="15290394"/>
          </a:xfrm>
        </p:grpSpPr>
        <p:sp>
          <p:nvSpPr>
            <p:cNvPr id="8" name="Freeform 8"/>
            <p:cNvSpPr/>
            <p:nvPr/>
          </p:nvSpPr>
          <p:spPr>
            <a:xfrm>
              <a:off x="0" y="0"/>
              <a:ext cx="33565027" cy="15290394"/>
            </a:xfrm>
            <a:custGeom>
              <a:avLst/>
              <a:gdLst/>
              <a:ahLst/>
              <a:cxnLst/>
              <a:rect l="l" t="t" r="r" b="b"/>
              <a:pathLst>
                <a:path w="33565027" h="15290394">
                  <a:moveTo>
                    <a:pt x="0" y="0"/>
                  </a:moveTo>
                  <a:lnTo>
                    <a:pt x="0" y="15290394"/>
                  </a:lnTo>
                  <a:lnTo>
                    <a:pt x="33565027" y="15290394"/>
                  </a:lnTo>
                  <a:lnTo>
                    <a:pt x="33565027" y="0"/>
                  </a:lnTo>
                  <a:lnTo>
                    <a:pt x="0" y="0"/>
                  </a:lnTo>
                  <a:close/>
                  <a:moveTo>
                    <a:pt x="33504067" y="15229433"/>
                  </a:moveTo>
                  <a:lnTo>
                    <a:pt x="59690" y="15229433"/>
                  </a:lnTo>
                  <a:lnTo>
                    <a:pt x="59690" y="59690"/>
                  </a:lnTo>
                  <a:lnTo>
                    <a:pt x="33504067" y="59690"/>
                  </a:lnTo>
                  <a:lnTo>
                    <a:pt x="33504067" y="15229433"/>
                  </a:lnTo>
                  <a:close/>
                </a:path>
              </a:pathLst>
            </a:custGeom>
            <a:solidFill>
              <a:srgbClr val="000000"/>
            </a:solidFill>
          </p:spPr>
        </p:sp>
      </p:grpSp>
      <p:sp>
        <p:nvSpPr>
          <p:cNvPr id="9" name="TextBox 9"/>
          <p:cNvSpPr txBox="1"/>
          <p:nvPr/>
        </p:nvSpPr>
        <p:spPr>
          <a:xfrm>
            <a:off x="3208025" y="3245876"/>
            <a:ext cx="5130918" cy="2244204"/>
          </a:xfrm>
          <a:prstGeom prst="rect">
            <a:avLst/>
          </a:prstGeom>
        </p:spPr>
        <p:txBody>
          <a:bodyPr lIns="0" tIns="0" rIns="0" bIns="0" rtlCol="0" anchor="t">
            <a:spAutoFit/>
          </a:bodyPr>
          <a:lstStyle/>
          <a:p>
            <a:pPr lvl="0">
              <a:lnSpc>
                <a:spcPts val="3500"/>
              </a:lnSpc>
            </a:pPr>
            <a:r>
              <a:rPr lang="fr-FR" sz="2000" spc="25" dirty="0">
                <a:solidFill>
                  <a:srgbClr val="000000"/>
                </a:solidFill>
                <a:latin typeface="DM Sans"/>
              </a:rPr>
              <a:t>Tous les pays se </a:t>
            </a:r>
            <a:r>
              <a:rPr lang="fr-FR" sz="2000" b="1" spc="25" dirty="0">
                <a:solidFill>
                  <a:srgbClr val="000000"/>
                </a:solidFill>
                <a:latin typeface="DM Sans"/>
              </a:rPr>
              <a:t>sont engagés à faire participer la société civile </a:t>
            </a:r>
            <a:r>
              <a:rPr lang="fr-FR" sz="2000" spc="25" dirty="0">
                <a:solidFill>
                  <a:srgbClr val="000000"/>
                </a:solidFill>
                <a:latin typeface="DM Sans"/>
              </a:rPr>
              <a:t>à l'élaboration, à la mise en œuvre et à l'évaluation des politiques de santé (Déclaration de 2019, paragraphe 54</a:t>
            </a:r>
            <a:r>
              <a:rPr lang="fr-FR" sz="2000" spc="25" dirty="0" smtClean="0">
                <a:solidFill>
                  <a:srgbClr val="000000"/>
                </a:solidFill>
                <a:latin typeface="DM Sans"/>
              </a:rPr>
              <a:t>)</a:t>
            </a:r>
            <a:endParaRPr lang="en-US" sz="2000" spc="25" dirty="0">
              <a:solidFill>
                <a:srgbClr val="000000"/>
              </a:solidFill>
              <a:latin typeface="DM Sans"/>
            </a:endParaRPr>
          </a:p>
        </p:txBody>
      </p:sp>
      <p:grpSp>
        <p:nvGrpSpPr>
          <p:cNvPr id="10" name="Group 10"/>
          <p:cNvGrpSpPr/>
          <p:nvPr/>
        </p:nvGrpSpPr>
        <p:grpSpPr>
          <a:xfrm>
            <a:off x="9428586" y="3148342"/>
            <a:ext cx="897809" cy="897809"/>
            <a:chOff x="0" y="0"/>
            <a:chExt cx="1197078" cy="1197078"/>
          </a:xfrm>
        </p:grpSpPr>
        <p:grpSp>
          <p:nvGrpSpPr>
            <p:cNvPr id="11" name="Group 11"/>
            <p:cNvGrpSpPr/>
            <p:nvPr/>
          </p:nvGrpSpPr>
          <p:grpSpPr>
            <a:xfrm>
              <a:off x="0" y="0"/>
              <a:ext cx="1197078" cy="119707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13" name="TextBox 13"/>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2</a:t>
              </a:r>
            </a:p>
          </p:txBody>
        </p:sp>
      </p:grpSp>
      <p:grpSp>
        <p:nvGrpSpPr>
          <p:cNvPr id="14" name="Group 14"/>
          <p:cNvGrpSpPr/>
          <p:nvPr/>
        </p:nvGrpSpPr>
        <p:grpSpPr>
          <a:xfrm>
            <a:off x="10591296" y="3148342"/>
            <a:ext cx="5414918" cy="3346664"/>
            <a:chOff x="0" y="0"/>
            <a:chExt cx="33565028" cy="20744703"/>
          </a:xfrm>
        </p:grpSpPr>
        <p:sp>
          <p:nvSpPr>
            <p:cNvPr id="15" name="Freeform 15"/>
            <p:cNvSpPr/>
            <p:nvPr/>
          </p:nvSpPr>
          <p:spPr>
            <a:xfrm>
              <a:off x="0" y="0"/>
              <a:ext cx="33565027" cy="20744703"/>
            </a:xfrm>
            <a:custGeom>
              <a:avLst/>
              <a:gdLst/>
              <a:ahLst/>
              <a:cxnLst/>
              <a:rect l="l" t="t" r="r" b="b"/>
              <a:pathLst>
                <a:path w="33565027" h="20744703">
                  <a:moveTo>
                    <a:pt x="0" y="0"/>
                  </a:moveTo>
                  <a:lnTo>
                    <a:pt x="0" y="20744703"/>
                  </a:lnTo>
                  <a:lnTo>
                    <a:pt x="33565027" y="20744703"/>
                  </a:lnTo>
                  <a:lnTo>
                    <a:pt x="33565027" y="0"/>
                  </a:lnTo>
                  <a:lnTo>
                    <a:pt x="0" y="0"/>
                  </a:lnTo>
                  <a:close/>
                  <a:moveTo>
                    <a:pt x="33504067" y="20683744"/>
                  </a:moveTo>
                  <a:lnTo>
                    <a:pt x="59690" y="20683744"/>
                  </a:lnTo>
                  <a:lnTo>
                    <a:pt x="59690" y="59690"/>
                  </a:lnTo>
                  <a:lnTo>
                    <a:pt x="33504067" y="59690"/>
                  </a:lnTo>
                  <a:lnTo>
                    <a:pt x="33504067" y="20683744"/>
                  </a:lnTo>
                  <a:close/>
                </a:path>
              </a:pathLst>
            </a:custGeom>
            <a:solidFill>
              <a:srgbClr val="000000"/>
            </a:solidFill>
          </p:spPr>
        </p:sp>
      </p:grpSp>
      <p:sp>
        <p:nvSpPr>
          <p:cNvPr id="16" name="TextBox 16"/>
          <p:cNvSpPr txBox="1"/>
          <p:nvPr/>
        </p:nvSpPr>
        <p:spPr>
          <a:xfrm>
            <a:off x="10754527" y="3241663"/>
            <a:ext cx="5130918" cy="3590727"/>
          </a:xfrm>
          <a:prstGeom prst="rect">
            <a:avLst/>
          </a:prstGeom>
        </p:spPr>
        <p:txBody>
          <a:bodyPr lIns="0" tIns="0" rIns="0" bIns="0" rtlCol="0" anchor="t">
            <a:spAutoFit/>
          </a:bodyPr>
          <a:lstStyle/>
          <a:p>
            <a:pPr>
              <a:lnSpc>
                <a:spcPts val="3500"/>
              </a:lnSpc>
            </a:pPr>
            <a:r>
              <a:rPr lang="fr-FR" sz="2000" spc="25" dirty="0">
                <a:solidFill>
                  <a:srgbClr val="000000"/>
                </a:solidFill>
                <a:latin typeface="DM Sans"/>
              </a:rPr>
              <a:t>L'OMS recommande que </a:t>
            </a:r>
            <a:r>
              <a:rPr lang="fr-FR" sz="2000" b="1" spc="25" dirty="0">
                <a:solidFill>
                  <a:srgbClr val="000000"/>
                </a:solidFill>
                <a:latin typeface="DM Sans"/>
              </a:rPr>
              <a:t>les consultations nationales des citoyens/des populations </a:t>
            </a:r>
            <a:r>
              <a:rPr lang="fr-FR" sz="2000" spc="25" dirty="0">
                <a:solidFill>
                  <a:srgbClr val="000000"/>
                </a:solidFill>
                <a:latin typeface="DM Sans"/>
              </a:rPr>
              <a:t>aient lieu au début du cycle de planification des politiques de santé, afin que les résultats puissent contribuer à l'élaboration de toute nouvelle politique ou stratégie nationale de santé</a:t>
            </a:r>
          </a:p>
          <a:p>
            <a:pPr marL="0" lvl="0" indent="0">
              <a:lnSpc>
                <a:spcPts val="3500"/>
              </a:lnSpc>
            </a:pPr>
            <a:r>
              <a:rPr lang="en-US" sz="2500" spc="25" dirty="0" smtClean="0">
                <a:solidFill>
                  <a:srgbClr val="000000"/>
                </a:solidFill>
                <a:latin typeface="DM Sans"/>
              </a:rPr>
              <a:t>.</a:t>
            </a:r>
            <a:endParaRPr lang="en-US" sz="2500" spc="25" dirty="0">
              <a:solidFill>
                <a:srgbClr val="000000"/>
              </a:solidFill>
              <a:latin typeface="DM Sans"/>
            </a:endParaRPr>
          </a:p>
        </p:txBody>
      </p:sp>
      <p:grpSp>
        <p:nvGrpSpPr>
          <p:cNvPr id="17" name="Group 17"/>
          <p:cNvGrpSpPr/>
          <p:nvPr/>
        </p:nvGrpSpPr>
        <p:grpSpPr>
          <a:xfrm>
            <a:off x="9428586" y="7242345"/>
            <a:ext cx="897809" cy="897809"/>
            <a:chOff x="0" y="0"/>
            <a:chExt cx="1197078" cy="1197078"/>
          </a:xfrm>
        </p:grpSpPr>
        <p:grpSp>
          <p:nvGrpSpPr>
            <p:cNvPr id="18" name="Group 18"/>
            <p:cNvGrpSpPr/>
            <p:nvPr/>
          </p:nvGrpSpPr>
          <p:grpSpPr>
            <a:xfrm>
              <a:off x="0" y="0"/>
              <a:ext cx="1197078" cy="1197078"/>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20" name="TextBox 2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4</a:t>
              </a:r>
            </a:p>
          </p:txBody>
        </p:sp>
      </p:grpSp>
      <p:grpSp>
        <p:nvGrpSpPr>
          <p:cNvPr id="21" name="Group 21"/>
          <p:cNvGrpSpPr/>
          <p:nvPr/>
        </p:nvGrpSpPr>
        <p:grpSpPr>
          <a:xfrm>
            <a:off x="10620543" y="7242345"/>
            <a:ext cx="5414918" cy="1585241"/>
            <a:chOff x="0" y="0"/>
            <a:chExt cx="33565028" cy="9826310"/>
          </a:xfrm>
        </p:grpSpPr>
        <p:sp>
          <p:nvSpPr>
            <p:cNvPr id="22" name="Freeform 22"/>
            <p:cNvSpPr/>
            <p:nvPr/>
          </p:nvSpPr>
          <p:spPr>
            <a:xfrm>
              <a:off x="0" y="0"/>
              <a:ext cx="33565027" cy="9826310"/>
            </a:xfrm>
            <a:custGeom>
              <a:avLst/>
              <a:gdLst/>
              <a:ahLst/>
              <a:cxnLst/>
              <a:rect l="l" t="t" r="r" b="b"/>
              <a:pathLst>
                <a:path w="33565027" h="9826310">
                  <a:moveTo>
                    <a:pt x="0" y="0"/>
                  </a:moveTo>
                  <a:lnTo>
                    <a:pt x="0" y="9826310"/>
                  </a:lnTo>
                  <a:lnTo>
                    <a:pt x="33565027" y="9826310"/>
                  </a:lnTo>
                  <a:lnTo>
                    <a:pt x="33565027" y="0"/>
                  </a:lnTo>
                  <a:lnTo>
                    <a:pt x="0" y="0"/>
                  </a:lnTo>
                  <a:close/>
                  <a:moveTo>
                    <a:pt x="33504067" y="9765350"/>
                  </a:moveTo>
                  <a:lnTo>
                    <a:pt x="59690" y="9765350"/>
                  </a:lnTo>
                  <a:lnTo>
                    <a:pt x="59690" y="59690"/>
                  </a:lnTo>
                  <a:lnTo>
                    <a:pt x="33504067" y="59690"/>
                  </a:lnTo>
                  <a:lnTo>
                    <a:pt x="33504067" y="9765350"/>
                  </a:lnTo>
                  <a:close/>
                </a:path>
              </a:pathLst>
            </a:custGeom>
            <a:solidFill>
              <a:srgbClr val="000000"/>
            </a:solidFill>
          </p:spPr>
        </p:sp>
      </p:grpSp>
      <p:sp>
        <p:nvSpPr>
          <p:cNvPr id="23" name="TextBox 23"/>
          <p:cNvSpPr txBox="1"/>
          <p:nvPr/>
        </p:nvSpPr>
        <p:spPr>
          <a:xfrm>
            <a:off x="10844777" y="7361537"/>
            <a:ext cx="5006740" cy="1346522"/>
          </a:xfrm>
          <a:prstGeom prst="rect">
            <a:avLst/>
          </a:prstGeom>
        </p:spPr>
        <p:txBody>
          <a:bodyPr lIns="0" tIns="0" rIns="0" bIns="0" rtlCol="0" anchor="t">
            <a:spAutoFit/>
          </a:bodyPr>
          <a:lstStyle/>
          <a:p>
            <a:pPr lvl="0">
              <a:lnSpc>
                <a:spcPts val="3500"/>
              </a:lnSpc>
            </a:pPr>
            <a:r>
              <a:rPr lang="fr-FR" sz="2500" spc="25" dirty="0">
                <a:solidFill>
                  <a:srgbClr val="000000"/>
                </a:solidFill>
                <a:latin typeface="DM Sans"/>
              </a:rPr>
              <a:t>La société civile doit avoir </a:t>
            </a:r>
            <a:r>
              <a:rPr lang="fr-FR" sz="2500" b="1" spc="25" dirty="0">
                <a:solidFill>
                  <a:srgbClr val="000000"/>
                </a:solidFill>
                <a:latin typeface="DM Sans"/>
              </a:rPr>
              <a:t>une place à la table des décisions </a:t>
            </a:r>
            <a:r>
              <a:rPr lang="fr-FR" sz="2500" spc="25" dirty="0" smtClean="0">
                <a:solidFill>
                  <a:srgbClr val="000000"/>
                </a:solidFill>
                <a:latin typeface="DM Sans"/>
              </a:rPr>
              <a:t>(comme avec les CCM</a:t>
            </a:r>
            <a:r>
              <a:rPr lang="fr-FR" sz="2500" spc="25" dirty="0">
                <a:solidFill>
                  <a:srgbClr val="000000"/>
                </a:solidFill>
                <a:latin typeface="DM Sans"/>
              </a:rPr>
              <a:t>)</a:t>
            </a:r>
          </a:p>
        </p:txBody>
      </p:sp>
      <p:grpSp>
        <p:nvGrpSpPr>
          <p:cNvPr id="24" name="Group 24"/>
          <p:cNvGrpSpPr/>
          <p:nvPr/>
        </p:nvGrpSpPr>
        <p:grpSpPr>
          <a:xfrm>
            <a:off x="1814870" y="6344536"/>
            <a:ext cx="897809" cy="897809"/>
            <a:chOff x="0" y="0"/>
            <a:chExt cx="1197078" cy="1197078"/>
          </a:xfrm>
        </p:grpSpPr>
        <p:grpSp>
          <p:nvGrpSpPr>
            <p:cNvPr id="25" name="Group 25"/>
            <p:cNvGrpSpPr/>
            <p:nvPr/>
          </p:nvGrpSpPr>
          <p:grpSpPr>
            <a:xfrm>
              <a:off x="0" y="0"/>
              <a:ext cx="1197078" cy="1197078"/>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27" name="TextBox 2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3</a:t>
              </a:r>
            </a:p>
          </p:txBody>
        </p:sp>
      </p:grpSp>
      <p:grpSp>
        <p:nvGrpSpPr>
          <p:cNvPr id="28" name="Group 28"/>
          <p:cNvGrpSpPr/>
          <p:nvPr/>
        </p:nvGrpSpPr>
        <p:grpSpPr>
          <a:xfrm>
            <a:off x="3044794" y="6344536"/>
            <a:ext cx="5414918" cy="2913764"/>
            <a:chOff x="0" y="0"/>
            <a:chExt cx="33565028" cy="18061319"/>
          </a:xfrm>
        </p:grpSpPr>
        <p:sp>
          <p:nvSpPr>
            <p:cNvPr id="29" name="Freeform 29"/>
            <p:cNvSpPr/>
            <p:nvPr/>
          </p:nvSpPr>
          <p:spPr>
            <a:xfrm>
              <a:off x="0" y="0"/>
              <a:ext cx="33565027" cy="18061319"/>
            </a:xfrm>
            <a:custGeom>
              <a:avLst/>
              <a:gdLst/>
              <a:ahLst/>
              <a:cxnLst/>
              <a:rect l="l" t="t" r="r" b="b"/>
              <a:pathLst>
                <a:path w="33565027" h="18061319">
                  <a:moveTo>
                    <a:pt x="0" y="0"/>
                  </a:moveTo>
                  <a:lnTo>
                    <a:pt x="0" y="18061319"/>
                  </a:lnTo>
                  <a:lnTo>
                    <a:pt x="33565027" y="18061319"/>
                  </a:lnTo>
                  <a:lnTo>
                    <a:pt x="33565027" y="0"/>
                  </a:lnTo>
                  <a:lnTo>
                    <a:pt x="0" y="0"/>
                  </a:lnTo>
                  <a:close/>
                  <a:moveTo>
                    <a:pt x="33504067" y="18000359"/>
                  </a:moveTo>
                  <a:lnTo>
                    <a:pt x="59690" y="18000359"/>
                  </a:lnTo>
                  <a:lnTo>
                    <a:pt x="59690" y="59690"/>
                  </a:lnTo>
                  <a:lnTo>
                    <a:pt x="33504067" y="59690"/>
                  </a:lnTo>
                  <a:lnTo>
                    <a:pt x="33504067" y="18000359"/>
                  </a:lnTo>
                  <a:close/>
                </a:path>
              </a:pathLst>
            </a:custGeom>
            <a:solidFill>
              <a:srgbClr val="000000"/>
            </a:solidFill>
          </p:spPr>
        </p:sp>
      </p:grpSp>
      <p:sp>
        <p:nvSpPr>
          <p:cNvPr id="30" name="TextBox 30"/>
          <p:cNvSpPr txBox="1"/>
          <p:nvPr/>
        </p:nvSpPr>
        <p:spPr>
          <a:xfrm>
            <a:off x="3269028" y="6442070"/>
            <a:ext cx="5006740" cy="2693045"/>
          </a:xfrm>
          <a:prstGeom prst="rect">
            <a:avLst/>
          </a:prstGeom>
        </p:spPr>
        <p:txBody>
          <a:bodyPr lIns="0" tIns="0" rIns="0" bIns="0" rtlCol="0" anchor="t">
            <a:spAutoFit/>
          </a:bodyPr>
          <a:lstStyle/>
          <a:p>
            <a:pPr lvl="0">
              <a:lnSpc>
                <a:spcPts val="3500"/>
              </a:lnSpc>
            </a:pPr>
            <a:r>
              <a:rPr lang="fr-FR" sz="2000" spc="25" dirty="0">
                <a:solidFill>
                  <a:srgbClr val="000000"/>
                </a:solidFill>
                <a:latin typeface="DM Sans"/>
              </a:rPr>
              <a:t>Les gouvernements entreprennent souvent une </a:t>
            </a:r>
            <a:r>
              <a:rPr lang="fr-FR" sz="2000" b="1" spc="25" dirty="0">
                <a:solidFill>
                  <a:srgbClr val="000000"/>
                </a:solidFill>
                <a:latin typeface="DM Sans"/>
              </a:rPr>
              <a:t>analyse de la situation du secteur de la santé </a:t>
            </a:r>
            <a:r>
              <a:rPr lang="fr-FR" sz="2000" spc="25" dirty="0">
                <a:solidFill>
                  <a:srgbClr val="000000"/>
                </a:solidFill>
                <a:latin typeface="DM Sans"/>
              </a:rPr>
              <a:t>lorsqu'ils lancent une nouvelle politique ou stratégie sanitaire. L'OMS recommande que ce processus soit participatif et inclusif</a:t>
            </a:r>
            <a:endParaRPr lang="en-US" sz="2000" spc="25" dirty="0">
              <a:solidFill>
                <a:srgbClr val="000000"/>
              </a:solidFill>
              <a:latin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47261" y="1356294"/>
            <a:ext cx="16230600" cy="984077"/>
            <a:chOff x="0" y="0"/>
            <a:chExt cx="12456187" cy="755231"/>
          </a:xfrm>
        </p:grpSpPr>
        <p:sp>
          <p:nvSpPr>
            <p:cNvPr id="3" name="Freeform 3"/>
            <p:cNvSpPr/>
            <p:nvPr/>
          </p:nvSpPr>
          <p:spPr>
            <a:xfrm>
              <a:off x="0" y="0"/>
              <a:ext cx="12456187" cy="755231"/>
            </a:xfrm>
            <a:custGeom>
              <a:avLst/>
              <a:gdLst/>
              <a:ahLst/>
              <a:cxnLst/>
              <a:rect l="l" t="t" r="r" b="b"/>
              <a:pathLst>
                <a:path w="12456187" h="755231">
                  <a:moveTo>
                    <a:pt x="12331726" y="755231"/>
                  </a:moveTo>
                  <a:lnTo>
                    <a:pt x="124460" y="755231"/>
                  </a:lnTo>
                  <a:cubicBezTo>
                    <a:pt x="55880" y="755231"/>
                    <a:pt x="0" y="699351"/>
                    <a:pt x="0" y="630771"/>
                  </a:cubicBezTo>
                  <a:lnTo>
                    <a:pt x="0" y="124460"/>
                  </a:lnTo>
                  <a:cubicBezTo>
                    <a:pt x="0" y="55880"/>
                    <a:pt x="55880" y="0"/>
                    <a:pt x="124460" y="0"/>
                  </a:cubicBezTo>
                  <a:lnTo>
                    <a:pt x="12331727" y="0"/>
                  </a:lnTo>
                  <a:cubicBezTo>
                    <a:pt x="12400307" y="0"/>
                    <a:pt x="12456187" y="55880"/>
                    <a:pt x="12456187" y="124460"/>
                  </a:cubicBezTo>
                  <a:lnTo>
                    <a:pt x="12456187" y="630771"/>
                  </a:lnTo>
                  <a:cubicBezTo>
                    <a:pt x="12456187" y="699351"/>
                    <a:pt x="12400307" y="755231"/>
                    <a:pt x="12331727" y="755231"/>
                  </a:cubicBezTo>
                  <a:close/>
                </a:path>
              </a:pathLst>
            </a:custGeom>
            <a:solidFill>
              <a:srgbClr val="46C3BD"/>
            </a:solidFill>
          </p:spPr>
        </p:sp>
      </p:grpSp>
      <p:sp>
        <p:nvSpPr>
          <p:cNvPr id="4" name="TextBox 4"/>
          <p:cNvSpPr txBox="1"/>
          <p:nvPr/>
        </p:nvSpPr>
        <p:spPr>
          <a:xfrm>
            <a:off x="1238544" y="1565123"/>
            <a:ext cx="15868082" cy="564706"/>
          </a:xfrm>
          <a:prstGeom prst="rect">
            <a:avLst/>
          </a:prstGeom>
        </p:spPr>
        <p:txBody>
          <a:bodyPr lIns="0" tIns="0" rIns="0" bIns="0" rtlCol="0" anchor="t">
            <a:spAutoFit/>
          </a:bodyPr>
          <a:lstStyle/>
          <a:p>
            <a:pPr lvl="0" algn="ctr">
              <a:lnSpc>
                <a:spcPts val="4510"/>
              </a:lnSpc>
              <a:defRPr/>
            </a:pPr>
            <a:r>
              <a:rPr lang="fr-FR" sz="3600" dirty="0">
                <a:solidFill>
                  <a:srgbClr val="000000"/>
                </a:solidFill>
                <a:latin typeface="DM Sans Bold"/>
              </a:rPr>
              <a:t>Le Mécanisme d'engagement de la société civile (CSEM) pour CSU2030</a:t>
            </a:r>
            <a:endParaRPr kumimoji="0" lang="en-US" sz="3600" b="0" i="0" u="none" strike="noStrike" kern="1200" cap="none" spc="0" normalizeH="0" baseline="0" noProof="0" dirty="0">
              <a:ln>
                <a:noFill/>
              </a:ln>
              <a:solidFill>
                <a:srgbClr val="000000"/>
              </a:solidFill>
              <a:effectLst/>
              <a:uLnTx/>
              <a:uFillTx/>
              <a:latin typeface="DM Sans Bold"/>
            </a:endParaRPr>
          </a:p>
        </p:txBody>
      </p:sp>
      <p:sp>
        <p:nvSpPr>
          <p:cNvPr id="6" name="Freeform 6"/>
          <p:cNvSpPr/>
          <p:nvPr/>
        </p:nvSpPr>
        <p:spPr>
          <a:xfrm>
            <a:off x="1047261" y="2672689"/>
            <a:ext cx="16230600" cy="6966611"/>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txBody>
          <a:bodyPr/>
          <a:lstStyle/>
          <a:p>
            <a:endParaRPr lang="en-GB" dirty="0"/>
          </a:p>
        </p:txBody>
      </p:sp>
      <p:sp>
        <p:nvSpPr>
          <p:cNvPr id="7" name="TextBox 7"/>
          <p:cNvSpPr txBox="1"/>
          <p:nvPr/>
        </p:nvSpPr>
        <p:spPr>
          <a:xfrm>
            <a:off x="3783548" y="3629836"/>
            <a:ext cx="11563074" cy="1846659"/>
          </a:xfrm>
          <a:prstGeom prst="rect">
            <a:avLst/>
          </a:prstGeom>
        </p:spPr>
        <p:txBody>
          <a:bodyPr lIns="0" tIns="0" rIns="0" bIns="0" rtlCol="0" anchor="t">
            <a:spAutoFit/>
          </a:bodyPr>
          <a:lstStyle/>
          <a:p>
            <a:pPr lvl="0">
              <a:lnSpc>
                <a:spcPts val="3599"/>
              </a:lnSpc>
              <a:defRPr/>
            </a:pPr>
            <a:r>
              <a:rPr lang="fr-FR" sz="2000" spc="23" dirty="0">
                <a:solidFill>
                  <a:srgbClr val="000000"/>
                </a:solidFill>
                <a:latin typeface="DM Sans"/>
              </a:rPr>
              <a:t>Le CSEM est la section de la société civile de CSU2030 qui œuvre à faire en sorte que les politiques de CSU soient </a:t>
            </a:r>
            <a:r>
              <a:rPr lang="fr-FR" sz="2000" b="1" spc="23" dirty="0">
                <a:solidFill>
                  <a:srgbClr val="000000"/>
                </a:solidFill>
                <a:latin typeface="DM Sans"/>
              </a:rPr>
              <a:t>inclusives et équitables</a:t>
            </a:r>
            <a:r>
              <a:rPr lang="fr-FR" sz="2000" spc="23" dirty="0">
                <a:solidFill>
                  <a:srgbClr val="000000"/>
                </a:solidFill>
                <a:latin typeface="DM Sans"/>
              </a:rPr>
              <a:t>, et </a:t>
            </a:r>
            <a:r>
              <a:rPr lang="fr-FR" sz="2000" spc="23" dirty="0" smtClean="0">
                <a:solidFill>
                  <a:srgbClr val="000000"/>
                </a:solidFill>
                <a:latin typeface="DM Sans"/>
              </a:rPr>
              <a:t>que l’on accorde une </a:t>
            </a:r>
            <a:r>
              <a:rPr lang="fr-FR" sz="2000" spc="23" dirty="0">
                <a:solidFill>
                  <a:srgbClr val="000000"/>
                </a:solidFill>
                <a:latin typeface="DM Sans"/>
              </a:rPr>
              <a:t>attention systématique </a:t>
            </a:r>
            <a:r>
              <a:rPr lang="fr-FR" sz="2000" spc="23" dirty="0" smtClean="0">
                <a:solidFill>
                  <a:srgbClr val="000000"/>
                </a:solidFill>
                <a:latin typeface="DM Sans"/>
              </a:rPr>
              <a:t>aux </a:t>
            </a:r>
            <a:r>
              <a:rPr lang="fr-FR" sz="2000" spc="23" dirty="0">
                <a:solidFill>
                  <a:srgbClr val="000000"/>
                </a:solidFill>
                <a:latin typeface="DM Sans"/>
              </a:rPr>
              <a:t>populations les plus marginalisées et vulnérables afin que </a:t>
            </a:r>
            <a:r>
              <a:rPr lang="fr-FR" sz="2000" b="1" spc="23" dirty="0">
                <a:solidFill>
                  <a:srgbClr val="000000"/>
                </a:solidFill>
                <a:latin typeface="DM Sans"/>
              </a:rPr>
              <a:t>personne ne soit laissé pour compte</a:t>
            </a:r>
            <a:endParaRPr kumimoji="0" lang="en-US" sz="2000" b="1" i="0" u="none" strike="noStrike" kern="1200" cap="none" spc="23" normalizeH="0" baseline="0" noProof="0" dirty="0">
              <a:ln>
                <a:noFill/>
              </a:ln>
              <a:solidFill>
                <a:srgbClr val="000000"/>
              </a:solidFill>
              <a:effectLst/>
              <a:uLnTx/>
              <a:uFillTx/>
              <a:latin typeface="DM Sans"/>
            </a:endParaRPr>
          </a:p>
        </p:txBody>
      </p:sp>
      <p:grpSp>
        <p:nvGrpSpPr>
          <p:cNvPr id="8" name="Group 8"/>
          <p:cNvGrpSpPr/>
          <p:nvPr/>
        </p:nvGrpSpPr>
        <p:grpSpPr>
          <a:xfrm>
            <a:off x="2605002" y="3696511"/>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marR="0" lvl="0" indent="0" algn="ctr" defTabSz="914400" rtl="0" eaLnBrk="1" fontAlgn="auto" latinLnBrk="0" hangingPunct="1">
                <a:lnSpc>
                  <a:spcPts val="5066"/>
                </a:lnSpc>
                <a:spcBef>
                  <a:spcPct val="0"/>
                </a:spcBef>
                <a:spcAft>
                  <a:spcPts val="0"/>
                </a:spcAft>
                <a:buClrTx/>
                <a:buSzTx/>
                <a:buFontTx/>
                <a:buNone/>
                <a:tabLst/>
                <a:defRPr/>
              </a:pPr>
              <a:r>
                <a:rPr kumimoji="0" lang="en-US" sz="3618" b="0" i="0" u="none" strike="noStrike" kern="1200" cap="none" spc="0" normalizeH="0" baseline="0" noProof="0">
                  <a:ln>
                    <a:noFill/>
                  </a:ln>
                  <a:solidFill>
                    <a:srgbClr val="000000"/>
                  </a:solidFill>
                  <a:effectLst/>
                  <a:uLnTx/>
                  <a:uFillTx/>
                  <a:latin typeface="DM Sans Bold"/>
                  <a:ea typeface="+mn-ea"/>
                  <a:cs typeface="+mn-cs"/>
                </a:rPr>
                <a:t>1</a:t>
              </a:r>
            </a:p>
          </p:txBody>
        </p:sp>
      </p:grpSp>
      <p:sp>
        <p:nvSpPr>
          <p:cNvPr id="12" name="TextBox 12"/>
          <p:cNvSpPr txBox="1"/>
          <p:nvPr/>
        </p:nvSpPr>
        <p:spPr>
          <a:xfrm>
            <a:off x="3783548" y="5426686"/>
            <a:ext cx="11563074" cy="3665812"/>
          </a:xfrm>
          <a:prstGeom prst="rect">
            <a:avLst/>
          </a:prstGeom>
        </p:spPr>
        <p:txBody>
          <a:bodyPr lIns="0" tIns="0" rIns="0" bIns="0" rtlCol="0" anchor="t">
            <a:spAutoFit/>
          </a:bodyPr>
          <a:lstStyle/>
          <a:p>
            <a:pPr marL="0" marR="0" lvl="0" indent="0" algn="l" defTabSz="914400" rtl="0" eaLnBrk="1" fontAlgn="auto" latinLnBrk="0" hangingPunct="1">
              <a:lnSpc>
                <a:spcPts val="3599"/>
              </a:lnSpc>
              <a:spcBef>
                <a:spcPts val="0"/>
              </a:spcBef>
              <a:spcAft>
                <a:spcPts val="0"/>
              </a:spcAft>
              <a:buClrTx/>
              <a:buSzTx/>
              <a:buFontTx/>
              <a:buNone/>
              <a:tabLst/>
              <a:defRPr/>
            </a:pPr>
            <a:r>
              <a:rPr lang="en-US" sz="2399" spc="23" dirty="0" err="1" smtClean="0">
                <a:solidFill>
                  <a:srgbClr val="000000"/>
                </a:solidFill>
                <a:latin typeface="DM Sans"/>
              </a:rPr>
              <a:t>Objectif</a:t>
            </a:r>
            <a:r>
              <a:rPr kumimoji="0" lang="en-US" sz="2399" b="0" i="0" u="none" strike="noStrike" kern="1200" cap="none" spc="23" normalizeH="0" baseline="0" noProof="0" dirty="0" smtClean="0">
                <a:ln>
                  <a:noFill/>
                </a:ln>
                <a:solidFill>
                  <a:srgbClr val="000000"/>
                </a:solidFill>
                <a:effectLst/>
                <a:uLnTx/>
                <a:uFillTx/>
                <a:latin typeface="DM Sans"/>
                <a:ea typeface="+mn-ea"/>
                <a:cs typeface="+mn-cs"/>
              </a:rPr>
              <a:t>s :</a:t>
            </a:r>
            <a:endParaRPr kumimoji="0" lang="en-US" sz="2399" b="0" i="0" u="none" strike="noStrike" kern="1200" cap="none" spc="23" normalizeH="0" baseline="0" noProof="0" dirty="0">
              <a:ln>
                <a:noFill/>
              </a:ln>
              <a:solidFill>
                <a:srgbClr val="000000"/>
              </a:solidFill>
              <a:effectLst/>
              <a:uLnTx/>
              <a:uFillTx/>
              <a:latin typeface="DM Sans"/>
              <a:ea typeface="+mn-ea"/>
              <a:cs typeface="+mn-cs"/>
            </a:endParaRPr>
          </a:p>
          <a:p>
            <a:pPr marL="342900" lvl="0" indent="-342900">
              <a:lnSpc>
                <a:spcPts val="3599"/>
              </a:lnSpc>
              <a:buFont typeface="Arial" panose="020B0604020202020204" pitchFamily="34" charset="0"/>
              <a:buChar char="•"/>
              <a:defRPr/>
            </a:pPr>
            <a:r>
              <a:rPr lang="fr-FR" sz="2399" spc="23" dirty="0">
                <a:solidFill>
                  <a:srgbClr val="000000"/>
                </a:solidFill>
                <a:latin typeface="DM Sans"/>
              </a:rPr>
              <a:t>Un </a:t>
            </a:r>
            <a:r>
              <a:rPr lang="fr-FR" sz="2399" b="1" spc="23" dirty="0">
                <a:solidFill>
                  <a:srgbClr val="000000"/>
                </a:solidFill>
                <a:latin typeface="DM Sans"/>
              </a:rPr>
              <a:t>mouvement de plaidoyer </a:t>
            </a:r>
            <a:r>
              <a:rPr lang="fr-FR" sz="2399" spc="23" dirty="0">
                <a:solidFill>
                  <a:srgbClr val="000000"/>
                </a:solidFill>
                <a:latin typeface="DM Sans"/>
              </a:rPr>
              <a:t>large et inclusif sur la CSU/le RSS</a:t>
            </a:r>
          </a:p>
          <a:p>
            <a:pPr marL="342900" lvl="0" indent="-342900">
              <a:lnSpc>
                <a:spcPts val="3599"/>
              </a:lnSpc>
              <a:buFont typeface="Arial" panose="020B0604020202020204" pitchFamily="34" charset="0"/>
              <a:buChar char="•"/>
              <a:defRPr/>
            </a:pPr>
            <a:r>
              <a:rPr lang="fr-FR" sz="2399" spc="23" dirty="0">
                <a:solidFill>
                  <a:srgbClr val="000000"/>
                </a:solidFill>
                <a:latin typeface="DM Sans"/>
              </a:rPr>
              <a:t>Une </a:t>
            </a:r>
            <a:r>
              <a:rPr lang="fr-FR" sz="2399" b="1" spc="23" dirty="0">
                <a:solidFill>
                  <a:srgbClr val="000000"/>
                </a:solidFill>
                <a:latin typeface="DM Sans"/>
              </a:rPr>
              <a:t>politique et une mise en œuvre </a:t>
            </a:r>
            <a:r>
              <a:rPr lang="fr-FR" sz="2399" spc="23" dirty="0">
                <a:solidFill>
                  <a:srgbClr val="000000"/>
                </a:solidFill>
                <a:latin typeface="DM Sans"/>
              </a:rPr>
              <a:t>de la CSU qui répondent aux besoins des personnes vulnérables et marginalisées</a:t>
            </a:r>
          </a:p>
          <a:p>
            <a:pPr marL="342900" lvl="0" indent="-342900">
              <a:lnSpc>
                <a:spcPts val="3599"/>
              </a:lnSpc>
              <a:buFont typeface="Arial" panose="020B0604020202020204" pitchFamily="34" charset="0"/>
              <a:buChar char="•"/>
              <a:defRPr/>
            </a:pPr>
            <a:r>
              <a:rPr lang="fr-FR" sz="2399" spc="23" dirty="0">
                <a:solidFill>
                  <a:srgbClr val="000000"/>
                </a:solidFill>
                <a:latin typeface="DM Sans"/>
              </a:rPr>
              <a:t>Des mécanismes de </a:t>
            </a:r>
            <a:r>
              <a:rPr lang="fr-FR" sz="2399" b="1" spc="23" dirty="0">
                <a:solidFill>
                  <a:srgbClr val="000000"/>
                </a:solidFill>
                <a:latin typeface="DM Sans"/>
              </a:rPr>
              <a:t>responsabilité</a:t>
            </a:r>
            <a:r>
              <a:rPr lang="fr-FR" sz="2399" spc="23" dirty="0">
                <a:solidFill>
                  <a:srgbClr val="000000"/>
                </a:solidFill>
                <a:latin typeface="DM Sans"/>
              </a:rPr>
              <a:t> citoyenne et communautaire renforcés</a:t>
            </a:r>
          </a:p>
          <a:p>
            <a:pPr marL="342900" lvl="0" indent="-342900">
              <a:lnSpc>
                <a:spcPts val="3599"/>
              </a:lnSpc>
              <a:buFont typeface="Arial" panose="020B0604020202020204" pitchFamily="34" charset="0"/>
              <a:buChar char="•"/>
              <a:defRPr/>
            </a:pPr>
            <a:r>
              <a:rPr lang="fr-FR" sz="2399" spc="23" dirty="0">
                <a:solidFill>
                  <a:srgbClr val="000000"/>
                </a:solidFill>
                <a:latin typeface="DM Sans"/>
              </a:rPr>
              <a:t>Une plus grande</a:t>
            </a:r>
            <a:r>
              <a:rPr lang="fr-FR" sz="2399" b="1" spc="23" dirty="0">
                <a:solidFill>
                  <a:srgbClr val="000000"/>
                </a:solidFill>
                <a:latin typeface="DM Sans"/>
              </a:rPr>
              <a:t> coordination </a:t>
            </a:r>
            <a:r>
              <a:rPr lang="fr-FR" sz="2399" spc="23" dirty="0">
                <a:solidFill>
                  <a:srgbClr val="000000"/>
                </a:solidFill>
                <a:latin typeface="DM Sans"/>
              </a:rPr>
              <a:t>et harmonisation du plaidoyer de la société civile en matière de santé</a:t>
            </a:r>
            <a:endParaRPr lang="en-US" sz="2399" spc="23" dirty="0">
              <a:solidFill>
                <a:srgbClr val="000000"/>
              </a:solidFill>
              <a:latin typeface="DM Sans"/>
            </a:endParaRP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r>
              <a:rPr kumimoji="0" lang="en-US" sz="2399" b="0" i="0" u="none" strike="noStrike" kern="1200" cap="none" spc="23" normalizeH="0" baseline="0" noProof="0" dirty="0">
                <a:ln>
                  <a:noFill/>
                </a:ln>
                <a:solidFill>
                  <a:srgbClr val="000000"/>
                </a:solidFill>
                <a:effectLst/>
                <a:uLnTx/>
                <a:uFillTx/>
                <a:latin typeface="DM Sans"/>
                <a:ea typeface="+mn-ea"/>
                <a:cs typeface="+mn-cs"/>
                <a:hlinkClick r:id="rId3"/>
              </a:rPr>
              <a:t>https://csemonline.net/about-us/</a:t>
            </a:r>
            <a:r>
              <a:rPr kumimoji="0" lang="en-US" sz="2399" b="0" i="0" u="none" strike="noStrike" kern="1200" cap="none" spc="23" normalizeH="0" baseline="0" noProof="0" dirty="0">
                <a:ln>
                  <a:noFill/>
                </a:ln>
                <a:solidFill>
                  <a:srgbClr val="000000"/>
                </a:solidFill>
                <a:effectLst/>
                <a:uLnTx/>
                <a:uFillTx/>
                <a:latin typeface="DM Sans"/>
                <a:ea typeface="+mn-ea"/>
                <a:cs typeface="+mn-cs"/>
              </a:rPr>
              <a:t> </a:t>
            </a:r>
          </a:p>
        </p:txBody>
      </p:sp>
      <p:grpSp>
        <p:nvGrpSpPr>
          <p:cNvPr id="13" name="Group 13"/>
          <p:cNvGrpSpPr/>
          <p:nvPr/>
        </p:nvGrpSpPr>
        <p:grpSpPr>
          <a:xfrm>
            <a:off x="2605002" y="5493361"/>
            <a:ext cx="897809" cy="897809"/>
            <a:chOff x="0" y="0"/>
            <a:chExt cx="1197078" cy="1197078"/>
          </a:xfrm>
        </p:grpSpPr>
        <p:grpSp>
          <p:nvGrpSpPr>
            <p:cNvPr id="14" name="Group 14"/>
            <p:cNvGrpSpPr/>
            <p:nvPr/>
          </p:nvGrpSpPr>
          <p:grpSpPr>
            <a:xfrm>
              <a:off x="0" y="0"/>
              <a:ext cx="1197078" cy="1197078"/>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6" name="TextBox 16"/>
            <p:cNvSpPr txBox="1"/>
            <p:nvPr/>
          </p:nvSpPr>
          <p:spPr>
            <a:xfrm>
              <a:off x="244118" y="169174"/>
              <a:ext cx="708842" cy="792056"/>
            </a:xfrm>
            <a:prstGeom prst="rect">
              <a:avLst/>
            </a:prstGeom>
          </p:spPr>
          <p:txBody>
            <a:bodyPr lIns="0" tIns="0" rIns="0" bIns="0" rtlCol="0" anchor="t">
              <a:spAutoFit/>
            </a:bodyPr>
            <a:lstStyle/>
            <a:p>
              <a:pPr marL="0" marR="0" lvl="0" indent="0" algn="ctr" defTabSz="914400" rtl="0" eaLnBrk="1" fontAlgn="auto" latinLnBrk="0" hangingPunct="1">
                <a:lnSpc>
                  <a:spcPts val="5066"/>
                </a:lnSpc>
                <a:spcBef>
                  <a:spcPct val="0"/>
                </a:spcBef>
                <a:spcAft>
                  <a:spcPts val="0"/>
                </a:spcAft>
                <a:buClrTx/>
                <a:buSzTx/>
                <a:buFontTx/>
                <a:buNone/>
                <a:tabLst/>
                <a:defRPr/>
              </a:pPr>
              <a:r>
                <a:rPr kumimoji="0" lang="en-US" sz="3618" b="0" i="0" u="none" strike="noStrike" kern="1200" cap="none" spc="0" normalizeH="0" baseline="0" noProof="0">
                  <a:ln>
                    <a:noFill/>
                  </a:ln>
                  <a:solidFill>
                    <a:srgbClr val="000000"/>
                  </a:solidFill>
                  <a:effectLst/>
                  <a:uLnTx/>
                  <a:uFillTx/>
                  <a:latin typeface="DM Sans Bold"/>
                  <a:ea typeface="+mn-ea"/>
                  <a:cs typeface="+mn-cs"/>
                </a:rPr>
                <a:t>2</a:t>
              </a:r>
            </a:p>
          </p:txBody>
        </p:sp>
      </p:grpSp>
    </p:spTree>
    <p:extLst>
      <p:ext uri="{BB962C8B-B14F-4D97-AF65-F5344CB8AC3E}">
        <p14:creationId xmlns:p14="http://schemas.microsoft.com/office/powerpoint/2010/main" val="900027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6187" cy="6315813"/>
          </a:xfrm>
        </p:grpSpPr>
        <p:sp>
          <p:nvSpPr>
            <p:cNvPr id="3" name="Freeform 3"/>
            <p:cNvSpPr/>
            <p:nvPr/>
          </p:nvSpPr>
          <p:spPr>
            <a:xfrm>
              <a:off x="0" y="0"/>
              <a:ext cx="12456187" cy="6315813"/>
            </a:xfrm>
            <a:custGeom>
              <a:avLst/>
              <a:gdLst/>
              <a:ahLst/>
              <a:cxnLst/>
              <a:rect l="l" t="t" r="r" b="b"/>
              <a:pathLst>
                <a:path w="12456187" h="6315813">
                  <a:moveTo>
                    <a:pt x="12331726" y="6315813"/>
                  </a:moveTo>
                  <a:lnTo>
                    <a:pt x="124460" y="6315813"/>
                  </a:lnTo>
                  <a:cubicBezTo>
                    <a:pt x="55880" y="6315813"/>
                    <a:pt x="0" y="6259933"/>
                    <a:pt x="0" y="6191353"/>
                  </a:cubicBezTo>
                  <a:lnTo>
                    <a:pt x="0" y="124460"/>
                  </a:lnTo>
                  <a:cubicBezTo>
                    <a:pt x="0" y="55880"/>
                    <a:pt x="55880" y="0"/>
                    <a:pt x="124460" y="0"/>
                  </a:cubicBezTo>
                  <a:lnTo>
                    <a:pt x="12331727" y="0"/>
                  </a:lnTo>
                  <a:cubicBezTo>
                    <a:pt x="12400307" y="0"/>
                    <a:pt x="12456187" y="55880"/>
                    <a:pt x="12456187" y="124460"/>
                  </a:cubicBezTo>
                  <a:lnTo>
                    <a:pt x="12456187" y="6191353"/>
                  </a:lnTo>
                  <a:cubicBezTo>
                    <a:pt x="12456187" y="6259933"/>
                    <a:pt x="12400307" y="6315813"/>
                    <a:pt x="12331727" y="6315813"/>
                  </a:cubicBezTo>
                  <a:close/>
                </a:path>
              </a:pathLst>
            </a:custGeom>
            <a:solidFill>
              <a:srgbClr val="EDF0F2"/>
            </a:solidFill>
          </p:spPr>
        </p:sp>
      </p:grpSp>
      <p:grpSp>
        <p:nvGrpSpPr>
          <p:cNvPr id="4" name="Group 4"/>
          <p:cNvGrpSpPr/>
          <p:nvPr/>
        </p:nvGrpSpPr>
        <p:grpSpPr>
          <a:xfrm>
            <a:off x="1835678" y="2470268"/>
            <a:ext cx="6581852" cy="2708307"/>
            <a:chOff x="0" y="0"/>
            <a:chExt cx="40798406" cy="16787767"/>
          </a:xfrm>
        </p:grpSpPr>
        <p:sp>
          <p:nvSpPr>
            <p:cNvPr id="5" name="Freeform 5"/>
            <p:cNvSpPr/>
            <p:nvPr/>
          </p:nvSpPr>
          <p:spPr>
            <a:xfrm>
              <a:off x="0" y="0"/>
              <a:ext cx="40798406" cy="16787768"/>
            </a:xfrm>
            <a:custGeom>
              <a:avLst/>
              <a:gdLst/>
              <a:ahLst/>
              <a:cxnLst/>
              <a:rect l="l" t="t" r="r" b="b"/>
              <a:pathLst>
                <a:path w="40798406" h="16787768">
                  <a:moveTo>
                    <a:pt x="0" y="0"/>
                  </a:moveTo>
                  <a:lnTo>
                    <a:pt x="0" y="16787768"/>
                  </a:lnTo>
                  <a:lnTo>
                    <a:pt x="40798406" y="16787768"/>
                  </a:lnTo>
                  <a:lnTo>
                    <a:pt x="40798406" y="0"/>
                  </a:lnTo>
                  <a:lnTo>
                    <a:pt x="0" y="0"/>
                  </a:lnTo>
                  <a:close/>
                  <a:moveTo>
                    <a:pt x="40737445" y="16726807"/>
                  </a:moveTo>
                  <a:lnTo>
                    <a:pt x="59690" y="16726807"/>
                  </a:lnTo>
                  <a:lnTo>
                    <a:pt x="59690" y="59690"/>
                  </a:lnTo>
                  <a:lnTo>
                    <a:pt x="40737445" y="59690"/>
                  </a:lnTo>
                  <a:lnTo>
                    <a:pt x="40737445" y="16726807"/>
                  </a:lnTo>
                  <a:close/>
                </a:path>
              </a:pathLst>
            </a:custGeom>
            <a:solidFill>
              <a:srgbClr val="46C3BD"/>
            </a:solidFill>
          </p:spPr>
        </p:sp>
      </p:grpSp>
      <p:sp>
        <p:nvSpPr>
          <p:cNvPr id="6" name="AutoShape 6"/>
          <p:cNvSpPr/>
          <p:nvPr/>
        </p:nvSpPr>
        <p:spPr>
          <a:xfrm>
            <a:off x="1840215" y="2480771"/>
            <a:ext cx="282401" cy="234492"/>
          </a:xfrm>
          <a:prstGeom prst="rect">
            <a:avLst/>
          </a:prstGeom>
          <a:solidFill>
            <a:srgbClr val="46C3BD"/>
          </a:solidFill>
        </p:spPr>
      </p:sp>
      <p:sp>
        <p:nvSpPr>
          <p:cNvPr id="7" name="TextBox 7"/>
          <p:cNvSpPr txBox="1"/>
          <p:nvPr/>
        </p:nvSpPr>
        <p:spPr>
          <a:xfrm>
            <a:off x="1910815" y="2466325"/>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1</a:t>
            </a:r>
          </a:p>
        </p:txBody>
      </p:sp>
      <p:sp>
        <p:nvSpPr>
          <p:cNvPr id="8" name="TextBox 8"/>
          <p:cNvSpPr txBox="1"/>
          <p:nvPr/>
        </p:nvSpPr>
        <p:spPr>
          <a:xfrm>
            <a:off x="2089561" y="2712826"/>
            <a:ext cx="6327969" cy="2975173"/>
          </a:xfrm>
          <a:prstGeom prst="rect">
            <a:avLst/>
          </a:prstGeom>
        </p:spPr>
        <p:txBody>
          <a:bodyPr lIns="0" tIns="0" rIns="0" bIns="0" rtlCol="0" anchor="t">
            <a:spAutoFit/>
          </a:bodyPr>
          <a:lstStyle/>
          <a:p>
            <a:pPr algn="ctr">
              <a:lnSpc>
                <a:spcPts val="2940"/>
              </a:lnSpc>
              <a:spcBef>
                <a:spcPct val="0"/>
              </a:spcBef>
            </a:pPr>
            <a:r>
              <a:rPr lang="fr-FR" sz="2000" dirty="0">
                <a:solidFill>
                  <a:srgbClr val="000000"/>
                </a:solidFill>
                <a:latin typeface="DM Sans"/>
              </a:rPr>
              <a:t>Comprend </a:t>
            </a:r>
            <a:r>
              <a:rPr lang="fr-FR" sz="2000" b="1" dirty="0">
                <a:solidFill>
                  <a:srgbClr val="000000"/>
                </a:solidFill>
                <a:latin typeface="DM Sans"/>
              </a:rPr>
              <a:t>toutes les composantes </a:t>
            </a:r>
            <a:r>
              <a:rPr lang="fr-FR" sz="2000" dirty="0">
                <a:solidFill>
                  <a:srgbClr val="000000"/>
                </a:solidFill>
                <a:latin typeface="DM Sans"/>
              </a:rPr>
              <a:t>du système de santé : les systèmes de prestation de services de santé, le personnel de santé, les établissements de santé et les réseaux de communication, les technologies de la santé, les systèmes d'information, les mécanismes d'assurance qualité, le financement de la santé, la gouvernance et la législation.</a:t>
            </a:r>
          </a:p>
          <a:p>
            <a:pPr marL="0" lvl="0" indent="0" algn="ctr">
              <a:lnSpc>
                <a:spcPts val="2940"/>
              </a:lnSpc>
              <a:spcBef>
                <a:spcPct val="0"/>
              </a:spcBef>
            </a:pPr>
            <a:r>
              <a:rPr lang="en-US" sz="2100" dirty="0" smtClean="0">
                <a:solidFill>
                  <a:srgbClr val="000000"/>
                </a:solidFill>
                <a:latin typeface="DM Sans"/>
              </a:rPr>
              <a:t>.</a:t>
            </a:r>
            <a:endParaRPr lang="en-US" sz="2100" dirty="0">
              <a:solidFill>
                <a:srgbClr val="000000"/>
              </a:solidFill>
              <a:latin typeface="DM Sans"/>
            </a:endParaRPr>
          </a:p>
        </p:txBody>
      </p:sp>
      <p:grpSp>
        <p:nvGrpSpPr>
          <p:cNvPr id="9" name="Group 9"/>
          <p:cNvGrpSpPr/>
          <p:nvPr/>
        </p:nvGrpSpPr>
        <p:grpSpPr>
          <a:xfrm>
            <a:off x="14288374" y="4565736"/>
            <a:ext cx="2449698" cy="1155527"/>
            <a:chOff x="0" y="0"/>
            <a:chExt cx="1880023" cy="886810"/>
          </a:xfrm>
        </p:grpSpPr>
        <p:sp>
          <p:nvSpPr>
            <p:cNvPr id="10" name="Freeform 10"/>
            <p:cNvSpPr/>
            <p:nvPr/>
          </p:nvSpPr>
          <p:spPr>
            <a:xfrm>
              <a:off x="0" y="0"/>
              <a:ext cx="1880023" cy="886810"/>
            </a:xfrm>
            <a:custGeom>
              <a:avLst/>
              <a:gdLst/>
              <a:ahLst/>
              <a:cxnLst/>
              <a:rect l="l" t="t" r="r" b="b"/>
              <a:pathLst>
                <a:path w="1880023" h="886810">
                  <a:moveTo>
                    <a:pt x="1755563" y="886810"/>
                  </a:moveTo>
                  <a:lnTo>
                    <a:pt x="124460" y="886810"/>
                  </a:lnTo>
                  <a:cubicBezTo>
                    <a:pt x="55880" y="886810"/>
                    <a:pt x="0" y="830930"/>
                    <a:pt x="0" y="762350"/>
                  </a:cubicBezTo>
                  <a:lnTo>
                    <a:pt x="0" y="124460"/>
                  </a:lnTo>
                  <a:cubicBezTo>
                    <a:pt x="0" y="55880"/>
                    <a:pt x="55880" y="0"/>
                    <a:pt x="124460" y="0"/>
                  </a:cubicBezTo>
                  <a:lnTo>
                    <a:pt x="1755563" y="0"/>
                  </a:lnTo>
                  <a:cubicBezTo>
                    <a:pt x="1824143" y="0"/>
                    <a:pt x="1880023" y="55880"/>
                    <a:pt x="1880023" y="124460"/>
                  </a:cubicBezTo>
                  <a:lnTo>
                    <a:pt x="1880023" y="762350"/>
                  </a:lnTo>
                  <a:cubicBezTo>
                    <a:pt x="1880023" y="830930"/>
                    <a:pt x="1824143" y="886810"/>
                    <a:pt x="1755563" y="886810"/>
                  </a:cubicBezTo>
                  <a:close/>
                </a:path>
              </a:pathLst>
            </a:custGeom>
            <a:solidFill>
              <a:srgbClr val="46C3BD"/>
            </a:solidFill>
          </p:spPr>
        </p:sp>
      </p:grpSp>
      <p:sp>
        <p:nvSpPr>
          <p:cNvPr id="11" name="TextBox 11"/>
          <p:cNvSpPr txBox="1"/>
          <p:nvPr/>
        </p:nvSpPr>
        <p:spPr>
          <a:xfrm>
            <a:off x="14539527" y="4670425"/>
            <a:ext cx="2198545" cy="987450"/>
          </a:xfrm>
          <a:prstGeom prst="rect">
            <a:avLst/>
          </a:prstGeom>
        </p:spPr>
        <p:txBody>
          <a:bodyPr wrap="square" lIns="0" tIns="0" rIns="0" bIns="0" rtlCol="0" anchor="t">
            <a:spAutoFit/>
          </a:bodyPr>
          <a:lstStyle/>
          <a:p>
            <a:pPr marL="0" lvl="0" indent="0">
              <a:lnSpc>
                <a:spcPts val="7700"/>
              </a:lnSpc>
              <a:spcBef>
                <a:spcPct val="0"/>
              </a:spcBef>
            </a:pPr>
            <a:r>
              <a:rPr lang="en-US" sz="4800" dirty="0" smtClean="0">
                <a:solidFill>
                  <a:srgbClr val="000000"/>
                </a:solidFill>
                <a:latin typeface="DM Sans Bold"/>
              </a:rPr>
              <a:t>La CSU</a:t>
            </a:r>
            <a:endParaRPr lang="en-US" sz="4800" dirty="0">
              <a:solidFill>
                <a:srgbClr val="000000"/>
              </a:solidFill>
              <a:latin typeface="DM Sans Bold"/>
            </a:endParaRPr>
          </a:p>
        </p:txBody>
      </p:sp>
      <p:grpSp>
        <p:nvGrpSpPr>
          <p:cNvPr id="12" name="Group 12"/>
          <p:cNvGrpSpPr/>
          <p:nvPr/>
        </p:nvGrpSpPr>
        <p:grpSpPr>
          <a:xfrm>
            <a:off x="9077768" y="2715263"/>
            <a:ext cx="4487887" cy="1278866"/>
            <a:chOff x="0" y="0"/>
            <a:chExt cx="27818711" cy="7927205"/>
          </a:xfrm>
        </p:grpSpPr>
        <p:sp>
          <p:nvSpPr>
            <p:cNvPr id="13" name="Freeform 13"/>
            <p:cNvSpPr/>
            <p:nvPr/>
          </p:nvSpPr>
          <p:spPr>
            <a:xfrm>
              <a:off x="0" y="0"/>
              <a:ext cx="27818711" cy="7927205"/>
            </a:xfrm>
            <a:custGeom>
              <a:avLst/>
              <a:gdLst/>
              <a:ahLst/>
              <a:cxnLst/>
              <a:rect l="l" t="t" r="r" b="b"/>
              <a:pathLst>
                <a:path w="27818711" h="7927205">
                  <a:moveTo>
                    <a:pt x="0" y="0"/>
                  </a:moveTo>
                  <a:lnTo>
                    <a:pt x="0" y="7927205"/>
                  </a:lnTo>
                  <a:lnTo>
                    <a:pt x="27818711" y="7927205"/>
                  </a:lnTo>
                  <a:lnTo>
                    <a:pt x="27818711" y="0"/>
                  </a:lnTo>
                  <a:lnTo>
                    <a:pt x="0" y="0"/>
                  </a:lnTo>
                  <a:close/>
                  <a:moveTo>
                    <a:pt x="27757751" y="7866245"/>
                  </a:moveTo>
                  <a:lnTo>
                    <a:pt x="59690" y="7866245"/>
                  </a:lnTo>
                  <a:lnTo>
                    <a:pt x="59690" y="59690"/>
                  </a:lnTo>
                  <a:lnTo>
                    <a:pt x="27757751" y="59690"/>
                  </a:lnTo>
                  <a:lnTo>
                    <a:pt x="27757751" y="7866245"/>
                  </a:lnTo>
                  <a:close/>
                </a:path>
              </a:pathLst>
            </a:custGeom>
            <a:solidFill>
              <a:srgbClr val="46C3BD"/>
            </a:solidFill>
          </p:spPr>
        </p:sp>
      </p:grpSp>
      <p:sp>
        <p:nvSpPr>
          <p:cNvPr id="14" name="AutoShape 14"/>
          <p:cNvSpPr/>
          <p:nvPr/>
        </p:nvSpPr>
        <p:spPr>
          <a:xfrm>
            <a:off x="9073071" y="2725765"/>
            <a:ext cx="282401" cy="234492"/>
          </a:xfrm>
          <a:prstGeom prst="rect">
            <a:avLst/>
          </a:prstGeom>
          <a:solidFill>
            <a:srgbClr val="46C3BD"/>
          </a:solidFill>
        </p:spPr>
      </p:sp>
      <p:sp>
        <p:nvSpPr>
          <p:cNvPr id="15" name="TextBox 15"/>
          <p:cNvSpPr txBox="1"/>
          <p:nvPr/>
        </p:nvSpPr>
        <p:spPr>
          <a:xfrm>
            <a:off x="9143671" y="2711319"/>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2</a:t>
            </a:r>
          </a:p>
        </p:txBody>
      </p:sp>
      <p:sp>
        <p:nvSpPr>
          <p:cNvPr id="16" name="TextBox 16"/>
          <p:cNvSpPr txBox="1"/>
          <p:nvPr/>
        </p:nvSpPr>
        <p:spPr>
          <a:xfrm>
            <a:off x="9383763" y="2962266"/>
            <a:ext cx="3961065" cy="737235"/>
          </a:xfrm>
          <a:prstGeom prst="rect">
            <a:avLst/>
          </a:prstGeom>
        </p:spPr>
        <p:txBody>
          <a:bodyPr lIns="0" tIns="0" rIns="0" bIns="0" rtlCol="0" anchor="t">
            <a:spAutoFit/>
          </a:bodyPr>
          <a:lstStyle/>
          <a:p>
            <a:pPr lvl="0" algn="ctr">
              <a:lnSpc>
                <a:spcPts val="2940"/>
              </a:lnSpc>
              <a:spcBef>
                <a:spcPct val="0"/>
              </a:spcBef>
            </a:pPr>
            <a:r>
              <a:rPr lang="fr-FR" sz="2100" dirty="0">
                <a:solidFill>
                  <a:srgbClr val="000000"/>
                </a:solidFill>
                <a:latin typeface="DM Sans"/>
              </a:rPr>
              <a:t>Ne se limite pas aux régimes d'assurance maladie</a:t>
            </a:r>
            <a:endParaRPr lang="en-US" sz="2100" dirty="0">
              <a:solidFill>
                <a:srgbClr val="000000"/>
              </a:solidFill>
              <a:latin typeface="DM Sans"/>
            </a:endParaRPr>
          </a:p>
        </p:txBody>
      </p:sp>
      <p:grpSp>
        <p:nvGrpSpPr>
          <p:cNvPr id="17" name="Group 17"/>
          <p:cNvGrpSpPr/>
          <p:nvPr/>
        </p:nvGrpSpPr>
        <p:grpSpPr>
          <a:xfrm>
            <a:off x="9077768" y="4312446"/>
            <a:ext cx="4487887" cy="1945616"/>
            <a:chOff x="0" y="0"/>
            <a:chExt cx="27818711" cy="12060136"/>
          </a:xfrm>
        </p:grpSpPr>
        <p:sp>
          <p:nvSpPr>
            <p:cNvPr id="18" name="Freeform 18"/>
            <p:cNvSpPr/>
            <p:nvPr/>
          </p:nvSpPr>
          <p:spPr>
            <a:xfrm>
              <a:off x="0" y="0"/>
              <a:ext cx="27818711" cy="12060136"/>
            </a:xfrm>
            <a:custGeom>
              <a:avLst/>
              <a:gdLst/>
              <a:ahLst/>
              <a:cxnLst/>
              <a:rect l="l" t="t" r="r" b="b"/>
              <a:pathLst>
                <a:path w="27818711" h="12060136">
                  <a:moveTo>
                    <a:pt x="0" y="0"/>
                  </a:moveTo>
                  <a:lnTo>
                    <a:pt x="0" y="12060136"/>
                  </a:lnTo>
                  <a:lnTo>
                    <a:pt x="27818711" y="12060136"/>
                  </a:lnTo>
                  <a:lnTo>
                    <a:pt x="27818711" y="0"/>
                  </a:lnTo>
                  <a:lnTo>
                    <a:pt x="0" y="0"/>
                  </a:lnTo>
                  <a:close/>
                  <a:moveTo>
                    <a:pt x="27757751" y="11999176"/>
                  </a:moveTo>
                  <a:lnTo>
                    <a:pt x="59690" y="11999176"/>
                  </a:lnTo>
                  <a:lnTo>
                    <a:pt x="59690" y="59690"/>
                  </a:lnTo>
                  <a:lnTo>
                    <a:pt x="27757751" y="59690"/>
                  </a:lnTo>
                  <a:lnTo>
                    <a:pt x="27757751" y="11999176"/>
                  </a:lnTo>
                  <a:close/>
                </a:path>
              </a:pathLst>
            </a:custGeom>
            <a:solidFill>
              <a:srgbClr val="46C3BD"/>
            </a:solidFill>
          </p:spPr>
        </p:sp>
      </p:grpSp>
      <p:sp>
        <p:nvSpPr>
          <p:cNvPr id="19" name="AutoShape 19"/>
          <p:cNvSpPr/>
          <p:nvPr/>
        </p:nvSpPr>
        <p:spPr>
          <a:xfrm>
            <a:off x="9082305" y="4322949"/>
            <a:ext cx="282401" cy="234492"/>
          </a:xfrm>
          <a:prstGeom prst="rect">
            <a:avLst/>
          </a:prstGeom>
          <a:solidFill>
            <a:srgbClr val="46C3BD"/>
          </a:solidFill>
        </p:spPr>
      </p:sp>
      <p:sp>
        <p:nvSpPr>
          <p:cNvPr id="20" name="TextBox 20"/>
          <p:cNvSpPr txBox="1"/>
          <p:nvPr/>
        </p:nvSpPr>
        <p:spPr>
          <a:xfrm>
            <a:off x="9152905" y="4308503"/>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3</a:t>
            </a:r>
          </a:p>
        </p:txBody>
      </p:sp>
      <p:sp>
        <p:nvSpPr>
          <p:cNvPr id="21" name="TextBox 21"/>
          <p:cNvSpPr txBox="1"/>
          <p:nvPr/>
        </p:nvSpPr>
        <p:spPr>
          <a:xfrm>
            <a:off x="9436426" y="4568974"/>
            <a:ext cx="3875346" cy="1843453"/>
          </a:xfrm>
          <a:prstGeom prst="rect">
            <a:avLst/>
          </a:prstGeom>
        </p:spPr>
        <p:txBody>
          <a:bodyPr lIns="0" tIns="0" rIns="0" bIns="0" rtlCol="0" anchor="t">
            <a:spAutoFit/>
          </a:bodyPr>
          <a:lstStyle/>
          <a:p>
            <a:pPr lvl="0" algn="ctr">
              <a:lnSpc>
                <a:spcPts val="2940"/>
              </a:lnSpc>
              <a:spcBef>
                <a:spcPct val="0"/>
              </a:spcBef>
            </a:pPr>
            <a:r>
              <a:rPr lang="fr-FR" sz="2100" u="sng" dirty="0">
                <a:solidFill>
                  <a:srgbClr val="000000"/>
                </a:solidFill>
                <a:latin typeface="DM Sans"/>
              </a:rPr>
              <a:t>Ne signifie pas </a:t>
            </a:r>
            <a:r>
              <a:rPr lang="fr-FR" sz="2100" dirty="0">
                <a:solidFill>
                  <a:srgbClr val="000000"/>
                </a:solidFill>
                <a:latin typeface="DM Sans"/>
              </a:rPr>
              <a:t>une couverture gratuite de toutes les interventions sanitaires possibles, quel qu'en soit le coût</a:t>
            </a:r>
          </a:p>
        </p:txBody>
      </p:sp>
      <p:grpSp>
        <p:nvGrpSpPr>
          <p:cNvPr id="22" name="Group 22"/>
          <p:cNvGrpSpPr/>
          <p:nvPr/>
        </p:nvGrpSpPr>
        <p:grpSpPr>
          <a:xfrm>
            <a:off x="1894109" y="5865972"/>
            <a:ext cx="6523421" cy="2354840"/>
            <a:chOff x="0" y="0"/>
            <a:chExt cx="40436218" cy="14596761"/>
          </a:xfrm>
        </p:grpSpPr>
        <p:sp>
          <p:nvSpPr>
            <p:cNvPr id="23" name="Freeform 23"/>
            <p:cNvSpPr/>
            <p:nvPr/>
          </p:nvSpPr>
          <p:spPr>
            <a:xfrm>
              <a:off x="0" y="0"/>
              <a:ext cx="40436217" cy="14596762"/>
            </a:xfrm>
            <a:custGeom>
              <a:avLst/>
              <a:gdLst/>
              <a:ahLst/>
              <a:cxnLst/>
              <a:rect l="l" t="t" r="r" b="b"/>
              <a:pathLst>
                <a:path w="40436217" h="14596762">
                  <a:moveTo>
                    <a:pt x="0" y="0"/>
                  </a:moveTo>
                  <a:lnTo>
                    <a:pt x="0" y="14596762"/>
                  </a:lnTo>
                  <a:lnTo>
                    <a:pt x="40436217" y="14596762"/>
                  </a:lnTo>
                  <a:lnTo>
                    <a:pt x="40436217" y="0"/>
                  </a:lnTo>
                  <a:lnTo>
                    <a:pt x="0" y="0"/>
                  </a:lnTo>
                  <a:close/>
                  <a:moveTo>
                    <a:pt x="40375260" y="14535801"/>
                  </a:moveTo>
                  <a:lnTo>
                    <a:pt x="59690" y="14535801"/>
                  </a:lnTo>
                  <a:lnTo>
                    <a:pt x="59690" y="59690"/>
                  </a:lnTo>
                  <a:lnTo>
                    <a:pt x="40375260" y="59690"/>
                  </a:lnTo>
                  <a:lnTo>
                    <a:pt x="40375260" y="14535801"/>
                  </a:lnTo>
                  <a:close/>
                </a:path>
              </a:pathLst>
            </a:custGeom>
            <a:solidFill>
              <a:srgbClr val="46C3BD"/>
            </a:solidFill>
          </p:spPr>
        </p:sp>
      </p:grpSp>
      <p:sp>
        <p:nvSpPr>
          <p:cNvPr id="24" name="AutoShape 24"/>
          <p:cNvSpPr/>
          <p:nvPr/>
        </p:nvSpPr>
        <p:spPr>
          <a:xfrm>
            <a:off x="1898645" y="5876475"/>
            <a:ext cx="282401" cy="234492"/>
          </a:xfrm>
          <a:prstGeom prst="rect">
            <a:avLst/>
          </a:prstGeom>
          <a:solidFill>
            <a:srgbClr val="46C3BD"/>
          </a:solidFill>
        </p:spPr>
      </p:sp>
      <p:sp>
        <p:nvSpPr>
          <p:cNvPr id="25" name="TextBox 25"/>
          <p:cNvSpPr txBox="1"/>
          <p:nvPr/>
        </p:nvSpPr>
        <p:spPr>
          <a:xfrm>
            <a:off x="1969246" y="5862029"/>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4</a:t>
            </a:r>
          </a:p>
        </p:txBody>
      </p:sp>
      <p:sp>
        <p:nvSpPr>
          <p:cNvPr id="26" name="TextBox 26"/>
          <p:cNvSpPr txBox="1"/>
          <p:nvPr/>
        </p:nvSpPr>
        <p:spPr>
          <a:xfrm>
            <a:off x="2195616" y="6063342"/>
            <a:ext cx="6004063" cy="2231380"/>
          </a:xfrm>
          <a:prstGeom prst="rect">
            <a:avLst/>
          </a:prstGeom>
        </p:spPr>
        <p:txBody>
          <a:bodyPr lIns="0" tIns="0" rIns="0" bIns="0" rtlCol="0" anchor="t">
            <a:spAutoFit/>
          </a:bodyPr>
          <a:lstStyle/>
          <a:p>
            <a:pPr algn="ctr">
              <a:lnSpc>
                <a:spcPts val="2940"/>
              </a:lnSpc>
            </a:pPr>
            <a:r>
              <a:rPr lang="fr-FR" sz="2000" dirty="0">
                <a:solidFill>
                  <a:srgbClr val="000000"/>
                </a:solidFill>
                <a:latin typeface="DM Sans"/>
              </a:rPr>
              <a:t>Ne </a:t>
            </a:r>
            <a:r>
              <a:rPr lang="fr-FR" sz="2000" dirty="0" smtClean="0">
                <a:solidFill>
                  <a:srgbClr val="000000"/>
                </a:solidFill>
                <a:latin typeface="DM Sans"/>
              </a:rPr>
              <a:t>se limite pas à la </a:t>
            </a:r>
            <a:r>
              <a:rPr lang="fr-FR" sz="2000" dirty="0">
                <a:solidFill>
                  <a:srgbClr val="000000"/>
                </a:solidFill>
                <a:latin typeface="DM Sans"/>
              </a:rPr>
              <a:t>garantie </a:t>
            </a:r>
            <a:r>
              <a:rPr lang="fr-FR" sz="2000" dirty="0" smtClean="0">
                <a:solidFill>
                  <a:srgbClr val="000000"/>
                </a:solidFill>
                <a:latin typeface="DM Sans"/>
              </a:rPr>
              <a:t>d’un paquet minimum </a:t>
            </a:r>
            <a:r>
              <a:rPr lang="fr-FR" sz="2000" dirty="0">
                <a:solidFill>
                  <a:srgbClr val="000000"/>
                </a:solidFill>
                <a:latin typeface="DM Sans"/>
              </a:rPr>
              <a:t>de services de santé, </a:t>
            </a:r>
            <a:r>
              <a:rPr lang="fr-FR" sz="2000" dirty="0" smtClean="0">
                <a:solidFill>
                  <a:srgbClr val="000000"/>
                </a:solidFill>
                <a:latin typeface="DM Sans"/>
              </a:rPr>
              <a:t>mais porte  </a:t>
            </a:r>
            <a:r>
              <a:rPr lang="fr-FR" sz="2000" dirty="0">
                <a:solidFill>
                  <a:srgbClr val="000000"/>
                </a:solidFill>
                <a:latin typeface="DM Sans"/>
              </a:rPr>
              <a:t>également </a:t>
            </a:r>
            <a:r>
              <a:rPr lang="fr-FR" sz="2000" dirty="0" smtClean="0">
                <a:solidFill>
                  <a:srgbClr val="000000"/>
                </a:solidFill>
                <a:latin typeface="DM Sans"/>
              </a:rPr>
              <a:t>sur l’assurance </a:t>
            </a:r>
            <a:r>
              <a:rPr lang="fr-FR" sz="2000" dirty="0">
                <a:solidFill>
                  <a:srgbClr val="000000"/>
                </a:solidFill>
                <a:latin typeface="DM Sans"/>
              </a:rPr>
              <a:t>d'une </a:t>
            </a:r>
            <a:r>
              <a:rPr lang="fr-FR" sz="2000" b="1" dirty="0">
                <a:solidFill>
                  <a:srgbClr val="000000"/>
                </a:solidFill>
                <a:latin typeface="DM Sans"/>
              </a:rPr>
              <a:t>extension progressive </a:t>
            </a:r>
            <a:r>
              <a:rPr lang="fr-FR" sz="2000" dirty="0">
                <a:solidFill>
                  <a:srgbClr val="000000"/>
                </a:solidFill>
                <a:latin typeface="DM Sans"/>
              </a:rPr>
              <a:t>de la couverture des services de santé et de la protection financière </a:t>
            </a:r>
            <a:r>
              <a:rPr lang="fr-FR" sz="2000" dirty="0" smtClean="0">
                <a:solidFill>
                  <a:srgbClr val="000000"/>
                </a:solidFill>
                <a:latin typeface="DM Sans"/>
              </a:rPr>
              <a:t>à mesure que d’autres </a:t>
            </a:r>
            <a:r>
              <a:rPr lang="fr-FR" sz="2000" dirty="0">
                <a:solidFill>
                  <a:srgbClr val="000000"/>
                </a:solidFill>
                <a:latin typeface="DM Sans"/>
              </a:rPr>
              <a:t>ressources </a:t>
            </a:r>
            <a:r>
              <a:rPr lang="fr-FR" sz="2000" dirty="0" smtClean="0">
                <a:solidFill>
                  <a:srgbClr val="000000"/>
                </a:solidFill>
                <a:latin typeface="DM Sans"/>
              </a:rPr>
              <a:t>sont libérées</a:t>
            </a:r>
            <a:endParaRPr lang="en-US" sz="2000" dirty="0">
              <a:solidFill>
                <a:srgbClr val="000000"/>
              </a:solidFill>
              <a:latin typeface="DM Sans"/>
            </a:endParaRPr>
          </a:p>
        </p:txBody>
      </p:sp>
      <p:grpSp>
        <p:nvGrpSpPr>
          <p:cNvPr id="27" name="Group 27"/>
          <p:cNvGrpSpPr/>
          <p:nvPr/>
        </p:nvGrpSpPr>
        <p:grpSpPr>
          <a:xfrm>
            <a:off x="9073071" y="6609494"/>
            <a:ext cx="4488048" cy="1573822"/>
            <a:chOff x="0" y="0"/>
            <a:chExt cx="27819710" cy="9755524"/>
          </a:xfrm>
        </p:grpSpPr>
        <p:sp>
          <p:nvSpPr>
            <p:cNvPr id="28" name="Freeform 28"/>
            <p:cNvSpPr/>
            <p:nvPr/>
          </p:nvSpPr>
          <p:spPr>
            <a:xfrm>
              <a:off x="0" y="0"/>
              <a:ext cx="27819710" cy="9755524"/>
            </a:xfrm>
            <a:custGeom>
              <a:avLst/>
              <a:gdLst/>
              <a:ahLst/>
              <a:cxnLst/>
              <a:rect l="l" t="t" r="r" b="b"/>
              <a:pathLst>
                <a:path w="27819710" h="9755524">
                  <a:moveTo>
                    <a:pt x="0" y="0"/>
                  </a:moveTo>
                  <a:lnTo>
                    <a:pt x="0" y="9755524"/>
                  </a:lnTo>
                  <a:lnTo>
                    <a:pt x="27819710" y="9755524"/>
                  </a:lnTo>
                  <a:lnTo>
                    <a:pt x="27819710" y="0"/>
                  </a:lnTo>
                  <a:lnTo>
                    <a:pt x="0" y="0"/>
                  </a:lnTo>
                  <a:close/>
                  <a:moveTo>
                    <a:pt x="27758749" y="9694564"/>
                  </a:moveTo>
                  <a:lnTo>
                    <a:pt x="59690" y="9694564"/>
                  </a:lnTo>
                  <a:lnTo>
                    <a:pt x="59690" y="59690"/>
                  </a:lnTo>
                  <a:lnTo>
                    <a:pt x="27758749" y="59690"/>
                  </a:lnTo>
                  <a:lnTo>
                    <a:pt x="27758749" y="9694564"/>
                  </a:lnTo>
                  <a:close/>
                </a:path>
              </a:pathLst>
            </a:custGeom>
            <a:solidFill>
              <a:srgbClr val="46C3BD"/>
            </a:solidFill>
          </p:spPr>
        </p:sp>
      </p:grpSp>
      <p:sp>
        <p:nvSpPr>
          <p:cNvPr id="29" name="AutoShape 29"/>
          <p:cNvSpPr/>
          <p:nvPr/>
        </p:nvSpPr>
        <p:spPr>
          <a:xfrm>
            <a:off x="9077607" y="6619996"/>
            <a:ext cx="282401" cy="234492"/>
          </a:xfrm>
          <a:prstGeom prst="rect">
            <a:avLst/>
          </a:prstGeom>
          <a:solidFill>
            <a:srgbClr val="46C3BD"/>
          </a:solidFill>
        </p:spPr>
      </p:sp>
      <p:sp>
        <p:nvSpPr>
          <p:cNvPr id="30" name="TextBox 30"/>
          <p:cNvSpPr txBox="1"/>
          <p:nvPr/>
        </p:nvSpPr>
        <p:spPr>
          <a:xfrm>
            <a:off x="9148208" y="6605550"/>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5</a:t>
            </a:r>
          </a:p>
        </p:txBody>
      </p:sp>
      <p:sp>
        <p:nvSpPr>
          <p:cNvPr id="31" name="TextBox 31"/>
          <p:cNvSpPr txBox="1"/>
          <p:nvPr/>
        </p:nvSpPr>
        <p:spPr>
          <a:xfrm>
            <a:off x="9530840" y="6792735"/>
            <a:ext cx="3653190" cy="1108710"/>
          </a:xfrm>
          <a:prstGeom prst="rect">
            <a:avLst/>
          </a:prstGeom>
        </p:spPr>
        <p:txBody>
          <a:bodyPr lIns="0" tIns="0" rIns="0" bIns="0" rtlCol="0" anchor="t">
            <a:spAutoFit/>
          </a:bodyPr>
          <a:lstStyle/>
          <a:p>
            <a:pPr lvl="0" algn="ctr">
              <a:lnSpc>
                <a:spcPts val="2940"/>
              </a:lnSpc>
              <a:spcBef>
                <a:spcPct val="0"/>
              </a:spcBef>
            </a:pPr>
            <a:r>
              <a:rPr lang="fr-FR" sz="2100" dirty="0">
                <a:solidFill>
                  <a:srgbClr val="000000"/>
                </a:solidFill>
                <a:latin typeface="DM Sans"/>
              </a:rPr>
              <a:t>Comprend des mesures de santé publique, par exemple l'ajout de fluor dans l'eau</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4264265"/>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00C2FF"/>
            </a:solidFill>
          </p:spPr>
        </p:sp>
      </p:grpSp>
      <p:sp>
        <p:nvSpPr>
          <p:cNvPr id="6" name="TextBox 6"/>
          <p:cNvSpPr txBox="1"/>
          <p:nvPr/>
        </p:nvSpPr>
        <p:spPr>
          <a:xfrm>
            <a:off x="3468763" y="4565938"/>
            <a:ext cx="11388574" cy="987450"/>
          </a:xfrm>
          <a:prstGeom prst="rect">
            <a:avLst/>
          </a:prstGeom>
        </p:spPr>
        <p:txBody>
          <a:bodyPr lIns="0" tIns="0" rIns="0" bIns="0" rtlCol="0" anchor="t">
            <a:spAutoFit/>
          </a:bodyPr>
          <a:lstStyle/>
          <a:p>
            <a:pPr lvl="0" algn="ctr">
              <a:lnSpc>
                <a:spcPts val="7699"/>
              </a:lnSpc>
            </a:pPr>
            <a:r>
              <a:rPr lang="fr-FR" sz="6600" dirty="0">
                <a:solidFill>
                  <a:srgbClr val="000000"/>
                </a:solidFill>
                <a:latin typeface="DM Sans Bold"/>
              </a:rPr>
              <a:t>Ressources clés sur la CSU</a:t>
            </a:r>
            <a:endParaRPr lang="en-US" sz="6600" dirty="0">
              <a:solidFill>
                <a:srgbClr val="000000"/>
              </a:solidFill>
              <a:latin typeface="DM Sans Bold"/>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9" name="Group 33">
            <a:extLst>
              <a:ext uri="{FF2B5EF4-FFF2-40B4-BE49-F238E27FC236}">
                <a16:creationId xmlns="" xmlns:a16="http://schemas.microsoft.com/office/drawing/2014/main" id="{5D35CB64-EB0C-1346-8ECD-A009307CBFEB}"/>
              </a:ext>
            </a:extLst>
          </p:cNvPr>
          <p:cNvGrpSpPr/>
          <p:nvPr/>
        </p:nvGrpSpPr>
        <p:grpSpPr>
          <a:xfrm flipV="1">
            <a:off x="4267200" y="1994237"/>
            <a:ext cx="9247294" cy="1393339"/>
            <a:chOff x="0" y="0"/>
            <a:chExt cx="49001492" cy="660400"/>
          </a:xfrm>
        </p:grpSpPr>
        <p:sp>
          <p:nvSpPr>
            <p:cNvPr id="10" name="Freeform 34">
              <a:extLst>
                <a:ext uri="{FF2B5EF4-FFF2-40B4-BE49-F238E27FC236}">
                  <a16:creationId xmlns="" xmlns:a16="http://schemas.microsoft.com/office/drawing/2014/main" id="{3375F090-9231-3341-8206-4EC21680562A}"/>
                </a:ext>
              </a:extLst>
            </p:cNvPr>
            <p:cNvSpPr/>
            <p:nvPr/>
          </p:nvSpPr>
          <p:spPr>
            <a:xfrm>
              <a:off x="0" y="0"/>
              <a:ext cx="49001493" cy="660400"/>
            </a:xfrm>
            <a:custGeom>
              <a:avLst/>
              <a:gdLst/>
              <a:ahLst/>
              <a:cxnLst/>
              <a:rect l="l" t="t" r="r" b="b"/>
              <a:pathLst>
                <a:path w="49001493" h="660400">
                  <a:moveTo>
                    <a:pt x="48877032" y="660400"/>
                  </a:moveTo>
                  <a:lnTo>
                    <a:pt x="124460" y="660400"/>
                  </a:lnTo>
                  <a:cubicBezTo>
                    <a:pt x="55880" y="660400"/>
                    <a:pt x="0" y="604520"/>
                    <a:pt x="0" y="535940"/>
                  </a:cubicBezTo>
                  <a:lnTo>
                    <a:pt x="0" y="124460"/>
                  </a:lnTo>
                  <a:cubicBezTo>
                    <a:pt x="0" y="55880"/>
                    <a:pt x="55880" y="0"/>
                    <a:pt x="124460" y="0"/>
                  </a:cubicBezTo>
                  <a:lnTo>
                    <a:pt x="48877032" y="0"/>
                  </a:lnTo>
                  <a:cubicBezTo>
                    <a:pt x="48945614" y="0"/>
                    <a:pt x="49001493" y="55880"/>
                    <a:pt x="49001493" y="124460"/>
                  </a:cubicBezTo>
                  <a:lnTo>
                    <a:pt x="49001493" y="535940"/>
                  </a:lnTo>
                  <a:cubicBezTo>
                    <a:pt x="49001493" y="604520"/>
                    <a:pt x="48945614" y="660400"/>
                    <a:pt x="48877032" y="660400"/>
                  </a:cubicBezTo>
                  <a:close/>
                </a:path>
              </a:pathLst>
            </a:custGeom>
            <a:solidFill>
              <a:srgbClr val="FF6B57"/>
            </a:solidFill>
          </p:spPr>
        </p:sp>
      </p:grpSp>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8" name="TextBox 8"/>
          <p:cNvSpPr txBox="1"/>
          <p:nvPr/>
        </p:nvSpPr>
        <p:spPr>
          <a:xfrm>
            <a:off x="5702932" y="2249417"/>
            <a:ext cx="6729734" cy="970394"/>
          </a:xfrm>
          <a:prstGeom prst="rect">
            <a:avLst/>
          </a:prstGeom>
        </p:spPr>
        <p:txBody>
          <a:bodyPr lIns="0" tIns="0" rIns="0" bIns="0" rtlCol="0" anchor="t">
            <a:spAutoFit/>
          </a:bodyPr>
          <a:lstStyle/>
          <a:p>
            <a:pPr marL="0" lvl="0" indent="0" algn="ctr">
              <a:lnSpc>
                <a:spcPts val="7476"/>
              </a:lnSpc>
            </a:pPr>
            <a:r>
              <a:rPr lang="en-US" sz="6796" dirty="0" err="1" smtClean="0">
                <a:solidFill>
                  <a:srgbClr val="000000"/>
                </a:solidFill>
                <a:latin typeface="DM Sans Bold"/>
              </a:rPr>
              <a:t>Évaluation</a:t>
            </a:r>
            <a:endParaRPr lang="en-US" sz="6796" dirty="0">
              <a:solidFill>
                <a:srgbClr val="000000"/>
              </a:solidFill>
              <a:latin typeface="DM Sans Bold"/>
            </a:endParaRPr>
          </a:p>
        </p:txBody>
      </p:sp>
      <p:pic>
        <p:nvPicPr>
          <p:cNvPr id="5" name="Graphic 4" descr="Heart outline">
            <a:extLst>
              <a:ext uri="{FF2B5EF4-FFF2-40B4-BE49-F238E27FC236}">
                <a16:creationId xmlns="" xmlns:a16="http://schemas.microsoft.com/office/drawing/2014/main" id="{938A632B-C223-4472-9166-D00743F91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517267" y="4222624"/>
            <a:ext cx="2895600" cy="2895600"/>
          </a:xfrm>
          <a:prstGeom prst="rect">
            <a:avLst/>
          </a:prstGeom>
          <a:effectLst>
            <a:glow rad="127000">
              <a:srgbClr val="FF0000"/>
            </a:glow>
          </a:effectLst>
        </p:spPr>
      </p:pic>
      <p:pic>
        <p:nvPicPr>
          <p:cNvPr id="7" name="Graphic 6" descr="Lightbulb and gear outline">
            <a:extLst>
              <a:ext uri="{FF2B5EF4-FFF2-40B4-BE49-F238E27FC236}">
                <a16:creationId xmlns="" xmlns:a16="http://schemas.microsoft.com/office/drawing/2014/main" id="{4DC19AC3-3B41-47DF-B55D-8A6B558BBB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912733" y="4381500"/>
            <a:ext cx="2462534" cy="2462534"/>
          </a:xfrm>
          <a:prstGeom prst="rect">
            <a:avLst/>
          </a:prstGeom>
          <a:effectLst>
            <a:glow rad="127000">
              <a:srgbClr val="FFFF00"/>
            </a:glow>
          </a:effectLst>
        </p:spPr>
      </p:pic>
      <p:pic>
        <p:nvPicPr>
          <p:cNvPr id="11" name="Graphic 10" descr="Question Mark with solid fill">
            <a:extLst>
              <a:ext uri="{FF2B5EF4-FFF2-40B4-BE49-F238E27FC236}">
                <a16:creationId xmlns="" xmlns:a16="http://schemas.microsoft.com/office/drawing/2014/main" id="{B24D5D70-8902-4220-A5E4-F63ED92479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12318900" y="4557207"/>
            <a:ext cx="2083780" cy="2083780"/>
          </a:xfrm>
          <a:prstGeom prst="rect">
            <a:avLst/>
          </a:prstGeom>
        </p:spPr>
      </p:pic>
    </p:spTree>
    <p:extLst>
      <p:ext uri="{BB962C8B-B14F-4D97-AF65-F5344CB8AC3E}">
        <p14:creationId xmlns:p14="http://schemas.microsoft.com/office/powerpoint/2010/main" val="3126877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07109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3089571" y="1357515"/>
            <a:ext cx="12108859" cy="3103502"/>
          </a:xfrm>
          <a:prstGeom prst="rect">
            <a:avLst/>
          </a:prstGeom>
        </p:spPr>
        <p:txBody>
          <a:bodyPr lIns="0" tIns="0" rIns="0" bIns="0" rtlCol="0" anchor="t">
            <a:spAutoFit/>
          </a:bodyPr>
          <a:lstStyle/>
          <a:p>
            <a:pPr lvl="0" algn="ctr">
              <a:lnSpc>
                <a:spcPts val="12100"/>
              </a:lnSpc>
            </a:pPr>
            <a:r>
              <a:rPr lang="en-US" sz="11000" b="1" dirty="0" err="1"/>
              <a:t>Accueil</a:t>
            </a:r>
            <a:r>
              <a:rPr lang="en-US" sz="11000" b="1" dirty="0"/>
              <a:t> &amp; </a:t>
            </a:r>
            <a:r>
              <a:rPr lang="en-US" sz="11000" b="1" dirty="0" err="1"/>
              <a:t>présentations</a:t>
            </a:r>
            <a:endParaRPr lang="en-US" sz="10999" dirty="0">
              <a:solidFill>
                <a:srgbClr val="000000"/>
              </a:solidFill>
              <a:latin typeface="DM Sans Bold"/>
            </a:endParaRPr>
          </a:p>
        </p:txBody>
      </p:sp>
      <p:grpSp>
        <p:nvGrpSpPr>
          <p:cNvPr id="3" name="Group 3"/>
          <p:cNvGrpSpPr/>
          <p:nvPr/>
        </p:nvGrpSpPr>
        <p:grpSpPr>
          <a:xfrm rot="-426806">
            <a:off x="7224935" y="5038830"/>
            <a:ext cx="3838131" cy="3770847"/>
            <a:chOff x="0" y="0"/>
            <a:chExt cx="3216910" cy="3160517"/>
          </a:xfrm>
        </p:grpSpPr>
        <p:sp>
          <p:nvSpPr>
            <p:cNvPr id="4" name="Freeform 4"/>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5" name="Freeform 5"/>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6" name="Freeform 6"/>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7" name="Group 7"/>
          <p:cNvGrpSpPr/>
          <p:nvPr/>
        </p:nvGrpSpPr>
        <p:grpSpPr>
          <a:xfrm rot="-369125">
            <a:off x="7797139" y="6262485"/>
            <a:ext cx="2813929" cy="1718147"/>
            <a:chOff x="0" y="0"/>
            <a:chExt cx="2007669" cy="1225856"/>
          </a:xfrm>
        </p:grpSpPr>
        <p:sp>
          <p:nvSpPr>
            <p:cNvPr id="8" name="Freeform 8"/>
            <p:cNvSpPr/>
            <p:nvPr/>
          </p:nvSpPr>
          <p:spPr>
            <a:xfrm>
              <a:off x="0" y="0"/>
              <a:ext cx="2007669" cy="1225856"/>
            </a:xfrm>
            <a:custGeom>
              <a:avLst/>
              <a:gdLst/>
              <a:ahLst/>
              <a:cxnLst/>
              <a:rect l="l" t="t" r="r" b="b"/>
              <a:pathLst>
                <a:path w="2007669" h="1225856">
                  <a:moveTo>
                    <a:pt x="1883209" y="1225856"/>
                  </a:moveTo>
                  <a:lnTo>
                    <a:pt x="124460" y="1225856"/>
                  </a:lnTo>
                  <a:cubicBezTo>
                    <a:pt x="55880" y="1225856"/>
                    <a:pt x="0" y="1169976"/>
                    <a:pt x="0" y="1101396"/>
                  </a:cubicBezTo>
                  <a:lnTo>
                    <a:pt x="0" y="124460"/>
                  </a:lnTo>
                  <a:cubicBezTo>
                    <a:pt x="0" y="55880"/>
                    <a:pt x="55880" y="0"/>
                    <a:pt x="124460" y="0"/>
                  </a:cubicBezTo>
                  <a:lnTo>
                    <a:pt x="1883209" y="0"/>
                  </a:lnTo>
                  <a:cubicBezTo>
                    <a:pt x="1951789" y="0"/>
                    <a:pt x="2007669" y="55880"/>
                    <a:pt x="2007669" y="124460"/>
                  </a:cubicBezTo>
                  <a:lnTo>
                    <a:pt x="2007669" y="1101396"/>
                  </a:lnTo>
                  <a:cubicBezTo>
                    <a:pt x="2007669" y="1169976"/>
                    <a:pt x="1951789" y="1225856"/>
                    <a:pt x="1883209" y="1225856"/>
                  </a:cubicBezTo>
                  <a:close/>
                </a:path>
              </a:pathLst>
            </a:custGeom>
            <a:solidFill>
              <a:srgbClr val="FF6B57"/>
            </a:solidFill>
          </p:spPr>
        </p:sp>
      </p:grpSp>
      <p:sp>
        <p:nvSpPr>
          <p:cNvPr id="9" name="TextBox 9"/>
          <p:cNvSpPr txBox="1"/>
          <p:nvPr/>
        </p:nvSpPr>
        <p:spPr>
          <a:xfrm rot="-426806">
            <a:off x="7939938" y="6397699"/>
            <a:ext cx="2397675" cy="1429559"/>
          </a:xfrm>
          <a:prstGeom prst="rect">
            <a:avLst/>
          </a:prstGeom>
        </p:spPr>
        <p:txBody>
          <a:bodyPr lIns="0" tIns="0" rIns="0" bIns="0" rtlCol="0" anchor="t">
            <a:spAutoFit/>
          </a:bodyPr>
          <a:lstStyle/>
          <a:p>
            <a:pPr marL="0" lvl="0" indent="0" algn="ctr">
              <a:lnSpc>
                <a:spcPts val="5744"/>
              </a:lnSpc>
            </a:pPr>
            <a:r>
              <a:rPr lang="en-US" sz="4103" spc="41" dirty="0" err="1" smtClean="0">
                <a:solidFill>
                  <a:srgbClr val="000000"/>
                </a:solidFill>
                <a:latin typeface="DM Sans"/>
              </a:rPr>
              <a:t>C’est</a:t>
            </a:r>
            <a:r>
              <a:rPr lang="en-US" sz="4103" spc="41" dirty="0" smtClean="0">
                <a:solidFill>
                  <a:srgbClr val="000000"/>
                </a:solidFill>
                <a:latin typeface="DM Sans"/>
              </a:rPr>
              <a:t> </a:t>
            </a:r>
            <a:r>
              <a:rPr lang="en-US" sz="4103" spc="41" dirty="0" err="1" smtClean="0">
                <a:solidFill>
                  <a:srgbClr val="000000"/>
                </a:solidFill>
                <a:latin typeface="DM Sans"/>
              </a:rPr>
              <a:t>parti</a:t>
            </a:r>
            <a:r>
              <a:rPr lang="en-US" sz="4103" spc="41" dirty="0" smtClean="0">
                <a:solidFill>
                  <a:srgbClr val="000000"/>
                </a:solidFill>
                <a:latin typeface="DM Sans"/>
              </a:rPr>
              <a:t> !</a:t>
            </a:r>
            <a:endParaRPr lang="en-US" sz="4103" spc="41" dirty="0">
              <a:solidFill>
                <a:srgbClr val="000000"/>
              </a:solidFill>
              <a:latin typeface="DM San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0536488" y="4118119"/>
            <a:ext cx="6136702" cy="2769989"/>
          </a:xfrm>
          <a:prstGeom prst="rect">
            <a:avLst/>
          </a:prstGeom>
        </p:spPr>
        <p:txBody>
          <a:bodyPr lIns="0" tIns="0" rIns="0" bIns="0" rtlCol="0" anchor="t">
            <a:spAutoFit/>
          </a:bodyPr>
          <a:lstStyle/>
          <a:p>
            <a:pPr lvl="0">
              <a:lnSpc>
                <a:spcPts val="7211"/>
              </a:lnSpc>
            </a:pPr>
            <a:r>
              <a:rPr lang="fr-FR" sz="6556" dirty="0" smtClean="0">
                <a:solidFill>
                  <a:srgbClr val="000000"/>
                </a:solidFill>
                <a:latin typeface="DM Sans Bold"/>
              </a:rPr>
              <a:t>Introduction </a:t>
            </a:r>
            <a:r>
              <a:rPr lang="fr-FR" sz="6556" dirty="0">
                <a:solidFill>
                  <a:srgbClr val="000000"/>
                </a:solidFill>
                <a:latin typeface="DM Sans Bold"/>
              </a:rPr>
              <a:t>au plaidoyer pour la CSU</a:t>
            </a:r>
            <a:endParaRPr lang="en-US" sz="6556" dirty="0">
              <a:solidFill>
                <a:srgbClr val="000000"/>
              </a:solidFill>
              <a:latin typeface="DM Sans Bold"/>
            </a:endParaRPr>
          </a:p>
        </p:txBody>
      </p:sp>
      <p:grpSp>
        <p:nvGrpSpPr>
          <p:cNvPr id="5" name="Group 5"/>
          <p:cNvGrpSpPr/>
          <p:nvPr/>
        </p:nvGrpSpPr>
        <p:grpSpPr>
          <a:xfrm>
            <a:off x="2001057" y="1656750"/>
            <a:ext cx="897809" cy="897809"/>
            <a:chOff x="0" y="0"/>
            <a:chExt cx="1197078" cy="1197078"/>
          </a:xfrm>
        </p:grpSpPr>
        <p:grpSp>
          <p:nvGrpSpPr>
            <p:cNvPr id="6" name="Group 6"/>
            <p:cNvGrpSpPr/>
            <p:nvPr/>
          </p:nvGrpSpPr>
          <p:grpSpPr>
            <a:xfrm>
              <a:off x="0" y="0"/>
              <a:ext cx="1197078" cy="119707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8" name="TextBox 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1</a:t>
              </a:r>
            </a:p>
          </p:txBody>
        </p:sp>
      </p:grpSp>
      <p:grpSp>
        <p:nvGrpSpPr>
          <p:cNvPr id="9" name="Group 9"/>
          <p:cNvGrpSpPr/>
          <p:nvPr/>
        </p:nvGrpSpPr>
        <p:grpSpPr>
          <a:xfrm>
            <a:off x="3269081" y="1628175"/>
            <a:ext cx="5697889" cy="897809"/>
            <a:chOff x="0" y="0"/>
            <a:chExt cx="35319058" cy="5565176"/>
          </a:xfrm>
        </p:grpSpPr>
        <p:sp>
          <p:nvSpPr>
            <p:cNvPr id="10" name="Freeform 10"/>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1" name="TextBox 11"/>
          <p:cNvSpPr txBox="1"/>
          <p:nvPr/>
        </p:nvSpPr>
        <p:spPr>
          <a:xfrm>
            <a:off x="3634884" y="1829592"/>
            <a:ext cx="4948492" cy="897682"/>
          </a:xfrm>
          <a:prstGeom prst="rect">
            <a:avLst/>
          </a:prstGeom>
        </p:spPr>
        <p:txBody>
          <a:bodyPr lIns="0" tIns="0" rIns="0" bIns="0" rtlCol="0" anchor="t">
            <a:spAutoFit/>
          </a:bodyPr>
          <a:lstStyle/>
          <a:p>
            <a:pPr lvl="0">
              <a:lnSpc>
                <a:spcPts val="3500"/>
              </a:lnSpc>
            </a:pPr>
            <a:r>
              <a:rPr lang="fr-FR" sz="2500" spc="25" dirty="0">
                <a:solidFill>
                  <a:srgbClr val="000000"/>
                </a:solidFill>
                <a:latin typeface="DM Sans"/>
              </a:rPr>
              <a:t>Récapitulatif - Qu'est-ce que la </a:t>
            </a:r>
            <a:r>
              <a:rPr lang="fr-FR" sz="2500" spc="25" dirty="0" smtClean="0">
                <a:solidFill>
                  <a:srgbClr val="000000"/>
                </a:solidFill>
                <a:latin typeface="DM Sans"/>
              </a:rPr>
              <a:t>CSU </a:t>
            </a:r>
            <a:r>
              <a:rPr lang="en-US" sz="2500" spc="25" dirty="0" smtClean="0">
                <a:solidFill>
                  <a:srgbClr val="000000"/>
                </a:solidFill>
                <a:latin typeface="DM Sans"/>
              </a:rPr>
              <a:t>?</a:t>
            </a:r>
            <a:endParaRPr lang="en-US" sz="2500" spc="25" dirty="0">
              <a:solidFill>
                <a:srgbClr val="000000"/>
              </a:solidFill>
              <a:latin typeface="DM Sans"/>
            </a:endParaRPr>
          </a:p>
        </p:txBody>
      </p:sp>
      <p:grpSp>
        <p:nvGrpSpPr>
          <p:cNvPr id="12" name="Group 12"/>
          <p:cNvGrpSpPr/>
          <p:nvPr/>
        </p:nvGrpSpPr>
        <p:grpSpPr>
          <a:xfrm>
            <a:off x="2001057" y="2885221"/>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2</a:t>
              </a:r>
            </a:p>
          </p:txBody>
        </p:sp>
      </p:grpSp>
      <p:grpSp>
        <p:nvGrpSpPr>
          <p:cNvPr id="16" name="Group 16"/>
          <p:cNvGrpSpPr/>
          <p:nvPr/>
        </p:nvGrpSpPr>
        <p:grpSpPr>
          <a:xfrm>
            <a:off x="3269081" y="2856646"/>
            <a:ext cx="5697889" cy="897809"/>
            <a:chOff x="0" y="0"/>
            <a:chExt cx="35319058" cy="5565176"/>
          </a:xfrm>
        </p:grpSpPr>
        <p:sp>
          <p:nvSpPr>
            <p:cNvPr id="17" name="Freeform 17"/>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8" name="TextBox 18"/>
          <p:cNvSpPr txBox="1"/>
          <p:nvPr/>
        </p:nvSpPr>
        <p:spPr>
          <a:xfrm>
            <a:off x="3604404" y="4334666"/>
            <a:ext cx="4948492" cy="448841"/>
          </a:xfrm>
          <a:prstGeom prst="rect">
            <a:avLst/>
          </a:prstGeom>
        </p:spPr>
        <p:txBody>
          <a:bodyPr lIns="0" tIns="0" rIns="0" bIns="0" rtlCol="0" anchor="t">
            <a:spAutoFit/>
          </a:bodyPr>
          <a:lstStyle/>
          <a:p>
            <a:pPr lvl="0">
              <a:lnSpc>
                <a:spcPts val="3500"/>
              </a:lnSpc>
            </a:pPr>
            <a:r>
              <a:rPr lang="fr-FR" sz="2500" spc="25" dirty="0" smtClean="0">
                <a:solidFill>
                  <a:srgbClr val="000000"/>
                </a:solidFill>
                <a:latin typeface="DM Sans"/>
              </a:rPr>
              <a:t>Les liens </a:t>
            </a:r>
            <a:r>
              <a:rPr lang="fr-FR" sz="2500" spc="25" dirty="0">
                <a:solidFill>
                  <a:srgbClr val="000000"/>
                </a:solidFill>
                <a:latin typeface="DM Sans"/>
              </a:rPr>
              <a:t>entre le VIH et la CSU</a:t>
            </a:r>
            <a:endParaRPr lang="en-US" sz="2500" spc="25" dirty="0">
              <a:solidFill>
                <a:srgbClr val="000000"/>
              </a:solidFill>
              <a:latin typeface="DM Sans"/>
            </a:endParaRPr>
          </a:p>
        </p:txBody>
      </p:sp>
      <p:grpSp>
        <p:nvGrpSpPr>
          <p:cNvPr id="19" name="Group 19"/>
          <p:cNvGrpSpPr/>
          <p:nvPr/>
        </p:nvGrpSpPr>
        <p:grpSpPr>
          <a:xfrm>
            <a:off x="2001057" y="4133250"/>
            <a:ext cx="897809" cy="897809"/>
            <a:chOff x="0" y="0"/>
            <a:chExt cx="1197078" cy="1197078"/>
          </a:xfrm>
        </p:grpSpPr>
        <p:grpSp>
          <p:nvGrpSpPr>
            <p:cNvPr id="20" name="Group 20"/>
            <p:cNvGrpSpPr/>
            <p:nvPr/>
          </p:nvGrpSpPr>
          <p:grpSpPr>
            <a:xfrm>
              <a:off x="0" y="0"/>
              <a:ext cx="1197078" cy="1197078"/>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2" name="TextBox 22"/>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3</a:t>
              </a:r>
            </a:p>
          </p:txBody>
        </p:sp>
      </p:grpSp>
      <p:grpSp>
        <p:nvGrpSpPr>
          <p:cNvPr id="23" name="Group 23"/>
          <p:cNvGrpSpPr/>
          <p:nvPr/>
        </p:nvGrpSpPr>
        <p:grpSpPr>
          <a:xfrm>
            <a:off x="3269081" y="4104675"/>
            <a:ext cx="5697889" cy="897809"/>
            <a:chOff x="0" y="0"/>
            <a:chExt cx="35319058" cy="5565176"/>
          </a:xfrm>
        </p:grpSpPr>
        <p:sp>
          <p:nvSpPr>
            <p:cNvPr id="24" name="Freeform 24"/>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25" name="TextBox 25"/>
          <p:cNvSpPr txBox="1"/>
          <p:nvPr/>
        </p:nvSpPr>
        <p:spPr>
          <a:xfrm>
            <a:off x="3564635" y="3086637"/>
            <a:ext cx="5172779" cy="448841"/>
          </a:xfrm>
          <a:prstGeom prst="rect">
            <a:avLst/>
          </a:prstGeom>
        </p:spPr>
        <p:txBody>
          <a:bodyPr lIns="0" tIns="0" rIns="0" bIns="0" rtlCol="0" anchor="t">
            <a:spAutoFit/>
          </a:bodyPr>
          <a:lstStyle/>
          <a:p>
            <a:pPr marL="0" lvl="0" indent="0">
              <a:lnSpc>
                <a:spcPts val="3500"/>
              </a:lnSpc>
            </a:pPr>
            <a:r>
              <a:rPr lang="en-US" sz="2500" spc="25" dirty="0" err="1" smtClean="0">
                <a:solidFill>
                  <a:srgbClr val="000000"/>
                </a:solidFill>
                <a:latin typeface="DM Sans"/>
              </a:rPr>
              <a:t>Vidéo</a:t>
            </a:r>
            <a:endParaRPr lang="en-US" sz="2500" spc="25" dirty="0">
              <a:solidFill>
                <a:srgbClr val="000000"/>
              </a:solidFill>
              <a:latin typeface="DM Sans"/>
            </a:endParaRPr>
          </a:p>
        </p:txBody>
      </p:sp>
      <p:grpSp>
        <p:nvGrpSpPr>
          <p:cNvPr id="26" name="Group 26"/>
          <p:cNvGrpSpPr/>
          <p:nvPr/>
        </p:nvGrpSpPr>
        <p:grpSpPr>
          <a:xfrm>
            <a:off x="2001057" y="5348286"/>
            <a:ext cx="897809" cy="897809"/>
            <a:chOff x="0" y="0"/>
            <a:chExt cx="1197078" cy="1197078"/>
          </a:xfrm>
        </p:grpSpPr>
        <p:grpSp>
          <p:nvGrpSpPr>
            <p:cNvPr id="27" name="Group 27"/>
            <p:cNvGrpSpPr/>
            <p:nvPr/>
          </p:nvGrpSpPr>
          <p:grpSpPr>
            <a:xfrm>
              <a:off x="0" y="0"/>
              <a:ext cx="1197078" cy="1197078"/>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9" name="TextBox 29"/>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4</a:t>
              </a:r>
            </a:p>
          </p:txBody>
        </p:sp>
      </p:grpSp>
      <p:grpSp>
        <p:nvGrpSpPr>
          <p:cNvPr id="30" name="Group 30"/>
          <p:cNvGrpSpPr/>
          <p:nvPr/>
        </p:nvGrpSpPr>
        <p:grpSpPr>
          <a:xfrm>
            <a:off x="3269081" y="5319711"/>
            <a:ext cx="5697889" cy="897809"/>
            <a:chOff x="0" y="0"/>
            <a:chExt cx="35319058" cy="5565176"/>
          </a:xfrm>
        </p:grpSpPr>
        <p:sp>
          <p:nvSpPr>
            <p:cNvPr id="31" name="Freeform 31"/>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2" name="TextBox 32"/>
          <p:cNvSpPr txBox="1"/>
          <p:nvPr/>
        </p:nvSpPr>
        <p:spPr>
          <a:xfrm>
            <a:off x="3634884" y="5521128"/>
            <a:ext cx="4948492" cy="877100"/>
          </a:xfrm>
          <a:prstGeom prst="rect">
            <a:avLst/>
          </a:prstGeom>
        </p:spPr>
        <p:txBody>
          <a:bodyPr lIns="0" tIns="0" rIns="0" bIns="0" rtlCol="0" anchor="t">
            <a:spAutoFit/>
          </a:bodyPr>
          <a:lstStyle/>
          <a:p>
            <a:pPr>
              <a:lnSpc>
                <a:spcPts val="3500"/>
              </a:lnSpc>
            </a:pPr>
            <a:r>
              <a:rPr lang="en-US" sz="2500" spc="25" dirty="0">
                <a:solidFill>
                  <a:srgbClr val="000000"/>
                </a:solidFill>
                <a:latin typeface="DM Sans"/>
              </a:rPr>
              <a:t>La CSU et </a:t>
            </a:r>
            <a:r>
              <a:rPr lang="en-US" sz="2500" spc="25" dirty="0" err="1">
                <a:solidFill>
                  <a:srgbClr val="000000"/>
                </a:solidFill>
                <a:latin typeface="DM Sans"/>
              </a:rPr>
              <a:t>vous</a:t>
            </a:r>
            <a:endParaRPr lang="en-US" sz="2500" spc="25" dirty="0">
              <a:solidFill>
                <a:srgbClr val="000000"/>
              </a:solidFill>
              <a:latin typeface="DM Sans"/>
            </a:endParaRPr>
          </a:p>
          <a:p>
            <a:pPr marL="0" lvl="0" indent="0">
              <a:lnSpc>
                <a:spcPts val="3500"/>
              </a:lnSpc>
            </a:pPr>
            <a:endParaRPr lang="en-US" sz="2500" spc="25" dirty="0">
              <a:solidFill>
                <a:srgbClr val="000000"/>
              </a:solidFill>
              <a:latin typeface="DM Sans"/>
            </a:endParaRPr>
          </a:p>
        </p:txBody>
      </p:sp>
      <p:grpSp>
        <p:nvGrpSpPr>
          <p:cNvPr id="33" name="Group 33"/>
          <p:cNvGrpSpPr/>
          <p:nvPr/>
        </p:nvGrpSpPr>
        <p:grpSpPr>
          <a:xfrm>
            <a:off x="2001057" y="6552600"/>
            <a:ext cx="897809" cy="897809"/>
            <a:chOff x="0" y="0"/>
            <a:chExt cx="1197078" cy="1197078"/>
          </a:xfrm>
        </p:grpSpPr>
        <p:grpSp>
          <p:nvGrpSpPr>
            <p:cNvPr id="34" name="Group 34"/>
            <p:cNvGrpSpPr/>
            <p:nvPr/>
          </p:nvGrpSpPr>
          <p:grpSpPr>
            <a:xfrm>
              <a:off x="0" y="0"/>
              <a:ext cx="1197078" cy="1197078"/>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36" name="TextBox 3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5</a:t>
              </a:r>
            </a:p>
          </p:txBody>
        </p:sp>
      </p:grpSp>
      <p:grpSp>
        <p:nvGrpSpPr>
          <p:cNvPr id="37" name="Group 37"/>
          <p:cNvGrpSpPr/>
          <p:nvPr/>
        </p:nvGrpSpPr>
        <p:grpSpPr>
          <a:xfrm>
            <a:off x="3269081" y="6524025"/>
            <a:ext cx="5697889" cy="897809"/>
            <a:chOff x="0" y="0"/>
            <a:chExt cx="35319058" cy="5565176"/>
          </a:xfrm>
        </p:grpSpPr>
        <p:sp>
          <p:nvSpPr>
            <p:cNvPr id="38" name="Freeform 38"/>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9" name="TextBox 39"/>
          <p:cNvSpPr txBox="1"/>
          <p:nvPr/>
        </p:nvSpPr>
        <p:spPr>
          <a:xfrm>
            <a:off x="3634884" y="6725442"/>
            <a:ext cx="4948492" cy="448841"/>
          </a:xfrm>
          <a:prstGeom prst="rect">
            <a:avLst/>
          </a:prstGeom>
        </p:spPr>
        <p:txBody>
          <a:bodyPr lIns="0" tIns="0" rIns="0" bIns="0" rtlCol="0" anchor="t">
            <a:spAutoFit/>
          </a:bodyPr>
          <a:lstStyle/>
          <a:p>
            <a:pPr lvl="0">
              <a:lnSpc>
                <a:spcPts val="3500"/>
              </a:lnSpc>
            </a:pPr>
            <a:r>
              <a:rPr lang="en-US" sz="2500" spc="25" dirty="0" err="1">
                <a:solidFill>
                  <a:srgbClr val="000000"/>
                </a:solidFill>
                <a:latin typeface="DM Sans"/>
              </a:rPr>
              <a:t>Où</a:t>
            </a:r>
            <a:r>
              <a:rPr lang="en-US" sz="2500" spc="25" dirty="0">
                <a:solidFill>
                  <a:srgbClr val="000000"/>
                </a:solidFill>
                <a:latin typeface="DM Sans"/>
              </a:rPr>
              <a:t> </a:t>
            </a:r>
            <a:r>
              <a:rPr lang="en-US" sz="2500" spc="25" dirty="0" smtClean="0">
                <a:solidFill>
                  <a:srgbClr val="000000"/>
                </a:solidFill>
                <a:latin typeface="DM Sans"/>
              </a:rPr>
              <a:t>commencer ?</a:t>
            </a:r>
            <a:endParaRPr lang="en-US" sz="2500" spc="25" dirty="0">
              <a:solidFill>
                <a:srgbClr val="000000"/>
              </a:solidFill>
              <a:latin typeface="DM Sans"/>
            </a:endParaRPr>
          </a:p>
        </p:txBody>
      </p:sp>
      <p:grpSp>
        <p:nvGrpSpPr>
          <p:cNvPr id="40" name="Group 40"/>
          <p:cNvGrpSpPr/>
          <p:nvPr/>
        </p:nvGrpSpPr>
        <p:grpSpPr>
          <a:xfrm>
            <a:off x="2001057" y="7761017"/>
            <a:ext cx="897809" cy="897809"/>
            <a:chOff x="0" y="0"/>
            <a:chExt cx="1197078" cy="1197078"/>
          </a:xfrm>
        </p:grpSpPr>
        <p:grpSp>
          <p:nvGrpSpPr>
            <p:cNvPr id="41" name="Group 41"/>
            <p:cNvGrpSpPr/>
            <p:nvPr/>
          </p:nvGrpSpPr>
          <p:grpSpPr>
            <a:xfrm>
              <a:off x="0" y="0"/>
              <a:ext cx="1197078" cy="1197078"/>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43" name="TextBox 43"/>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6</a:t>
              </a:r>
            </a:p>
          </p:txBody>
        </p:sp>
      </p:grpSp>
      <p:grpSp>
        <p:nvGrpSpPr>
          <p:cNvPr id="44" name="Group 44"/>
          <p:cNvGrpSpPr/>
          <p:nvPr/>
        </p:nvGrpSpPr>
        <p:grpSpPr>
          <a:xfrm>
            <a:off x="3269081" y="7732442"/>
            <a:ext cx="5697889" cy="897809"/>
            <a:chOff x="0" y="0"/>
            <a:chExt cx="35319058" cy="5565176"/>
          </a:xfrm>
        </p:grpSpPr>
        <p:sp>
          <p:nvSpPr>
            <p:cNvPr id="45" name="Freeform 45"/>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46" name="TextBox 46"/>
          <p:cNvSpPr txBox="1"/>
          <p:nvPr/>
        </p:nvSpPr>
        <p:spPr>
          <a:xfrm>
            <a:off x="3634884" y="7933859"/>
            <a:ext cx="4948492" cy="448841"/>
          </a:xfrm>
          <a:prstGeom prst="rect">
            <a:avLst/>
          </a:prstGeom>
        </p:spPr>
        <p:txBody>
          <a:bodyPr lIns="0" tIns="0" rIns="0" bIns="0" rtlCol="0" anchor="t">
            <a:spAutoFit/>
          </a:bodyPr>
          <a:lstStyle/>
          <a:p>
            <a:pPr lvl="0">
              <a:lnSpc>
                <a:spcPts val="3500"/>
              </a:lnSpc>
            </a:pPr>
            <a:r>
              <a:rPr lang="en-US" sz="2500" spc="25" dirty="0" smtClean="0">
                <a:solidFill>
                  <a:srgbClr val="000000"/>
                </a:solidFill>
                <a:latin typeface="DM Sans"/>
              </a:rPr>
              <a:t>L</a:t>
            </a:r>
            <a:r>
              <a:rPr lang="en-US" sz="2500" spc="25" dirty="0">
                <a:solidFill>
                  <a:srgbClr val="000000"/>
                </a:solidFill>
                <a:latin typeface="DM Sans"/>
              </a:rPr>
              <a:t>a </a:t>
            </a:r>
            <a:r>
              <a:rPr lang="en-US" sz="2500" spc="25" dirty="0" err="1">
                <a:solidFill>
                  <a:srgbClr val="000000"/>
                </a:solidFill>
                <a:latin typeface="DM Sans"/>
              </a:rPr>
              <a:t>stratégie</a:t>
            </a:r>
            <a:r>
              <a:rPr lang="en-US" sz="2500" spc="25" dirty="0">
                <a:solidFill>
                  <a:srgbClr val="000000"/>
                </a:solidFill>
                <a:latin typeface="DM Sans"/>
              </a:rPr>
              <a:t> de </a:t>
            </a:r>
            <a:r>
              <a:rPr lang="en-US" sz="2500" spc="25" dirty="0" err="1" smtClean="0">
                <a:solidFill>
                  <a:srgbClr val="000000"/>
                </a:solidFill>
                <a:latin typeface="DM Sans"/>
              </a:rPr>
              <a:t>plaidoye</a:t>
            </a:r>
            <a:endParaRPr lang="en-US" sz="2500" spc="25" dirty="0">
              <a:solidFill>
                <a:srgbClr val="000000"/>
              </a:solidFill>
              <a:latin typeface="DM San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rot="592083">
            <a:off x="954509" y="6843611"/>
            <a:ext cx="3452140" cy="2330597"/>
            <a:chOff x="0" y="0"/>
            <a:chExt cx="4182735" cy="2823834"/>
          </a:xfrm>
        </p:grpSpPr>
        <p:sp>
          <p:nvSpPr>
            <p:cNvPr id="3" name="Freeform 3"/>
            <p:cNvSpPr/>
            <p:nvPr/>
          </p:nvSpPr>
          <p:spPr>
            <a:xfrm>
              <a:off x="19050" y="223520"/>
              <a:ext cx="4144635" cy="2592694"/>
            </a:xfrm>
            <a:custGeom>
              <a:avLst/>
              <a:gdLst/>
              <a:ahLst/>
              <a:cxnLst/>
              <a:rect l="l" t="t" r="r" b="b"/>
              <a:pathLst>
                <a:path w="4144635" h="2592694">
                  <a:moveTo>
                    <a:pt x="0" y="11430"/>
                  </a:moveTo>
                  <a:cubicBezTo>
                    <a:pt x="0" y="11430"/>
                    <a:pt x="2540" y="340360"/>
                    <a:pt x="2540" y="749300"/>
                  </a:cubicBezTo>
                  <a:cubicBezTo>
                    <a:pt x="2540" y="1026522"/>
                    <a:pt x="7620" y="1411594"/>
                    <a:pt x="7620" y="1671944"/>
                  </a:cubicBezTo>
                  <a:cubicBezTo>
                    <a:pt x="7620" y="1866254"/>
                    <a:pt x="16510" y="2265034"/>
                    <a:pt x="21590" y="2456804"/>
                  </a:cubicBezTo>
                  <a:lnTo>
                    <a:pt x="130810" y="2571104"/>
                  </a:lnTo>
                  <a:cubicBezTo>
                    <a:pt x="275590" y="2578724"/>
                    <a:pt x="543560" y="2592694"/>
                    <a:pt x="793750" y="2592694"/>
                  </a:cubicBezTo>
                  <a:lnTo>
                    <a:pt x="4144635" y="2592694"/>
                  </a:lnTo>
                  <a:lnTo>
                    <a:pt x="4144635" y="693420"/>
                  </a:lnTo>
                  <a:cubicBezTo>
                    <a:pt x="4144635" y="318770"/>
                    <a:pt x="4135745" y="41910"/>
                    <a:pt x="4135745" y="41910"/>
                  </a:cubicBezTo>
                  <a:cubicBezTo>
                    <a:pt x="3980805" y="21590"/>
                    <a:pt x="3824595" y="11430"/>
                    <a:pt x="3667115" y="12700"/>
                  </a:cubicBezTo>
                  <a:cubicBezTo>
                    <a:pt x="3394065" y="12700"/>
                    <a:pt x="1179830" y="21590"/>
                    <a:pt x="929640" y="12700"/>
                  </a:cubicBezTo>
                  <a:cubicBezTo>
                    <a:pt x="594360" y="0"/>
                    <a:pt x="0" y="11430"/>
                    <a:pt x="0" y="11430"/>
                  </a:cubicBezTo>
                  <a:close/>
                </a:path>
              </a:pathLst>
            </a:custGeom>
            <a:solidFill>
              <a:srgbClr val="FFFFFF"/>
            </a:solidFill>
          </p:spPr>
        </p:sp>
        <p:sp>
          <p:nvSpPr>
            <p:cNvPr id="4" name="Freeform 4"/>
            <p:cNvSpPr/>
            <p:nvPr/>
          </p:nvSpPr>
          <p:spPr>
            <a:xfrm>
              <a:off x="12700" y="217170"/>
              <a:ext cx="4157335" cy="2605394"/>
            </a:xfrm>
            <a:custGeom>
              <a:avLst/>
              <a:gdLst/>
              <a:ahLst/>
              <a:cxnLst/>
              <a:rect l="l" t="t" r="r" b="b"/>
              <a:pathLst>
                <a:path w="4157335" h="2605394">
                  <a:moveTo>
                    <a:pt x="4157335" y="2605394"/>
                  </a:moveTo>
                  <a:lnTo>
                    <a:pt x="800100" y="2605394"/>
                  </a:lnTo>
                  <a:cubicBezTo>
                    <a:pt x="547370" y="2605394"/>
                    <a:pt x="270510" y="2591424"/>
                    <a:pt x="137160" y="2583804"/>
                  </a:cubicBezTo>
                  <a:lnTo>
                    <a:pt x="134620" y="2583804"/>
                  </a:lnTo>
                  <a:lnTo>
                    <a:pt x="21590" y="2465694"/>
                  </a:lnTo>
                  <a:lnTo>
                    <a:pt x="21590" y="2463154"/>
                  </a:lnTo>
                  <a:cubicBezTo>
                    <a:pt x="16510" y="2259954"/>
                    <a:pt x="7620" y="1866254"/>
                    <a:pt x="7620" y="1678294"/>
                  </a:cubicBezTo>
                  <a:cubicBezTo>
                    <a:pt x="7620" y="1562724"/>
                    <a:pt x="6350" y="1386194"/>
                    <a:pt x="5080" y="1221986"/>
                  </a:cubicBezTo>
                  <a:cubicBezTo>
                    <a:pt x="3810" y="1087776"/>
                    <a:pt x="2540" y="935943"/>
                    <a:pt x="2540" y="755650"/>
                  </a:cubicBezTo>
                  <a:cubicBezTo>
                    <a:pt x="2540" y="351790"/>
                    <a:pt x="0" y="21590"/>
                    <a:pt x="0" y="17780"/>
                  </a:cubicBezTo>
                  <a:lnTo>
                    <a:pt x="0" y="11430"/>
                  </a:lnTo>
                  <a:lnTo>
                    <a:pt x="6350" y="11430"/>
                  </a:lnTo>
                  <a:cubicBezTo>
                    <a:pt x="12700" y="11430"/>
                    <a:pt x="604520" y="0"/>
                    <a:pt x="935990" y="12700"/>
                  </a:cubicBezTo>
                  <a:cubicBezTo>
                    <a:pt x="1121410" y="19050"/>
                    <a:pt x="2818755" y="16510"/>
                    <a:pt x="3303895" y="13970"/>
                  </a:cubicBezTo>
                  <a:cubicBezTo>
                    <a:pt x="3468995" y="12700"/>
                    <a:pt x="3603615" y="12700"/>
                    <a:pt x="3673465" y="12700"/>
                  </a:cubicBezTo>
                  <a:cubicBezTo>
                    <a:pt x="3827135" y="11430"/>
                    <a:pt x="3985885" y="21590"/>
                    <a:pt x="4143365" y="41910"/>
                  </a:cubicBezTo>
                  <a:lnTo>
                    <a:pt x="4148445" y="43180"/>
                  </a:lnTo>
                  <a:lnTo>
                    <a:pt x="4148445" y="48260"/>
                  </a:lnTo>
                  <a:cubicBezTo>
                    <a:pt x="4148445" y="50800"/>
                    <a:pt x="4157335" y="328930"/>
                    <a:pt x="4157335" y="699770"/>
                  </a:cubicBezTo>
                  <a:lnTo>
                    <a:pt x="4157335" y="2605394"/>
                  </a:lnTo>
                  <a:close/>
                  <a:moveTo>
                    <a:pt x="139700" y="2571104"/>
                  </a:moveTo>
                  <a:cubicBezTo>
                    <a:pt x="273050" y="2578724"/>
                    <a:pt x="548640" y="2592694"/>
                    <a:pt x="800100" y="2592694"/>
                  </a:cubicBezTo>
                  <a:lnTo>
                    <a:pt x="4144635" y="2592694"/>
                  </a:lnTo>
                  <a:lnTo>
                    <a:pt x="4144635" y="699770"/>
                  </a:lnTo>
                  <a:cubicBezTo>
                    <a:pt x="4144635" y="358140"/>
                    <a:pt x="4137015" y="93980"/>
                    <a:pt x="4135745" y="53340"/>
                  </a:cubicBezTo>
                  <a:cubicBezTo>
                    <a:pt x="3980805" y="33020"/>
                    <a:pt x="3824595" y="24130"/>
                    <a:pt x="3673465" y="25400"/>
                  </a:cubicBezTo>
                  <a:cubicBezTo>
                    <a:pt x="3603615" y="25400"/>
                    <a:pt x="3468995" y="27940"/>
                    <a:pt x="3303895" y="26670"/>
                  </a:cubicBezTo>
                  <a:cubicBezTo>
                    <a:pt x="2794625" y="22860"/>
                    <a:pt x="1304290" y="22860"/>
                    <a:pt x="935990" y="25400"/>
                  </a:cubicBezTo>
                  <a:cubicBezTo>
                    <a:pt x="622300" y="27940"/>
                    <a:pt x="77470" y="22860"/>
                    <a:pt x="12700" y="24130"/>
                  </a:cubicBezTo>
                  <a:cubicBezTo>
                    <a:pt x="12700" y="71120"/>
                    <a:pt x="15240" y="382270"/>
                    <a:pt x="15240" y="755650"/>
                  </a:cubicBezTo>
                  <a:cubicBezTo>
                    <a:pt x="15240" y="935943"/>
                    <a:pt x="16510" y="1087776"/>
                    <a:pt x="17780" y="1221986"/>
                  </a:cubicBezTo>
                  <a:cubicBezTo>
                    <a:pt x="19050" y="1386194"/>
                    <a:pt x="20320" y="1562724"/>
                    <a:pt x="20320" y="1678294"/>
                  </a:cubicBezTo>
                  <a:cubicBezTo>
                    <a:pt x="20320" y="1864984"/>
                    <a:pt x="29210" y="2256144"/>
                    <a:pt x="34290" y="2460614"/>
                  </a:cubicBezTo>
                  <a:lnTo>
                    <a:pt x="139700" y="2571104"/>
                  </a:lnTo>
                  <a:close/>
                  <a:moveTo>
                    <a:pt x="139700" y="2571104"/>
                  </a:moveTo>
                  <a:lnTo>
                    <a:pt x="133350" y="2445374"/>
                  </a:lnTo>
                  <a:lnTo>
                    <a:pt x="34290" y="2459344"/>
                  </a:lnTo>
                  <a:lnTo>
                    <a:pt x="139700" y="2571104"/>
                  </a:lnTo>
                  <a:close/>
                </a:path>
              </a:pathLst>
            </a:custGeom>
            <a:solidFill>
              <a:srgbClr val="000000"/>
            </a:solidFill>
          </p:spPr>
        </p:sp>
        <p:sp>
          <p:nvSpPr>
            <p:cNvPr id="5" name="Freeform 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6" name="TextBox 6"/>
          <p:cNvSpPr txBox="1"/>
          <p:nvPr/>
        </p:nvSpPr>
        <p:spPr>
          <a:xfrm rot="592083">
            <a:off x="1201793" y="6847423"/>
            <a:ext cx="2947478" cy="2524987"/>
          </a:xfrm>
          <a:prstGeom prst="rect">
            <a:avLst/>
          </a:prstGeom>
        </p:spPr>
        <p:txBody>
          <a:bodyPr lIns="0" tIns="0" rIns="0" bIns="0" rtlCol="0" anchor="t">
            <a:spAutoFit/>
          </a:bodyPr>
          <a:lstStyle/>
          <a:p>
            <a:pPr lvl="0" algn="ctr">
              <a:lnSpc>
                <a:spcPts val="3275"/>
              </a:lnSpc>
              <a:spcBef>
                <a:spcPct val="0"/>
              </a:spcBef>
            </a:pPr>
            <a:r>
              <a:rPr lang="fr-FR" sz="2500" dirty="0">
                <a:solidFill>
                  <a:srgbClr val="000000"/>
                </a:solidFill>
                <a:latin typeface="DM Sans"/>
              </a:rPr>
              <a:t>Savoir où commencer le plaidoyer en faveur de la CSU, qui sont vos alliés et qui cibler</a:t>
            </a:r>
            <a:endParaRPr lang="fr-FR" sz="2500" dirty="0">
              <a:solidFill>
                <a:srgbClr val="000000"/>
              </a:solidFill>
              <a:latin typeface="DM Sans"/>
            </a:endParaRPr>
          </a:p>
        </p:txBody>
      </p:sp>
      <p:grpSp>
        <p:nvGrpSpPr>
          <p:cNvPr id="7" name="Group 7"/>
          <p:cNvGrpSpPr/>
          <p:nvPr/>
        </p:nvGrpSpPr>
        <p:grpSpPr>
          <a:xfrm rot="-782125">
            <a:off x="14333039" y="1552095"/>
            <a:ext cx="3201581" cy="2716520"/>
            <a:chOff x="0" y="0"/>
            <a:chExt cx="4187392" cy="3552974"/>
          </a:xfrm>
        </p:grpSpPr>
        <p:sp>
          <p:nvSpPr>
            <p:cNvPr id="8" name="Freeform 8"/>
            <p:cNvSpPr/>
            <p:nvPr/>
          </p:nvSpPr>
          <p:spPr>
            <a:xfrm>
              <a:off x="19050" y="223520"/>
              <a:ext cx="4149292" cy="3321833"/>
            </a:xfrm>
            <a:custGeom>
              <a:avLst/>
              <a:gdLst/>
              <a:ahLst/>
              <a:cxnLst/>
              <a:rect l="l" t="t" r="r" b="b"/>
              <a:pathLst>
                <a:path w="4149292" h="3321833">
                  <a:moveTo>
                    <a:pt x="0" y="11430"/>
                  </a:moveTo>
                  <a:cubicBezTo>
                    <a:pt x="0" y="11430"/>
                    <a:pt x="2540" y="340360"/>
                    <a:pt x="2540" y="749300"/>
                  </a:cubicBezTo>
                  <a:cubicBezTo>
                    <a:pt x="2540" y="1311344"/>
                    <a:pt x="7620" y="2140734"/>
                    <a:pt x="7620" y="2401084"/>
                  </a:cubicBezTo>
                  <a:cubicBezTo>
                    <a:pt x="7620" y="2595394"/>
                    <a:pt x="16510" y="2994174"/>
                    <a:pt x="21590" y="3185944"/>
                  </a:cubicBezTo>
                  <a:lnTo>
                    <a:pt x="130810" y="3300244"/>
                  </a:lnTo>
                  <a:cubicBezTo>
                    <a:pt x="275590" y="3307864"/>
                    <a:pt x="543560" y="3321833"/>
                    <a:pt x="793750" y="3321833"/>
                  </a:cubicBezTo>
                  <a:lnTo>
                    <a:pt x="4149292" y="3321833"/>
                  </a:lnTo>
                  <a:lnTo>
                    <a:pt x="4149292" y="693420"/>
                  </a:lnTo>
                  <a:cubicBezTo>
                    <a:pt x="4149292" y="318770"/>
                    <a:pt x="4140402" y="41910"/>
                    <a:pt x="4140402" y="41910"/>
                  </a:cubicBezTo>
                  <a:cubicBezTo>
                    <a:pt x="3985463" y="21590"/>
                    <a:pt x="3829252" y="11430"/>
                    <a:pt x="3671772" y="12700"/>
                  </a:cubicBezTo>
                  <a:cubicBezTo>
                    <a:pt x="3398722" y="12700"/>
                    <a:pt x="1179830" y="21590"/>
                    <a:pt x="929640" y="12700"/>
                  </a:cubicBezTo>
                  <a:cubicBezTo>
                    <a:pt x="594360" y="0"/>
                    <a:pt x="0" y="11430"/>
                    <a:pt x="0" y="11430"/>
                  </a:cubicBezTo>
                  <a:close/>
                </a:path>
              </a:pathLst>
            </a:custGeom>
            <a:solidFill>
              <a:srgbClr val="FFFFFF"/>
            </a:solidFill>
          </p:spPr>
        </p:sp>
        <p:sp>
          <p:nvSpPr>
            <p:cNvPr id="9" name="Freeform 9"/>
            <p:cNvSpPr/>
            <p:nvPr/>
          </p:nvSpPr>
          <p:spPr>
            <a:xfrm>
              <a:off x="12700" y="217170"/>
              <a:ext cx="4161992" cy="3334534"/>
            </a:xfrm>
            <a:custGeom>
              <a:avLst/>
              <a:gdLst/>
              <a:ahLst/>
              <a:cxnLst/>
              <a:rect l="l" t="t" r="r" b="b"/>
              <a:pathLst>
                <a:path w="4161992" h="3334534">
                  <a:moveTo>
                    <a:pt x="4161992" y="3334534"/>
                  </a:moveTo>
                  <a:lnTo>
                    <a:pt x="800100" y="3334534"/>
                  </a:lnTo>
                  <a:cubicBezTo>
                    <a:pt x="547370" y="3334534"/>
                    <a:pt x="270510" y="3320564"/>
                    <a:pt x="137160" y="3312944"/>
                  </a:cubicBezTo>
                  <a:lnTo>
                    <a:pt x="134620" y="3312944"/>
                  </a:lnTo>
                  <a:lnTo>
                    <a:pt x="21590" y="3194834"/>
                  </a:lnTo>
                  <a:lnTo>
                    <a:pt x="21590" y="3192294"/>
                  </a:lnTo>
                  <a:cubicBezTo>
                    <a:pt x="16510" y="2989094"/>
                    <a:pt x="7620" y="2595394"/>
                    <a:pt x="7620" y="2407434"/>
                  </a:cubicBezTo>
                  <a:cubicBezTo>
                    <a:pt x="7620" y="2291864"/>
                    <a:pt x="6350" y="2115334"/>
                    <a:pt x="5080" y="1864065"/>
                  </a:cubicBezTo>
                  <a:cubicBezTo>
                    <a:pt x="3810" y="1476318"/>
                    <a:pt x="2540" y="1037655"/>
                    <a:pt x="2540" y="755650"/>
                  </a:cubicBezTo>
                  <a:cubicBezTo>
                    <a:pt x="2540" y="351790"/>
                    <a:pt x="0" y="21590"/>
                    <a:pt x="0" y="17780"/>
                  </a:cubicBezTo>
                  <a:lnTo>
                    <a:pt x="0" y="11430"/>
                  </a:lnTo>
                  <a:lnTo>
                    <a:pt x="6350" y="11430"/>
                  </a:lnTo>
                  <a:cubicBezTo>
                    <a:pt x="12700" y="11430"/>
                    <a:pt x="604520" y="0"/>
                    <a:pt x="935990" y="12700"/>
                  </a:cubicBezTo>
                  <a:cubicBezTo>
                    <a:pt x="1121410" y="19050"/>
                    <a:pt x="2823412" y="16510"/>
                    <a:pt x="3308552" y="13970"/>
                  </a:cubicBezTo>
                  <a:cubicBezTo>
                    <a:pt x="3473652" y="12700"/>
                    <a:pt x="3608272" y="12700"/>
                    <a:pt x="3678122" y="12700"/>
                  </a:cubicBezTo>
                  <a:cubicBezTo>
                    <a:pt x="3831792" y="11430"/>
                    <a:pt x="3990542" y="21590"/>
                    <a:pt x="4148022" y="41910"/>
                  </a:cubicBezTo>
                  <a:lnTo>
                    <a:pt x="4153102" y="43180"/>
                  </a:lnTo>
                  <a:lnTo>
                    <a:pt x="4153102" y="48260"/>
                  </a:lnTo>
                  <a:cubicBezTo>
                    <a:pt x="4153102" y="50800"/>
                    <a:pt x="4161992" y="328930"/>
                    <a:pt x="4161992" y="699770"/>
                  </a:cubicBezTo>
                  <a:lnTo>
                    <a:pt x="4161992" y="3334534"/>
                  </a:lnTo>
                  <a:close/>
                  <a:moveTo>
                    <a:pt x="139700" y="3300244"/>
                  </a:moveTo>
                  <a:cubicBezTo>
                    <a:pt x="273050" y="3307864"/>
                    <a:pt x="548640" y="3321834"/>
                    <a:pt x="800100" y="3321834"/>
                  </a:cubicBezTo>
                  <a:lnTo>
                    <a:pt x="4149292" y="3321834"/>
                  </a:lnTo>
                  <a:lnTo>
                    <a:pt x="4149292" y="699770"/>
                  </a:lnTo>
                  <a:cubicBezTo>
                    <a:pt x="4149292" y="358140"/>
                    <a:pt x="4141672" y="93980"/>
                    <a:pt x="4140402" y="53340"/>
                  </a:cubicBezTo>
                  <a:cubicBezTo>
                    <a:pt x="3985463" y="33020"/>
                    <a:pt x="3829252" y="24130"/>
                    <a:pt x="3678122" y="25400"/>
                  </a:cubicBezTo>
                  <a:cubicBezTo>
                    <a:pt x="3608272" y="25400"/>
                    <a:pt x="3473652" y="27940"/>
                    <a:pt x="3308552" y="26670"/>
                  </a:cubicBezTo>
                  <a:cubicBezTo>
                    <a:pt x="2799282" y="22860"/>
                    <a:pt x="1304290" y="22860"/>
                    <a:pt x="935990" y="25400"/>
                  </a:cubicBezTo>
                  <a:cubicBezTo>
                    <a:pt x="622300" y="27940"/>
                    <a:pt x="77470" y="22860"/>
                    <a:pt x="12700" y="24130"/>
                  </a:cubicBezTo>
                  <a:cubicBezTo>
                    <a:pt x="12700" y="71120"/>
                    <a:pt x="15240" y="382270"/>
                    <a:pt x="15240" y="755650"/>
                  </a:cubicBezTo>
                  <a:cubicBezTo>
                    <a:pt x="15240" y="1037654"/>
                    <a:pt x="16510" y="1476318"/>
                    <a:pt x="17780" y="1864065"/>
                  </a:cubicBezTo>
                  <a:cubicBezTo>
                    <a:pt x="19050" y="2115334"/>
                    <a:pt x="20320" y="2291863"/>
                    <a:pt x="20320" y="2407434"/>
                  </a:cubicBezTo>
                  <a:cubicBezTo>
                    <a:pt x="20320" y="2594124"/>
                    <a:pt x="29210" y="2985284"/>
                    <a:pt x="34290" y="3189753"/>
                  </a:cubicBezTo>
                  <a:lnTo>
                    <a:pt x="139700" y="3300244"/>
                  </a:lnTo>
                  <a:close/>
                  <a:moveTo>
                    <a:pt x="139700" y="3300244"/>
                  </a:moveTo>
                  <a:lnTo>
                    <a:pt x="133350" y="3174514"/>
                  </a:lnTo>
                  <a:lnTo>
                    <a:pt x="34290" y="3188484"/>
                  </a:lnTo>
                  <a:lnTo>
                    <a:pt x="139700" y="3300244"/>
                  </a:lnTo>
                  <a:close/>
                </a:path>
              </a:pathLst>
            </a:custGeom>
            <a:solidFill>
              <a:srgbClr val="000000"/>
            </a:solidFill>
          </p:spPr>
        </p:sp>
        <p:sp>
          <p:nvSpPr>
            <p:cNvPr id="10" name="Freeform 10"/>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1" name="TextBox 11"/>
          <p:cNvSpPr txBox="1"/>
          <p:nvPr/>
        </p:nvSpPr>
        <p:spPr>
          <a:xfrm rot="-782125">
            <a:off x="14703598" y="1504419"/>
            <a:ext cx="2593391" cy="2948179"/>
          </a:xfrm>
          <a:prstGeom prst="rect">
            <a:avLst/>
          </a:prstGeom>
        </p:spPr>
        <p:txBody>
          <a:bodyPr lIns="0" tIns="0" rIns="0" bIns="0" rtlCol="0" anchor="t">
            <a:spAutoFit/>
          </a:bodyPr>
          <a:lstStyle/>
          <a:p>
            <a:pPr lvl="0" algn="ctr">
              <a:lnSpc>
                <a:spcPts val="3275"/>
              </a:lnSpc>
              <a:spcBef>
                <a:spcPct val="0"/>
              </a:spcBef>
            </a:pPr>
            <a:r>
              <a:rPr lang="fr-FR" sz="2500" dirty="0">
                <a:solidFill>
                  <a:srgbClr val="000000"/>
                </a:solidFill>
                <a:latin typeface="DM Sans"/>
              </a:rPr>
              <a:t>Comprendre comment votre travail peut contribuer à la conception et à la mise en œuvre de la CSU</a:t>
            </a:r>
            <a:endParaRPr lang="fr-FR" sz="2500" dirty="0">
              <a:solidFill>
                <a:srgbClr val="000000"/>
              </a:solidFill>
              <a:latin typeface="DM Sans"/>
            </a:endParaRPr>
          </a:p>
        </p:txBody>
      </p:sp>
      <p:grpSp>
        <p:nvGrpSpPr>
          <p:cNvPr id="12" name="Group 12"/>
          <p:cNvGrpSpPr/>
          <p:nvPr/>
        </p:nvGrpSpPr>
        <p:grpSpPr>
          <a:xfrm rot="-782125">
            <a:off x="13971235" y="7060975"/>
            <a:ext cx="3299587" cy="2354163"/>
            <a:chOff x="0" y="0"/>
            <a:chExt cx="4150159" cy="2961023"/>
          </a:xfrm>
        </p:grpSpPr>
        <p:sp>
          <p:nvSpPr>
            <p:cNvPr id="13" name="Freeform 13"/>
            <p:cNvSpPr/>
            <p:nvPr/>
          </p:nvSpPr>
          <p:spPr>
            <a:xfrm>
              <a:off x="19050" y="223520"/>
              <a:ext cx="4112059" cy="2729883"/>
            </a:xfrm>
            <a:custGeom>
              <a:avLst/>
              <a:gdLst/>
              <a:ahLst/>
              <a:cxnLst/>
              <a:rect l="l" t="t" r="r" b="b"/>
              <a:pathLst>
                <a:path w="4112059" h="2729883">
                  <a:moveTo>
                    <a:pt x="0" y="11430"/>
                  </a:moveTo>
                  <a:cubicBezTo>
                    <a:pt x="0" y="11430"/>
                    <a:pt x="2540" y="340360"/>
                    <a:pt x="2540" y="749300"/>
                  </a:cubicBezTo>
                  <a:cubicBezTo>
                    <a:pt x="2540" y="1080112"/>
                    <a:pt x="7620" y="1548783"/>
                    <a:pt x="7620" y="1809133"/>
                  </a:cubicBezTo>
                  <a:cubicBezTo>
                    <a:pt x="7620" y="2003443"/>
                    <a:pt x="16510" y="2402223"/>
                    <a:pt x="21590" y="2593993"/>
                  </a:cubicBezTo>
                  <a:lnTo>
                    <a:pt x="130810" y="2708293"/>
                  </a:lnTo>
                  <a:cubicBezTo>
                    <a:pt x="275590" y="2715913"/>
                    <a:pt x="543560" y="2729883"/>
                    <a:pt x="793750" y="2729883"/>
                  </a:cubicBezTo>
                  <a:lnTo>
                    <a:pt x="4112059" y="2729883"/>
                  </a:lnTo>
                  <a:lnTo>
                    <a:pt x="4112059" y="693420"/>
                  </a:lnTo>
                  <a:cubicBezTo>
                    <a:pt x="4112059" y="318770"/>
                    <a:pt x="4103169" y="41910"/>
                    <a:pt x="4103169" y="41910"/>
                  </a:cubicBezTo>
                  <a:cubicBezTo>
                    <a:pt x="3948229" y="21590"/>
                    <a:pt x="3792019" y="11430"/>
                    <a:pt x="3634539" y="12700"/>
                  </a:cubicBezTo>
                  <a:cubicBezTo>
                    <a:pt x="3361489"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4124759" cy="2742583"/>
            </a:xfrm>
            <a:custGeom>
              <a:avLst/>
              <a:gdLst/>
              <a:ahLst/>
              <a:cxnLst/>
              <a:rect l="l" t="t" r="r" b="b"/>
              <a:pathLst>
                <a:path w="4124759" h="2742583">
                  <a:moveTo>
                    <a:pt x="4124759" y="2742583"/>
                  </a:moveTo>
                  <a:lnTo>
                    <a:pt x="800100" y="2742583"/>
                  </a:lnTo>
                  <a:cubicBezTo>
                    <a:pt x="547370" y="2742583"/>
                    <a:pt x="270510" y="2728613"/>
                    <a:pt x="137160" y="2720993"/>
                  </a:cubicBezTo>
                  <a:lnTo>
                    <a:pt x="134620" y="2720993"/>
                  </a:lnTo>
                  <a:lnTo>
                    <a:pt x="21590" y="2602883"/>
                  </a:lnTo>
                  <a:lnTo>
                    <a:pt x="21590" y="2600343"/>
                  </a:lnTo>
                  <a:cubicBezTo>
                    <a:pt x="16510" y="2397143"/>
                    <a:pt x="7620" y="2003443"/>
                    <a:pt x="7620" y="1815483"/>
                  </a:cubicBezTo>
                  <a:cubicBezTo>
                    <a:pt x="7620" y="1699913"/>
                    <a:pt x="6350" y="1523383"/>
                    <a:pt x="5080" y="1342794"/>
                  </a:cubicBezTo>
                  <a:cubicBezTo>
                    <a:pt x="3810" y="1160881"/>
                    <a:pt x="2540" y="955080"/>
                    <a:pt x="2540" y="755650"/>
                  </a:cubicBezTo>
                  <a:cubicBezTo>
                    <a:pt x="2540" y="351790"/>
                    <a:pt x="0" y="21590"/>
                    <a:pt x="0" y="17780"/>
                  </a:cubicBezTo>
                  <a:lnTo>
                    <a:pt x="0" y="11430"/>
                  </a:lnTo>
                  <a:lnTo>
                    <a:pt x="6350" y="11430"/>
                  </a:lnTo>
                  <a:cubicBezTo>
                    <a:pt x="12700" y="11430"/>
                    <a:pt x="604520" y="0"/>
                    <a:pt x="935990" y="12700"/>
                  </a:cubicBezTo>
                  <a:cubicBezTo>
                    <a:pt x="1121410" y="19050"/>
                    <a:pt x="2786179" y="16510"/>
                    <a:pt x="3271319" y="13970"/>
                  </a:cubicBezTo>
                  <a:cubicBezTo>
                    <a:pt x="3436419" y="12700"/>
                    <a:pt x="3571039" y="12700"/>
                    <a:pt x="3640889" y="12700"/>
                  </a:cubicBezTo>
                  <a:cubicBezTo>
                    <a:pt x="3794559" y="11430"/>
                    <a:pt x="3953309" y="21590"/>
                    <a:pt x="4110789" y="41910"/>
                  </a:cubicBezTo>
                  <a:lnTo>
                    <a:pt x="4115869" y="43180"/>
                  </a:lnTo>
                  <a:lnTo>
                    <a:pt x="4115869" y="48260"/>
                  </a:lnTo>
                  <a:cubicBezTo>
                    <a:pt x="4115869" y="50800"/>
                    <a:pt x="4124759" y="328930"/>
                    <a:pt x="4124759" y="699770"/>
                  </a:cubicBezTo>
                  <a:lnTo>
                    <a:pt x="4124759" y="2742583"/>
                  </a:lnTo>
                  <a:close/>
                  <a:moveTo>
                    <a:pt x="139700" y="2708293"/>
                  </a:moveTo>
                  <a:cubicBezTo>
                    <a:pt x="273050" y="2715913"/>
                    <a:pt x="548640" y="2729883"/>
                    <a:pt x="800100" y="2729883"/>
                  </a:cubicBezTo>
                  <a:lnTo>
                    <a:pt x="4112059" y="2729883"/>
                  </a:lnTo>
                  <a:lnTo>
                    <a:pt x="4112059" y="699770"/>
                  </a:lnTo>
                  <a:cubicBezTo>
                    <a:pt x="4112059" y="358140"/>
                    <a:pt x="4104439" y="93980"/>
                    <a:pt x="4103169" y="53340"/>
                  </a:cubicBezTo>
                  <a:cubicBezTo>
                    <a:pt x="3948229" y="33020"/>
                    <a:pt x="3792019" y="24130"/>
                    <a:pt x="3640889" y="25400"/>
                  </a:cubicBezTo>
                  <a:cubicBezTo>
                    <a:pt x="3571039" y="25400"/>
                    <a:pt x="3436419" y="27940"/>
                    <a:pt x="3271319" y="26670"/>
                  </a:cubicBezTo>
                  <a:cubicBezTo>
                    <a:pt x="2762049" y="22860"/>
                    <a:pt x="1304290" y="22860"/>
                    <a:pt x="935990" y="25400"/>
                  </a:cubicBezTo>
                  <a:cubicBezTo>
                    <a:pt x="622300" y="27940"/>
                    <a:pt x="77470" y="22860"/>
                    <a:pt x="12700" y="24130"/>
                  </a:cubicBezTo>
                  <a:cubicBezTo>
                    <a:pt x="12700" y="71120"/>
                    <a:pt x="15240" y="382270"/>
                    <a:pt x="15240" y="755650"/>
                  </a:cubicBezTo>
                  <a:cubicBezTo>
                    <a:pt x="15240" y="955080"/>
                    <a:pt x="16510" y="1160881"/>
                    <a:pt x="17780" y="1342794"/>
                  </a:cubicBezTo>
                  <a:cubicBezTo>
                    <a:pt x="19050" y="1523383"/>
                    <a:pt x="20320" y="1699913"/>
                    <a:pt x="20320" y="1815483"/>
                  </a:cubicBezTo>
                  <a:cubicBezTo>
                    <a:pt x="20320" y="2002173"/>
                    <a:pt x="29210" y="2393333"/>
                    <a:pt x="34290" y="2597803"/>
                  </a:cubicBezTo>
                  <a:lnTo>
                    <a:pt x="139700" y="2708293"/>
                  </a:lnTo>
                  <a:close/>
                  <a:moveTo>
                    <a:pt x="139700" y="2708293"/>
                  </a:moveTo>
                  <a:lnTo>
                    <a:pt x="133350" y="2582563"/>
                  </a:lnTo>
                  <a:lnTo>
                    <a:pt x="34290" y="2596533"/>
                  </a:lnTo>
                  <a:lnTo>
                    <a:pt x="139700" y="2708293"/>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6" name="TextBox 16"/>
          <p:cNvSpPr txBox="1"/>
          <p:nvPr/>
        </p:nvSpPr>
        <p:spPr>
          <a:xfrm rot="-782125">
            <a:off x="14208359" y="6988788"/>
            <a:ext cx="2885709" cy="2524987"/>
          </a:xfrm>
          <a:prstGeom prst="rect">
            <a:avLst/>
          </a:prstGeom>
        </p:spPr>
        <p:txBody>
          <a:bodyPr lIns="0" tIns="0" rIns="0" bIns="0" rtlCol="0" anchor="t">
            <a:spAutoFit/>
          </a:bodyPr>
          <a:lstStyle/>
          <a:p>
            <a:pPr lvl="0" algn="ctr">
              <a:lnSpc>
                <a:spcPts val="3275"/>
              </a:lnSpc>
              <a:spcBef>
                <a:spcPct val="0"/>
              </a:spcBef>
            </a:pPr>
            <a:r>
              <a:rPr lang="fr-FR" sz="2500" dirty="0">
                <a:solidFill>
                  <a:srgbClr val="000000"/>
                </a:solidFill>
                <a:latin typeface="DM Sans"/>
              </a:rPr>
              <a:t>Délivrer des messages clés sur la CSU pour votre communauté et les décideurs politiques</a:t>
            </a:r>
            <a:endParaRPr lang="fr-FR" sz="2500" dirty="0">
              <a:solidFill>
                <a:srgbClr val="000000"/>
              </a:solidFill>
              <a:latin typeface="DM Sans"/>
            </a:endParaRPr>
          </a:p>
        </p:txBody>
      </p:sp>
      <p:grpSp>
        <p:nvGrpSpPr>
          <p:cNvPr id="17" name="Group 17"/>
          <p:cNvGrpSpPr/>
          <p:nvPr/>
        </p:nvGrpSpPr>
        <p:grpSpPr>
          <a:xfrm rot="8926276">
            <a:off x="4246104" y="6653934"/>
            <a:ext cx="938963" cy="198686"/>
            <a:chOff x="0" y="0"/>
            <a:chExt cx="2028619" cy="429260"/>
          </a:xfrm>
        </p:grpSpPr>
        <p:sp>
          <p:nvSpPr>
            <p:cNvPr id="18" name="Freeform 18"/>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19" name="Group 19"/>
          <p:cNvGrpSpPr/>
          <p:nvPr/>
        </p:nvGrpSpPr>
        <p:grpSpPr>
          <a:xfrm rot="1910472">
            <a:off x="13147208" y="6674140"/>
            <a:ext cx="938963" cy="198686"/>
            <a:chOff x="0" y="0"/>
            <a:chExt cx="2028619" cy="429260"/>
          </a:xfrm>
        </p:grpSpPr>
        <p:sp>
          <p:nvSpPr>
            <p:cNvPr id="20" name="Freeform 20"/>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1" name="Group 21"/>
          <p:cNvGrpSpPr/>
          <p:nvPr/>
        </p:nvGrpSpPr>
        <p:grpSpPr>
          <a:xfrm rot="-1716341">
            <a:off x="13155705" y="3184462"/>
            <a:ext cx="938963" cy="198686"/>
            <a:chOff x="0" y="0"/>
            <a:chExt cx="2028619" cy="429260"/>
          </a:xfrm>
        </p:grpSpPr>
        <p:sp>
          <p:nvSpPr>
            <p:cNvPr id="22" name="Freeform 22"/>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3" name="Group 23"/>
          <p:cNvGrpSpPr/>
          <p:nvPr/>
        </p:nvGrpSpPr>
        <p:grpSpPr>
          <a:xfrm rot="-8972392">
            <a:off x="4274225" y="2976345"/>
            <a:ext cx="938963" cy="198686"/>
            <a:chOff x="0" y="0"/>
            <a:chExt cx="2028619" cy="429260"/>
          </a:xfrm>
        </p:grpSpPr>
        <p:sp>
          <p:nvSpPr>
            <p:cNvPr id="24" name="Freeform 24"/>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5" name="Group 25"/>
          <p:cNvGrpSpPr/>
          <p:nvPr/>
        </p:nvGrpSpPr>
        <p:grpSpPr>
          <a:xfrm rot="592083">
            <a:off x="1197245" y="996451"/>
            <a:ext cx="3029705" cy="2504817"/>
            <a:chOff x="0" y="0"/>
            <a:chExt cx="3670897" cy="3034925"/>
          </a:xfrm>
        </p:grpSpPr>
        <p:sp>
          <p:nvSpPr>
            <p:cNvPr id="26" name="Freeform 26"/>
            <p:cNvSpPr/>
            <p:nvPr/>
          </p:nvSpPr>
          <p:spPr>
            <a:xfrm>
              <a:off x="19050" y="223520"/>
              <a:ext cx="3632798" cy="2803785"/>
            </a:xfrm>
            <a:custGeom>
              <a:avLst/>
              <a:gdLst/>
              <a:ahLst/>
              <a:cxnLst/>
              <a:rect l="l" t="t" r="r" b="b"/>
              <a:pathLst>
                <a:path w="3632798" h="2803785">
                  <a:moveTo>
                    <a:pt x="0" y="11430"/>
                  </a:moveTo>
                  <a:cubicBezTo>
                    <a:pt x="0" y="11430"/>
                    <a:pt x="2540" y="340360"/>
                    <a:pt x="2540" y="749300"/>
                  </a:cubicBezTo>
                  <a:cubicBezTo>
                    <a:pt x="2540" y="1108980"/>
                    <a:pt x="7620" y="1622685"/>
                    <a:pt x="7620" y="1883035"/>
                  </a:cubicBezTo>
                  <a:cubicBezTo>
                    <a:pt x="7620" y="2077345"/>
                    <a:pt x="16510" y="2476125"/>
                    <a:pt x="21590" y="2667895"/>
                  </a:cubicBezTo>
                  <a:lnTo>
                    <a:pt x="130810" y="2782195"/>
                  </a:lnTo>
                  <a:cubicBezTo>
                    <a:pt x="275590" y="2789815"/>
                    <a:pt x="543560" y="2803785"/>
                    <a:pt x="793750" y="2803785"/>
                  </a:cubicBezTo>
                  <a:lnTo>
                    <a:pt x="3632798" y="2803785"/>
                  </a:lnTo>
                  <a:lnTo>
                    <a:pt x="3632798" y="693420"/>
                  </a:lnTo>
                  <a:cubicBezTo>
                    <a:pt x="3632798" y="318770"/>
                    <a:pt x="3623907" y="41910"/>
                    <a:pt x="3623907" y="41910"/>
                  </a:cubicBezTo>
                  <a:cubicBezTo>
                    <a:pt x="3468967" y="21590"/>
                    <a:pt x="3312757" y="11430"/>
                    <a:pt x="3155277" y="12700"/>
                  </a:cubicBezTo>
                  <a:cubicBezTo>
                    <a:pt x="2882227" y="12700"/>
                    <a:pt x="1179830" y="21590"/>
                    <a:pt x="929640" y="12700"/>
                  </a:cubicBezTo>
                  <a:cubicBezTo>
                    <a:pt x="594360" y="0"/>
                    <a:pt x="0" y="11430"/>
                    <a:pt x="0" y="11430"/>
                  </a:cubicBezTo>
                  <a:close/>
                </a:path>
              </a:pathLst>
            </a:custGeom>
            <a:solidFill>
              <a:srgbClr val="FFFFFF"/>
            </a:solidFill>
          </p:spPr>
        </p:sp>
        <p:sp>
          <p:nvSpPr>
            <p:cNvPr id="27" name="Freeform 27"/>
            <p:cNvSpPr/>
            <p:nvPr/>
          </p:nvSpPr>
          <p:spPr>
            <a:xfrm>
              <a:off x="12700" y="217170"/>
              <a:ext cx="3645498" cy="2816485"/>
            </a:xfrm>
            <a:custGeom>
              <a:avLst/>
              <a:gdLst/>
              <a:ahLst/>
              <a:cxnLst/>
              <a:rect l="l" t="t" r="r" b="b"/>
              <a:pathLst>
                <a:path w="3645498" h="2816485">
                  <a:moveTo>
                    <a:pt x="3645498" y="2816485"/>
                  </a:moveTo>
                  <a:lnTo>
                    <a:pt x="800100" y="2816485"/>
                  </a:lnTo>
                  <a:cubicBezTo>
                    <a:pt x="547370" y="2816485"/>
                    <a:pt x="270510" y="2802515"/>
                    <a:pt x="137160" y="2794895"/>
                  </a:cubicBezTo>
                  <a:lnTo>
                    <a:pt x="134620" y="2794895"/>
                  </a:lnTo>
                  <a:lnTo>
                    <a:pt x="21590" y="2676785"/>
                  </a:lnTo>
                  <a:lnTo>
                    <a:pt x="21590" y="2674245"/>
                  </a:lnTo>
                  <a:cubicBezTo>
                    <a:pt x="16510" y="2471045"/>
                    <a:pt x="7620" y="2077345"/>
                    <a:pt x="7620" y="1889385"/>
                  </a:cubicBezTo>
                  <a:cubicBezTo>
                    <a:pt x="7620" y="1773815"/>
                    <a:pt x="6350" y="1597285"/>
                    <a:pt x="5080" y="1407872"/>
                  </a:cubicBezTo>
                  <a:cubicBezTo>
                    <a:pt x="3810" y="1200261"/>
                    <a:pt x="2540" y="965389"/>
                    <a:pt x="2540" y="755650"/>
                  </a:cubicBezTo>
                  <a:cubicBezTo>
                    <a:pt x="2540" y="351790"/>
                    <a:pt x="0" y="21590"/>
                    <a:pt x="0" y="17780"/>
                  </a:cubicBezTo>
                  <a:lnTo>
                    <a:pt x="0" y="11430"/>
                  </a:lnTo>
                  <a:lnTo>
                    <a:pt x="6350" y="11430"/>
                  </a:lnTo>
                  <a:cubicBezTo>
                    <a:pt x="12700" y="11430"/>
                    <a:pt x="604520" y="0"/>
                    <a:pt x="935990" y="12700"/>
                  </a:cubicBezTo>
                  <a:cubicBezTo>
                    <a:pt x="1121410" y="19050"/>
                    <a:pt x="2306917" y="16510"/>
                    <a:pt x="2792057" y="13970"/>
                  </a:cubicBezTo>
                  <a:cubicBezTo>
                    <a:pt x="2957157" y="12700"/>
                    <a:pt x="3091777" y="12700"/>
                    <a:pt x="3161627" y="12700"/>
                  </a:cubicBezTo>
                  <a:cubicBezTo>
                    <a:pt x="3315297" y="11430"/>
                    <a:pt x="3474047" y="21590"/>
                    <a:pt x="3631528" y="41910"/>
                  </a:cubicBezTo>
                  <a:lnTo>
                    <a:pt x="3636607" y="43180"/>
                  </a:lnTo>
                  <a:lnTo>
                    <a:pt x="3636607" y="48260"/>
                  </a:lnTo>
                  <a:cubicBezTo>
                    <a:pt x="3636607" y="50800"/>
                    <a:pt x="3645497" y="328930"/>
                    <a:pt x="3645497" y="699770"/>
                  </a:cubicBezTo>
                  <a:lnTo>
                    <a:pt x="3645497" y="2816485"/>
                  </a:lnTo>
                  <a:close/>
                  <a:moveTo>
                    <a:pt x="139700" y="2782195"/>
                  </a:moveTo>
                  <a:cubicBezTo>
                    <a:pt x="273050" y="2789815"/>
                    <a:pt x="548640" y="2803785"/>
                    <a:pt x="800100" y="2803785"/>
                  </a:cubicBezTo>
                  <a:lnTo>
                    <a:pt x="3632798" y="2803785"/>
                  </a:lnTo>
                  <a:lnTo>
                    <a:pt x="3632798" y="699770"/>
                  </a:lnTo>
                  <a:cubicBezTo>
                    <a:pt x="3632798" y="358140"/>
                    <a:pt x="3625178" y="93980"/>
                    <a:pt x="3623907" y="53340"/>
                  </a:cubicBezTo>
                  <a:cubicBezTo>
                    <a:pt x="3468967" y="33020"/>
                    <a:pt x="3312757" y="24130"/>
                    <a:pt x="3161627" y="25400"/>
                  </a:cubicBezTo>
                  <a:cubicBezTo>
                    <a:pt x="3091777" y="25400"/>
                    <a:pt x="2957157" y="27940"/>
                    <a:pt x="2792057" y="26670"/>
                  </a:cubicBezTo>
                  <a:cubicBezTo>
                    <a:pt x="2282787" y="22860"/>
                    <a:pt x="1304290" y="22860"/>
                    <a:pt x="935990" y="25400"/>
                  </a:cubicBezTo>
                  <a:cubicBezTo>
                    <a:pt x="622300" y="27940"/>
                    <a:pt x="77470" y="22860"/>
                    <a:pt x="12700" y="24130"/>
                  </a:cubicBezTo>
                  <a:cubicBezTo>
                    <a:pt x="12700" y="71120"/>
                    <a:pt x="15240" y="382270"/>
                    <a:pt x="15240" y="755650"/>
                  </a:cubicBezTo>
                  <a:cubicBezTo>
                    <a:pt x="15240" y="965389"/>
                    <a:pt x="16510" y="1200261"/>
                    <a:pt x="17780" y="1407872"/>
                  </a:cubicBezTo>
                  <a:cubicBezTo>
                    <a:pt x="19050" y="1597285"/>
                    <a:pt x="20320" y="1773815"/>
                    <a:pt x="20320" y="1889385"/>
                  </a:cubicBezTo>
                  <a:cubicBezTo>
                    <a:pt x="20320" y="2076075"/>
                    <a:pt x="29210" y="2467235"/>
                    <a:pt x="34290" y="2671705"/>
                  </a:cubicBezTo>
                  <a:lnTo>
                    <a:pt x="139700" y="2782195"/>
                  </a:lnTo>
                  <a:close/>
                  <a:moveTo>
                    <a:pt x="139700" y="2782195"/>
                  </a:moveTo>
                  <a:lnTo>
                    <a:pt x="133350" y="2656465"/>
                  </a:lnTo>
                  <a:lnTo>
                    <a:pt x="34290" y="2670435"/>
                  </a:lnTo>
                  <a:lnTo>
                    <a:pt x="139700" y="2782195"/>
                  </a:lnTo>
                  <a:close/>
                </a:path>
              </a:pathLst>
            </a:custGeom>
            <a:solidFill>
              <a:srgbClr val="000000"/>
            </a:solidFill>
          </p:spPr>
        </p:sp>
        <p:sp>
          <p:nvSpPr>
            <p:cNvPr id="28" name="Freeform 2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29" name="TextBox 29"/>
          <p:cNvSpPr txBox="1"/>
          <p:nvPr/>
        </p:nvSpPr>
        <p:spPr>
          <a:xfrm rot="592083">
            <a:off x="1375942" y="820466"/>
            <a:ext cx="2613745" cy="2948179"/>
          </a:xfrm>
          <a:prstGeom prst="rect">
            <a:avLst/>
          </a:prstGeom>
        </p:spPr>
        <p:txBody>
          <a:bodyPr lIns="0" tIns="0" rIns="0" bIns="0" rtlCol="0" anchor="t">
            <a:spAutoFit/>
          </a:bodyPr>
          <a:lstStyle/>
          <a:p>
            <a:pPr lvl="0" algn="ctr">
              <a:lnSpc>
                <a:spcPts val="3275"/>
              </a:lnSpc>
              <a:spcBef>
                <a:spcPct val="0"/>
              </a:spcBef>
            </a:pPr>
            <a:r>
              <a:rPr lang="fr-FR" sz="2500" dirty="0">
                <a:solidFill>
                  <a:srgbClr val="000000"/>
                </a:solidFill>
                <a:latin typeface="DM Sans"/>
              </a:rPr>
              <a:t>Expliquer pourquoi la CSU est importante pour le plaidoyer et la programmation concernant le VIH</a:t>
            </a:r>
            <a:endParaRPr lang="fr-FR" sz="2500" dirty="0">
              <a:solidFill>
                <a:srgbClr val="000000"/>
              </a:solidFill>
              <a:latin typeface="DM Sans"/>
            </a:endParaRPr>
          </a:p>
        </p:txBody>
      </p:sp>
      <p:grpSp>
        <p:nvGrpSpPr>
          <p:cNvPr id="30" name="Group 30"/>
          <p:cNvGrpSpPr/>
          <p:nvPr/>
        </p:nvGrpSpPr>
        <p:grpSpPr>
          <a:xfrm>
            <a:off x="5534025" y="2728445"/>
            <a:ext cx="7105650" cy="4573892"/>
            <a:chOff x="0" y="0"/>
            <a:chExt cx="2403640" cy="1547218"/>
          </a:xfrm>
        </p:grpSpPr>
        <p:sp>
          <p:nvSpPr>
            <p:cNvPr id="31" name="Freeform 31"/>
            <p:cNvSpPr/>
            <p:nvPr/>
          </p:nvSpPr>
          <p:spPr>
            <a:xfrm>
              <a:off x="0" y="0"/>
              <a:ext cx="2403640" cy="1547218"/>
            </a:xfrm>
            <a:custGeom>
              <a:avLst/>
              <a:gdLst/>
              <a:ahLst/>
              <a:cxnLst/>
              <a:rect l="l" t="t" r="r" b="b"/>
              <a:pathLst>
                <a:path w="2403640" h="1547218">
                  <a:moveTo>
                    <a:pt x="0" y="0"/>
                  </a:moveTo>
                  <a:lnTo>
                    <a:pt x="2403640" y="0"/>
                  </a:lnTo>
                  <a:lnTo>
                    <a:pt x="2403640" y="1547218"/>
                  </a:lnTo>
                  <a:lnTo>
                    <a:pt x="0" y="1547218"/>
                  </a:lnTo>
                  <a:close/>
                </a:path>
              </a:pathLst>
            </a:custGeom>
            <a:solidFill>
              <a:srgbClr val="00C2FF"/>
            </a:solidFill>
          </p:spPr>
        </p:sp>
      </p:grpSp>
      <p:grpSp>
        <p:nvGrpSpPr>
          <p:cNvPr id="32" name="Group 32"/>
          <p:cNvGrpSpPr/>
          <p:nvPr/>
        </p:nvGrpSpPr>
        <p:grpSpPr>
          <a:xfrm>
            <a:off x="6068367" y="3764825"/>
            <a:ext cx="6151266" cy="2845963"/>
            <a:chOff x="0" y="57151"/>
            <a:chExt cx="8201688" cy="3794617"/>
          </a:xfrm>
        </p:grpSpPr>
        <p:sp>
          <p:nvSpPr>
            <p:cNvPr id="33" name="TextBox 33"/>
            <p:cNvSpPr txBox="1"/>
            <p:nvPr/>
          </p:nvSpPr>
          <p:spPr>
            <a:xfrm>
              <a:off x="0" y="57151"/>
              <a:ext cx="8201688" cy="2093907"/>
            </a:xfrm>
            <a:prstGeom prst="rect">
              <a:avLst/>
            </a:prstGeom>
          </p:spPr>
          <p:txBody>
            <a:bodyPr lIns="0" tIns="0" rIns="0" bIns="0" rtlCol="0" anchor="t">
              <a:spAutoFit/>
            </a:bodyPr>
            <a:lstStyle/>
            <a:p>
              <a:pPr lvl="0" algn="ctr">
                <a:lnSpc>
                  <a:spcPts val="6050"/>
                </a:lnSpc>
              </a:pPr>
              <a:r>
                <a:rPr lang="en-US" sz="5499" dirty="0" err="1">
                  <a:solidFill>
                    <a:srgbClr val="000000"/>
                  </a:solidFill>
                  <a:latin typeface="DM Sans Bold"/>
                </a:rPr>
                <a:t>Objectifs</a:t>
              </a:r>
              <a:r>
                <a:rPr lang="en-US" sz="5499" dirty="0">
                  <a:solidFill>
                    <a:srgbClr val="000000"/>
                  </a:solidFill>
                  <a:latin typeface="DM Sans Bold"/>
                </a:rPr>
                <a:t> </a:t>
              </a:r>
              <a:r>
                <a:rPr lang="en-US" sz="5499" dirty="0" err="1">
                  <a:solidFill>
                    <a:srgbClr val="000000"/>
                  </a:solidFill>
                  <a:latin typeface="DM Sans Bold"/>
                </a:rPr>
                <a:t>d’apprentissage</a:t>
              </a:r>
              <a:endParaRPr lang="en-US" sz="5499" dirty="0">
                <a:solidFill>
                  <a:srgbClr val="000000"/>
                </a:solidFill>
                <a:latin typeface="DM Sans Bold"/>
              </a:endParaRPr>
            </a:p>
          </p:txBody>
        </p:sp>
        <p:sp>
          <p:nvSpPr>
            <p:cNvPr id="34" name="TextBox 34"/>
            <p:cNvSpPr txBox="1"/>
            <p:nvPr/>
          </p:nvSpPr>
          <p:spPr>
            <a:xfrm>
              <a:off x="0" y="2381280"/>
              <a:ext cx="8201688" cy="1470488"/>
            </a:xfrm>
            <a:prstGeom prst="rect">
              <a:avLst/>
            </a:prstGeom>
          </p:spPr>
          <p:txBody>
            <a:bodyPr lIns="0" tIns="0" rIns="0" bIns="0" rtlCol="0" anchor="t">
              <a:spAutoFit/>
            </a:bodyPr>
            <a:lstStyle/>
            <a:p>
              <a:pPr lvl="0" algn="ctr">
                <a:lnSpc>
                  <a:spcPts val="4340"/>
                </a:lnSpc>
              </a:pPr>
              <a:r>
                <a:rPr lang="fr-FR" sz="3100" spc="31" dirty="0">
                  <a:solidFill>
                    <a:srgbClr val="000000"/>
                  </a:solidFill>
                  <a:latin typeface="DM Sans"/>
                </a:rPr>
                <a:t>Après avoir terminé cette session, vous serez capable de </a:t>
              </a:r>
              <a:r>
                <a:rPr lang="en-US" sz="3100" spc="31" dirty="0" smtClean="0">
                  <a:solidFill>
                    <a:srgbClr val="000000"/>
                  </a:solidFill>
                  <a:latin typeface="DM Sans"/>
                </a:rPr>
                <a:t>:</a:t>
              </a:r>
              <a:endParaRPr lang="en-US" sz="3100" spc="31" dirty="0">
                <a:solidFill>
                  <a:srgbClr val="000000"/>
                </a:solidFill>
                <a:latin typeface="DM Sans"/>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E500"/>
            </a:solidFill>
          </p:spPr>
        </p:sp>
      </p:grpSp>
      <p:sp>
        <p:nvSpPr>
          <p:cNvPr id="6" name="TextBox 6"/>
          <p:cNvSpPr txBox="1"/>
          <p:nvPr/>
        </p:nvSpPr>
        <p:spPr>
          <a:xfrm>
            <a:off x="3183920" y="4150300"/>
            <a:ext cx="11920161" cy="1974900"/>
          </a:xfrm>
          <a:prstGeom prst="rect">
            <a:avLst/>
          </a:prstGeom>
        </p:spPr>
        <p:txBody>
          <a:bodyPr lIns="0" tIns="0" rIns="0" bIns="0" rtlCol="0" anchor="t">
            <a:spAutoFit/>
          </a:bodyPr>
          <a:lstStyle/>
          <a:p>
            <a:pPr marL="0" lvl="0" indent="0" algn="ctr">
              <a:lnSpc>
                <a:spcPts val="7699"/>
              </a:lnSpc>
            </a:pPr>
            <a:r>
              <a:rPr lang="en-US" sz="6000" dirty="0" err="1" smtClean="0">
                <a:solidFill>
                  <a:srgbClr val="000000"/>
                </a:solidFill>
                <a:latin typeface="DM Sans Bold"/>
              </a:rPr>
              <a:t>Récapitulatif</a:t>
            </a:r>
            <a:r>
              <a:rPr lang="en-US" sz="6000" dirty="0" smtClean="0">
                <a:solidFill>
                  <a:srgbClr val="000000"/>
                </a:solidFill>
                <a:latin typeface="DM Sans Bold"/>
              </a:rPr>
              <a:t> : </a:t>
            </a:r>
            <a:r>
              <a:rPr lang="en-US" sz="6000" dirty="0" err="1" smtClean="0">
                <a:solidFill>
                  <a:srgbClr val="000000"/>
                </a:solidFill>
                <a:latin typeface="DM Sans Bold"/>
              </a:rPr>
              <a:t>Qu’estce</a:t>
            </a:r>
            <a:r>
              <a:rPr lang="en-US" sz="6000" dirty="0" smtClean="0">
                <a:solidFill>
                  <a:srgbClr val="000000"/>
                </a:solidFill>
                <a:latin typeface="DM Sans Bold"/>
              </a:rPr>
              <a:t> que la CSU </a:t>
            </a:r>
            <a:r>
              <a:rPr lang="en-US" sz="6999" dirty="0" smtClean="0">
                <a:solidFill>
                  <a:srgbClr val="000000"/>
                </a:solidFill>
                <a:latin typeface="DM Sans Bold"/>
              </a:rPr>
              <a:t>?</a:t>
            </a:r>
            <a:endParaRPr lang="en-US" sz="6999" dirty="0">
              <a:solidFill>
                <a:srgbClr val="000000"/>
              </a:solidFill>
              <a:latin typeface="DM Sans Bold"/>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2726747" y="5822713"/>
            <a:ext cx="3969371" cy="315562"/>
            <a:chOff x="0" y="0"/>
            <a:chExt cx="8307000" cy="660400"/>
          </a:xfrm>
        </p:grpSpPr>
        <p:sp>
          <p:nvSpPr>
            <p:cNvPr id="5" name="Freeform 5"/>
            <p:cNvSpPr/>
            <p:nvPr/>
          </p:nvSpPr>
          <p:spPr>
            <a:xfrm>
              <a:off x="0" y="0"/>
              <a:ext cx="8307001" cy="660400"/>
            </a:xfrm>
            <a:custGeom>
              <a:avLst/>
              <a:gdLst/>
              <a:ahLst/>
              <a:cxnLst/>
              <a:rect l="l" t="t" r="r" b="b"/>
              <a:pathLst>
                <a:path w="8307001" h="660400">
                  <a:moveTo>
                    <a:pt x="8182540" y="660400"/>
                  </a:moveTo>
                  <a:lnTo>
                    <a:pt x="124460" y="660400"/>
                  </a:lnTo>
                  <a:cubicBezTo>
                    <a:pt x="55880" y="660400"/>
                    <a:pt x="0" y="604520"/>
                    <a:pt x="0" y="535940"/>
                  </a:cubicBezTo>
                  <a:lnTo>
                    <a:pt x="0" y="124460"/>
                  </a:lnTo>
                  <a:cubicBezTo>
                    <a:pt x="0" y="55880"/>
                    <a:pt x="55880" y="0"/>
                    <a:pt x="124460" y="0"/>
                  </a:cubicBezTo>
                  <a:lnTo>
                    <a:pt x="8182541" y="0"/>
                  </a:lnTo>
                  <a:cubicBezTo>
                    <a:pt x="8251120" y="0"/>
                    <a:pt x="8307001" y="55880"/>
                    <a:pt x="8307001" y="124460"/>
                  </a:cubicBezTo>
                  <a:lnTo>
                    <a:pt x="8307001" y="535940"/>
                  </a:lnTo>
                  <a:cubicBezTo>
                    <a:pt x="8307001" y="604520"/>
                    <a:pt x="8251120" y="660400"/>
                    <a:pt x="8182541" y="660400"/>
                  </a:cubicBezTo>
                  <a:close/>
                </a:path>
              </a:pathLst>
            </a:custGeom>
            <a:solidFill>
              <a:srgbClr val="00C2FF"/>
            </a:solidFill>
          </p:spPr>
        </p:sp>
      </p:grpSp>
      <p:sp>
        <p:nvSpPr>
          <p:cNvPr id="7" name="TextBox 7"/>
          <p:cNvSpPr txBox="1"/>
          <p:nvPr/>
        </p:nvSpPr>
        <p:spPr>
          <a:xfrm>
            <a:off x="12726747" y="4253500"/>
            <a:ext cx="3969371" cy="1569214"/>
          </a:xfrm>
          <a:prstGeom prst="rect">
            <a:avLst/>
          </a:prstGeom>
        </p:spPr>
        <p:txBody>
          <a:bodyPr lIns="0" tIns="0" rIns="0" bIns="0" rtlCol="0" anchor="t">
            <a:spAutoFit/>
          </a:bodyPr>
          <a:lstStyle/>
          <a:p>
            <a:pPr marL="0" lvl="0" indent="0" algn="ctr">
              <a:lnSpc>
                <a:spcPts val="12100"/>
              </a:lnSpc>
            </a:pPr>
            <a:r>
              <a:rPr lang="en-US" sz="10999" dirty="0" err="1" smtClean="0">
                <a:solidFill>
                  <a:srgbClr val="000000"/>
                </a:solidFill>
                <a:latin typeface="DM Sans Bold"/>
              </a:rPr>
              <a:t>Vidéo</a:t>
            </a:r>
            <a:endParaRPr lang="en-US" sz="10999" dirty="0">
              <a:solidFill>
                <a:srgbClr val="000000"/>
              </a:solidFill>
              <a:latin typeface="DM Sans Bold"/>
            </a:endParaRPr>
          </a:p>
        </p:txBody>
      </p:sp>
      <p:pic>
        <p:nvPicPr>
          <p:cNvPr id="6" name="Online Media 5" title="WHO: Universal health coverage - the best investment for a safer, fairer and healthier world">
            <a:hlinkClick r:id="" action="ppaction://media"/>
            <a:extLst>
              <a:ext uri="{FF2B5EF4-FFF2-40B4-BE49-F238E27FC236}">
                <a16:creationId xmlns="" xmlns:a16="http://schemas.microsoft.com/office/drawing/2014/main" id="{E432AB61-D6F2-4D60-9BC8-5CEF4F82212D}"/>
              </a:ext>
            </a:extLst>
          </p:cNvPr>
          <p:cNvPicPr>
            <a:picLocks noRot="1" noChangeAspect="1"/>
          </p:cNvPicPr>
          <p:nvPr>
            <a:videoFile r:link="rId1"/>
          </p:nvPr>
        </p:nvPicPr>
        <p:blipFill>
          <a:blip r:embed="rId4"/>
          <a:stretch>
            <a:fillRect/>
          </a:stretch>
        </p:blipFill>
        <p:spPr>
          <a:xfrm>
            <a:off x="1601026" y="2209800"/>
            <a:ext cx="10384779" cy="5867400"/>
          </a:xfrm>
          <a:prstGeom prst="rect">
            <a:avLst/>
          </a:prstGeom>
        </p:spPr>
      </p:pic>
    </p:spTree>
    <p:extLst>
      <p:ext uri="{BB962C8B-B14F-4D97-AF65-F5344CB8AC3E}">
        <p14:creationId xmlns:p14="http://schemas.microsoft.com/office/powerpoint/2010/main" val="3915185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4468" y="2893659"/>
            <a:ext cx="16234832" cy="6364641"/>
            <a:chOff x="0" y="0"/>
            <a:chExt cx="100633572" cy="39451998"/>
          </a:xfrm>
        </p:grpSpPr>
        <p:sp>
          <p:nvSpPr>
            <p:cNvPr id="3" name="Freeform 3"/>
            <p:cNvSpPr/>
            <p:nvPr/>
          </p:nvSpPr>
          <p:spPr>
            <a:xfrm>
              <a:off x="0" y="0"/>
              <a:ext cx="100633572" cy="39451998"/>
            </a:xfrm>
            <a:custGeom>
              <a:avLst/>
              <a:gdLst/>
              <a:ahLst/>
              <a:cxnLst/>
              <a:rect l="l" t="t" r="r" b="b"/>
              <a:pathLst>
                <a:path w="100633572" h="39451998">
                  <a:moveTo>
                    <a:pt x="0" y="0"/>
                  </a:moveTo>
                  <a:lnTo>
                    <a:pt x="0" y="39451998"/>
                  </a:lnTo>
                  <a:lnTo>
                    <a:pt x="100633572" y="39451998"/>
                  </a:lnTo>
                  <a:lnTo>
                    <a:pt x="100633572" y="0"/>
                  </a:lnTo>
                  <a:lnTo>
                    <a:pt x="0" y="0"/>
                  </a:lnTo>
                  <a:close/>
                  <a:moveTo>
                    <a:pt x="100572615" y="39391037"/>
                  </a:moveTo>
                  <a:lnTo>
                    <a:pt x="59690" y="39391037"/>
                  </a:lnTo>
                  <a:lnTo>
                    <a:pt x="59690" y="59690"/>
                  </a:lnTo>
                  <a:lnTo>
                    <a:pt x="100572615" y="59690"/>
                  </a:lnTo>
                  <a:lnTo>
                    <a:pt x="100572615" y="39391037"/>
                  </a:lnTo>
                  <a:close/>
                </a:path>
              </a:pathLst>
            </a:custGeom>
            <a:solidFill>
              <a:srgbClr val="000000"/>
            </a:solidFill>
          </p:spPr>
        </p:sp>
      </p:grpSp>
      <p:sp>
        <p:nvSpPr>
          <p:cNvPr id="4" name="TextBox 4"/>
          <p:cNvSpPr txBox="1"/>
          <p:nvPr/>
        </p:nvSpPr>
        <p:spPr>
          <a:xfrm>
            <a:off x="1028700" y="1085850"/>
            <a:ext cx="16230600" cy="1002725"/>
          </a:xfrm>
          <a:prstGeom prst="rect">
            <a:avLst/>
          </a:prstGeom>
        </p:spPr>
        <p:txBody>
          <a:bodyPr lIns="0" tIns="0" rIns="0" bIns="0" rtlCol="0" anchor="t">
            <a:spAutoFit/>
          </a:bodyPr>
          <a:lstStyle/>
          <a:p>
            <a:pPr marL="0" lvl="0" indent="0">
              <a:lnSpc>
                <a:spcPts val="7700"/>
              </a:lnSpc>
            </a:pPr>
            <a:r>
              <a:rPr lang="en-US" sz="7000" dirty="0" smtClean="0">
                <a:solidFill>
                  <a:srgbClr val="000000"/>
                </a:solidFill>
                <a:latin typeface="DM Sans Bold"/>
              </a:rPr>
              <a:t>Rappel</a:t>
            </a:r>
            <a:endParaRPr lang="en-US" sz="7000" dirty="0">
              <a:solidFill>
                <a:srgbClr val="000000"/>
              </a:solidFill>
              <a:latin typeface="DM Sans Bold"/>
            </a:endParaRPr>
          </a:p>
        </p:txBody>
      </p:sp>
      <p:sp>
        <p:nvSpPr>
          <p:cNvPr id="5" name="TextBox 5"/>
          <p:cNvSpPr txBox="1"/>
          <p:nvPr/>
        </p:nvSpPr>
        <p:spPr>
          <a:xfrm>
            <a:off x="1944154" y="3724575"/>
            <a:ext cx="14395461" cy="6155531"/>
          </a:xfrm>
          <a:prstGeom prst="rect">
            <a:avLst/>
          </a:prstGeom>
        </p:spPr>
        <p:txBody>
          <a:bodyPr lIns="0" tIns="0" rIns="0" bIns="0" rtlCol="0" anchor="t">
            <a:spAutoFit/>
          </a:bodyPr>
          <a:lstStyle/>
          <a:p>
            <a:pPr marL="755650" lvl="1" indent="-377825">
              <a:lnSpc>
                <a:spcPts val="6020"/>
              </a:lnSpc>
              <a:buFont typeface="Arial"/>
              <a:buChar char="•"/>
            </a:pPr>
            <a:r>
              <a:rPr lang="fr-FR" sz="3500" spc="35" dirty="0">
                <a:solidFill>
                  <a:srgbClr val="000000"/>
                </a:solidFill>
                <a:latin typeface="DM Sans"/>
              </a:rPr>
              <a:t>Tous les pays du monde se sont engagés à réaliser la CSU d'ici à 2030</a:t>
            </a:r>
            <a:endParaRPr lang="en-US" sz="3500" spc="35" dirty="0">
              <a:solidFill>
                <a:srgbClr val="000000"/>
              </a:solidFill>
              <a:latin typeface="DM Sans"/>
            </a:endParaRPr>
          </a:p>
          <a:p>
            <a:pPr marL="755650" lvl="1" indent="-377825">
              <a:lnSpc>
                <a:spcPts val="6020"/>
              </a:lnSpc>
              <a:buFont typeface="Arial"/>
              <a:buChar char="•"/>
            </a:pPr>
            <a:r>
              <a:rPr lang="fr-FR" sz="3500" spc="35" dirty="0">
                <a:solidFill>
                  <a:srgbClr val="000000"/>
                </a:solidFill>
                <a:latin typeface="DM Sans"/>
              </a:rPr>
              <a:t>La CSU est </a:t>
            </a:r>
            <a:r>
              <a:rPr lang="en-US" sz="3500" spc="35" dirty="0" err="1" smtClean="0">
                <a:solidFill>
                  <a:srgbClr val="000000"/>
                </a:solidFill>
                <a:latin typeface="DM Sans"/>
              </a:rPr>
              <a:t>différente</a:t>
            </a:r>
            <a:r>
              <a:rPr lang="en-US" sz="3500" spc="35" dirty="0" smtClean="0">
                <a:solidFill>
                  <a:srgbClr val="000000"/>
                </a:solidFill>
                <a:latin typeface="DM Sans"/>
              </a:rPr>
              <a:t> </a:t>
            </a:r>
            <a:r>
              <a:rPr lang="en-US" sz="3500" spc="35" dirty="0" err="1" smtClean="0">
                <a:solidFill>
                  <a:srgbClr val="000000"/>
                </a:solidFill>
                <a:latin typeface="DM Sans"/>
              </a:rPr>
              <a:t>selon</a:t>
            </a:r>
            <a:r>
              <a:rPr lang="en-US" sz="3500" spc="35" dirty="0" smtClean="0">
                <a:solidFill>
                  <a:srgbClr val="000000"/>
                </a:solidFill>
                <a:latin typeface="DM Sans"/>
              </a:rPr>
              <a:t> les pays</a:t>
            </a:r>
            <a:endParaRPr lang="en-US" sz="3500" spc="35" dirty="0">
              <a:solidFill>
                <a:srgbClr val="000000"/>
              </a:solidFill>
              <a:latin typeface="DM Sans"/>
            </a:endParaRPr>
          </a:p>
          <a:p>
            <a:pPr marL="755650" lvl="1" indent="-377825">
              <a:lnSpc>
                <a:spcPts val="6020"/>
              </a:lnSpc>
              <a:buFont typeface="Arial"/>
              <a:buChar char="•"/>
            </a:pPr>
            <a:r>
              <a:rPr lang="fr-FR" sz="3500" spc="35" dirty="0">
                <a:solidFill>
                  <a:srgbClr val="000000"/>
                </a:solidFill>
                <a:latin typeface="DM Sans"/>
              </a:rPr>
              <a:t>La CSU </a:t>
            </a:r>
            <a:r>
              <a:rPr lang="fr-FR" sz="3500" spc="35" dirty="0" smtClean="0">
                <a:solidFill>
                  <a:srgbClr val="000000"/>
                </a:solidFill>
                <a:latin typeface="DM Sans"/>
              </a:rPr>
              <a:t>est plus </a:t>
            </a:r>
            <a:r>
              <a:rPr lang="fr-FR" sz="3500" spc="35" dirty="0">
                <a:solidFill>
                  <a:srgbClr val="000000"/>
                </a:solidFill>
                <a:latin typeface="DM Sans"/>
              </a:rPr>
              <a:t>qu’une assurance maladie</a:t>
            </a:r>
            <a:endParaRPr lang="en-US" sz="3500" spc="35" dirty="0">
              <a:solidFill>
                <a:srgbClr val="000000"/>
              </a:solidFill>
              <a:latin typeface="DM Sans"/>
            </a:endParaRPr>
          </a:p>
          <a:p>
            <a:pPr marL="755650" lvl="1" indent="-377825">
              <a:lnSpc>
                <a:spcPts val="6020"/>
              </a:lnSpc>
              <a:buFont typeface="Arial"/>
              <a:buChar char="•"/>
            </a:pPr>
            <a:r>
              <a:rPr lang="fr-FR" sz="3500" spc="35" dirty="0">
                <a:solidFill>
                  <a:srgbClr val="000000"/>
                </a:solidFill>
                <a:latin typeface="DM Sans"/>
              </a:rPr>
              <a:t>La CSU comporte de nombreux aspects différents</a:t>
            </a:r>
            <a:r>
              <a:rPr lang="en-US" sz="3500" spc="35" dirty="0" smtClean="0">
                <a:solidFill>
                  <a:srgbClr val="000000"/>
                </a:solidFill>
                <a:latin typeface="DM Sans"/>
              </a:rPr>
              <a:t> </a:t>
            </a:r>
            <a:r>
              <a:rPr lang="en-US" sz="3500" spc="35" dirty="0">
                <a:solidFill>
                  <a:srgbClr val="000000"/>
                </a:solidFill>
                <a:latin typeface="DM Sans"/>
              </a:rPr>
              <a:t>(services, </a:t>
            </a:r>
            <a:r>
              <a:rPr lang="en-US" sz="3500" spc="35" dirty="0" smtClean="0">
                <a:solidFill>
                  <a:srgbClr val="000000"/>
                </a:solidFill>
                <a:latin typeface="DM Sans"/>
              </a:rPr>
              <a:t>finances, </a:t>
            </a:r>
            <a:r>
              <a:rPr lang="en-US" sz="3500" spc="35" dirty="0" err="1" smtClean="0">
                <a:solidFill>
                  <a:srgbClr val="000000"/>
                </a:solidFill>
                <a:latin typeface="DM Sans"/>
              </a:rPr>
              <a:t>gouvernance</a:t>
            </a:r>
            <a:r>
              <a:rPr lang="en-US" sz="3500" spc="35" dirty="0">
                <a:solidFill>
                  <a:srgbClr val="000000"/>
                </a:solidFill>
                <a:latin typeface="DM Sans"/>
              </a:rPr>
              <a:t>, </a:t>
            </a:r>
            <a:r>
              <a:rPr lang="en-US" sz="3500" spc="35" dirty="0" err="1" smtClean="0">
                <a:solidFill>
                  <a:srgbClr val="000000"/>
                </a:solidFill>
                <a:latin typeface="DM Sans"/>
              </a:rPr>
              <a:t>redevabilité</a:t>
            </a:r>
            <a:r>
              <a:rPr lang="en-US" sz="3500" spc="35" dirty="0" smtClean="0">
                <a:solidFill>
                  <a:srgbClr val="000000"/>
                </a:solidFill>
                <a:latin typeface="DM Sans"/>
              </a:rPr>
              <a:t>)</a:t>
            </a:r>
            <a:endParaRPr lang="en-US" sz="3500" spc="35" dirty="0">
              <a:solidFill>
                <a:srgbClr val="000000"/>
              </a:solidFill>
              <a:latin typeface="DM Sans"/>
            </a:endParaRPr>
          </a:p>
          <a:p>
            <a:pPr marL="755650" lvl="1" indent="-377825">
              <a:lnSpc>
                <a:spcPts val="6020"/>
              </a:lnSpc>
              <a:buFont typeface="Arial"/>
              <a:buChar char="•"/>
            </a:pPr>
            <a:r>
              <a:rPr lang="fr-FR" sz="3500" spc="35" dirty="0">
                <a:solidFill>
                  <a:srgbClr val="000000"/>
                </a:solidFill>
                <a:latin typeface="DM Sans"/>
              </a:rPr>
              <a:t>L'objectif de l'élimination du sida et l’objectif de la CSU sont étroitement liés</a:t>
            </a:r>
            <a:endParaRPr lang="en-US" sz="3500" spc="35" dirty="0">
              <a:solidFill>
                <a:srgbClr val="000000"/>
              </a:solidFill>
              <a:latin typeface="DM Sans"/>
            </a:endParaRP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FF6B57"/>
            </a:solidFill>
          </p:spPr>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6B57"/>
            </a:solidFill>
          </p:spPr>
        </p:sp>
      </p:grpSp>
      <p:sp>
        <p:nvSpPr>
          <p:cNvPr id="6" name="TextBox 6"/>
          <p:cNvSpPr txBox="1"/>
          <p:nvPr/>
        </p:nvSpPr>
        <p:spPr>
          <a:xfrm>
            <a:off x="3183920" y="4150300"/>
            <a:ext cx="11920161" cy="993200"/>
          </a:xfrm>
          <a:prstGeom prst="rect">
            <a:avLst/>
          </a:prstGeom>
        </p:spPr>
        <p:txBody>
          <a:bodyPr lIns="0" tIns="0" rIns="0" bIns="0" rtlCol="0" anchor="t">
            <a:spAutoFit/>
          </a:bodyPr>
          <a:lstStyle/>
          <a:p>
            <a:pPr marL="0" lvl="0" indent="0" algn="ctr">
              <a:lnSpc>
                <a:spcPts val="7699"/>
              </a:lnSpc>
            </a:pPr>
            <a:r>
              <a:rPr lang="en-US" sz="6999" dirty="0" smtClean="0">
                <a:solidFill>
                  <a:srgbClr val="000000"/>
                </a:solidFill>
                <a:latin typeface="DM Sans Bold"/>
              </a:rPr>
              <a:t>VIH </a:t>
            </a:r>
            <a:r>
              <a:rPr lang="en-US" sz="6999" dirty="0">
                <a:solidFill>
                  <a:srgbClr val="000000"/>
                </a:solidFill>
                <a:latin typeface="DM Sans Bold"/>
              </a:rPr>
              <a:t>&amp; </a:t>
            </a:r>
            <a:r>
              <a:rPr lang="en-US" sz="6999" dirty="0" smtClean="0">
                <a:solidFill>
                  <a:srgbClr val="000000"/>
                </a:solidFill>
                <a:latin typeface="DM Sans Bold"/>
              </a:rPr>
              <a:t>CSU</a:t>
            </a:r>
            <a:endParaRPr lang="en-US" sz="6999" dirty="0">
              <a:solidFill>
                <a:srgbClr val="000000"/>
              </a:solidFill>
              <a:latin typeface="DM Sans Bo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0058400" y="3823360"/>
            <a:ext cx="5939321" cy="4497898"/>
          </a:xfrm>
          <a:prstGeom prst="rect">
            <a:avLst/>
          </a:prstGeom>
        </p:spPr>
        <p:txBody>
          <a:bodyPr lIns="0" tIns="0" rIns="0" bIns="0" rtlCol="0" anchor="t">
            <a:spAutoFit/>
          </a:bodyPr>
          <a:lstStyle/>
          <a:p>
            <a:pPr>
              <a:lnSpc>
                <a:spcPts val="7022"/>
              </a:lnSpc>
            </a:pPr>
            <a:r>
              <a:rPr lang="fr-FR" sz="6384" dirty="0">
                <a:solidFill>
                  <a:srgbClr val="000000"/>
                </a:solidFill>
                <a:latin typeface="DM Sans Bold"/>
              </a:rPr>
              <a:t>VIH et CSU : objectifs et valeurs </a:t>
            </a:r>
            <a:r>
              <a:rPr lang="fr-FR" sz="6384" dirty="0" smtClean="0">
                <a:solidFill>
                  <a:srgbClr val="000000"/>
                </a:solidFill>
                <a:latin typeface="DM Sans Bold"/>
              </a:rPr>
              <a:t>en commun</a:t>
            </a:r>
            <a:endParaRPr lang="en-US" sz="6384" dirty="0">
              <a:solidFill>
                <a:srgbClr val="000000"/>
              </a:solidFill>
              <a:latin typeface="DM Sans Bold"/>
            </a:endParaRPr>
          </a:p>
          <a:p>
            <a:pPr marL="0" lvl="0" indent="0">
              <a:lnSpc>
                <a:spcPts val="7022"/>
              </a:lnSpc>
            </a:pPr>
            <a:endParaRPr lang="en-US" sz="6384" dirty="0">
              <a:solidFill>
                <a:srgbClr val="000000"/>
              </a:solidFill>
              <a:latin typeface="DM Sans Bold"/>
            </a:endParaRPr>
          </a:p>
        </p:txBody>
      </p:sp>
      <p:grpSp>
        <p:nvGrpSpPr>
          <p:cNvPr id="5" name="Group 5"/>
          <p:cNvGrpSpPr/>
          <p:nvPr/>
        </p:nvGrpSpPr>
        <p:grpSpPr>
          <a:xfrm>
            <a:off x="2542630" y="1572985"/>
            <a:ext cx="996804" cy="996804"/>
            <a:chOff x="0" y="0"/>
            <a:chExt cx="1329072" cy="1329072"/>
          </a:xfrm>
        </p:grpSpPr>
        <p:grpSp>
          <p:nvGrpSpPr>
            <p:cNvPr id="6" name="Group 6"/>
            <p:cNvGrpSpPr/>
            <p:nvPr/>
          </p:nvGrpSpPr>
          <p:grpSpPr>
            <a:xfrm>
              <a:off x="0" y="0"/>
              <a:ext cx="1329072" cy="1329072"/>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8" name="TextBox 8"/>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1</a:t>
              </a:r>
            </a:p>
          </p:txBody>
        </p:sp>
      </p:grpSp>
      <p:grpSp>
        <p:nvGrpSpPr>
          <p:cNvPr id="9" name="Group 9"/>
          <p:cNvGrpSpPr/>
          <p:nvPr/>
        </p:nvGrpSpPr>
        <p:grpSpPr>
          <a:xfrm>
            <a:off x="3950471" y="1541259"/>
            <a:ext cx="4357534" cy="996804"/>
            <a:chOff x="0" y="0"/>
            <a:chExt cx="24328189" cy="5565176"/>
          </a:xfrm>
        </p:grpSpPr>
        <p:sp>
          <p:nvSpPr>
            <p:cNvPr id="10" name="Freeform 10"/>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11" name="TextBox 11"/>
          <p:cNvSpPr txBox="1"/>
          <p:nvPr/>
        </p:nvSpPr>
        <p:spPr>
          <a:xfrm>
            <a:off x="4185266" y="1589471"/>
            <a:ext cx="3755997" cy="852755"/>
          </a:xfrm>
          <a:prstGeom prst="rect">
            <a:avLst/>
          </a:prstGeom>
        </p:spPr>
        <p:txBody>
          <a:bodyPr lIns="0" tIns="0" rIns="0" bIns="0" rtlCol="0" anchor="t">
            <a:spAutoFit/>
          </a:bodyPr>
          <a:lstStyle/>
          <a:p>
            <a:pPr lvl="0" algn="ctr">
              <a:lnSpc>
                <a:spcPts val="3419"/>
              </a:lnSpc>
            </a:pPr>
            <a:r>
              <a:rPr lang="fr-FR" sz="2442" spc="24" dirty="0" err="1">
                <a:solidFill>
                  <a:srgbClr val="000000"/>
                </a:solidFill>
                <a:latin typeface="DM Sans"/>
              </a:rPr>
              <a:t>lmpossible</a:t>
            </a:r>
            <a:r>
              <a:rPr lang="fr-FR" sz="2442" spc="24" dirty="0">
                <a:solidFill>
                  <a:srgbClr val="000000"/>
                </a:solidFill>
                <a:latin typeface="DM Sans"/>
              </a:rPr>
              <a:t> de gérer l'un sans l'autre</a:t>
            </a:r>
            <a:endParaRPr lang="en-US" sz="2442" spc="24" dirty="0">
              <a:solidFill>
                <a:srgbClr val="000000"/>
              </a:solidFill>
              <a:latin typeface="DM Sans"/>
            </a:endParaRPr>
          </a:p>
        </p:txBody>
      </p:sp>
      <p:grpSp>
        <p:nvGrpSpPr>
          <p:cNvPr id="12" name="Group 12"/>
          <p:cNvGrpSpPr/>
          <p:nvPr/>
        </p:nvGrpSpPr>
        <p:grpSpPr>
          <a:xfrm>
            <a:off x="2542630" y="2936912"/>
            <a:ext cx="996804" cy="996804"/>
            <a:chOff x="0" y="0"/>
            <a:chExt cx="1329072" cy="1329072"/>
          </a:xfrm>
        </p:grpSpPr>
        <p:grpSp>
          <p:nvGrpSpPr>
            <p:cNvPr id="13" name="Group 13"/>
            <p:cNvGrpSpPr/>
            <p:nvPr/>
          </p:nvGrpSpPr>
          <p:grpSpPr>
            <a:xfrm>
              <a:off x="0" y="0"/>
              <a:ext cx="1329072" cy="1329072"/>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5" name="TextBox 15"/>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2</a:t>
              </a:r>
            </a:p>
          </p:txBody>
        </p:sp>
      </p:grpSp>
      <p:grpSp>
        <p:nvGrpSpPr>
          <p:cNvPr id="16" name="Group 16"/>
          <p:cNvGrpSpPr/>
          <p:nvPr/>
        </p:nvGrpSpPr>
        <p:grpSpPr>
          <a:xfrm>
            <a:off x="3950471" y="2905186"/>
            <a:ext cx="4357534" cy="996804"/>
            <a:chOff x="0" y="0"/>
            <a:chExt cx="24328189" cy="5565176"/>
          </a:xfrm>
        </p:grpSpPr>
        <p:sp>
          <p:nvSpPr>
            <p:cNvPr id="17" name="Freeform 17"/>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18" name="TextBox 18"/>
          <p:cNvSpPr txBox="1"/>
          <p:nvPr/>
        </p:nvSpPr>
        <p:spPr>
          <a:xfrm>
            <a:off x="4427873" y="3201917"/>
            <a:ext cx="3233527" cy="852477"/>
          </a:xfrm>
          <a:prstGeom prst="rect">
            <a:avLst/>
          </a:prstGeom>
        </p:spPr>
        <p:txBody>
          <a:bodyPr lIns="0" tIns="0" rIns="0" bIns="0" rtlCol="0" anchor="t">
            <a:spAutoFit/>
          </a:bodyPr>
          <a:lstStyle/>
          <a:p>
            <a:pPr lvl="0" algn="ctr">
              <a:lnSpc>
                <a:spcPts val="3419"/>
              </a:lnSpc>
              <a:spcBef>
                <a:spcPct val="0"/>
              </a:spcBef>
            </a:pPr>
            <a:r>
              <a:rPr lang="fr-FR" sz="2442" spc="24" dirty="0">
                <a:solidFill>
                  <a:srgbClr val="000000"/>
                </a:solidFill>
                <a:latin typeface="DM Sans"/>
              </a:rPr>
              <a:t>Ne laisser personne de côté</a:t>
            </a:r>
            <a:endParaRPr lang="en-US" sz="2442" u="none" spc="24" dirty="0">
              <a:solidFill>
                <a:srgbClr val="000000"/>
              </a:solidFill>
              <a:latin typeface="DM Sans"/>
            </a:endParaRPr>
          </a:p>
        </p:txBody>
      </p:sp>
      <p:grpSp>
        <p:nvGrpSpPr>
          <p:cNvPr id="19" name="Group 19"/>
          <p:cNvGrpSpPr/>
          <p:nvPr/>
        </p:nvGrpSpPr>
        <p:grpSpPr>
          <a:xfrm>
            <a:off x="2542630" y="4645098"/>
            <a:ext cx="996804" cy="996804"/>
            <a:chOff x="0" y="0"/>
            <a:chExt cx="1329072" cy="1329072"/>
          </a:xfrm>
        </p:grpSpPr>
        <p:grpSp>
          <p:nvGrpSpPr>
            <p:cNvPr id="20" name="Group 20"/>
            <p:cNvGrpSpPr/>
            <p:nvPr/>
          </p:nvGrpSpPr>
          <p:grpSpPr>
            <a:xfrm>
              <a:off x="0" y="0"/>
              <a:ext cx="1329072" cy="1329072"/>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2" name="TextBox 22"/>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3</a:t>
              </a:r>
            </a:p>
          </p:txBody>
        </p:sp>
      </p:grpSp>
      <p:grpSp>
        <p:nvGrpSpPr>
          <p:cNvPr id="23" name="Group 23"/>
          <p:cNvGrpSpPr/>
          <p:nvPr/>
        </p:nvGrpSpPr>
        <p:grpSpPr>
          <a:xfrm>
            <a:off x="3950471" y="4328731"/>
            <a:ext cx="4357534" cy="1610875"/>
            <a:chOff x="0" y="0"/>
            <a:chExt cx="24328189" cy="8993540"/>
          </a:xfrm>
        </p:grpSpPr>
        <p:sp>
          <p:nvSpPr>
            <p:cNvPr id="24" name="Freeform 24"/>
            <p:cNvSpPr/>
            <p:nvPr/>
          </p:nvSpPr>
          <p:spPr>
            <a:xfrm>
              <a:off x="0" y="0"/>
              <a:ext cx="24328189" cy="8993540"/>
            </a:xfrm>
            <a:custGeom>
              <a:avLst/>
              <a:gdLst/>
              <a:ahLst/>
              <a:cxnLst/>
              <a:rect l="l" t="t" r="r" b="b"/>
              <a:pathLst>
                <a:path w="24328189" h="8993540">
                  <a:moveTo>
                    <a:pt x="0" y="0"/>
                  </a:moveTo>
                  <a:lnTo>
                    <a:pt x="0" y="8993540"/>
                  </a:lnTo>
                  <a:lnTo>
                    <a:pt x="24328189" y="8993540"/>
                  </a:lnTo>
                  <a:lnTo>
                    <a:pt x="24328189" y="0"/>
                  </a:lnTo>
                  <a:lnTo>
                    <a:pt x="0" y="0"/>
                  </a:lnTo>
                  <a:close/>
                  <a:moveTo>
                    <a:pt x="24267229" y="8932580"/>
                  </a:moveTo>
                  <a:lnTo>
                    <a:pt x="59690" y="8932580"/>
                  </a:lnTo>
                  <a:lnTo>
                    <a:pt x="59690" y="59690"/>
                  </a:lnTo>
                  <a:lnTo>
                    <a:pt x="24267229" y="59690"/>
                  </a:lnTo>
                  <a:lnTo>
                    <a:pt x="24267229" y="8932580"/>
                  </a:lnTo>
                  <a:close/>
                </a:path>
              </a:pathLst>
            </a:custGeom>
            <a:solidFill>
              <a:srgbClr val="000000"/>
            </a:solidFill>
          </p:spPr>
        </p:sp>
      </p:grpSp>
      <p:sp>
        <p:nvSpPr>
          <p:cNvPr id="25" name="TextBox 25"/>
          <p:cNvSpPr txBox="1"/>
          <p:nvPr/>
        </p:nvSpPr>
        <p:spPr>
          <a:xfrm>
            <a:off x="4063651" y="4467185"/>
            <a:ext cx="3999228" cy="1724511"/>
          </a:xfrm>
          <a:prstGeom prst="rect">
            <a:avLst/>
          </a:prstGeom>
        </p:spPr>
        <p:txBody>
          <a:bodyPr lIns="0" tIns="0" rIns="0" bIns="0" rtlCol="0" anchor="t">
            <a:spAutoFit/>
          </a:bodyPr>
          <a:lstStyle/>
          <a:p>
            <a:pPr lvl="0" algn="ctr">
              <a:lnSpc>
                <a:spcPts val="3419"/>
              </a:lnSpc>
              <a:spcBef>
                <a:spcPct val="0"/>
              </a:spcBef>
            </a:pPr>
            <a:r>
              <a:rPr lang="fr-FR" sz="2442" spc="24" dirty="0">
                <a:solidFill>
                  <a:srgbClr val="000000"/>
                </a:solidFill>
                <a:latin typeface="DM Sans"/>
              </a:rPr>
              <a:t>Les principes des droits humains : équité, non-discrimination, dignité, justice sociale</a:t>
            </a:r>
            <a:endParaRPr lang="en-US" sz="2442" u="none" spc="24" dirty="0">
              <a:solidFill>
                <a:srgbClr val="000000"/>
              </a:solidFill>
              <a:latin typeface="DM Sans"/>
            </a:endParaRPr>
          </a:p>
        </p:txBody>
      </p:sp>
      <p:grpSp>
        <p:nvGrpSpPr>
          <p:cNvPr id="26" name="Group 26"/>
          <p:cNvGrpSpPr/>
          <p:nvPr/>
        </p:nvGrpSpPr>
        <p:grpSpPr>
          <a:xfrm>
            <a:off x="2542630" y="6411831"/>
            <a:ext cx="996804" cy="996804"/>
            <a:chOff x="0" y="0"/>
            <a:chExt cx="1329072" cy="1329072"/>
          </a:xfrm>
        </p:grpSpPr>
        <p:grpSp>
          <p:nvGrpSpPr>
            <p:cNvPr id="27" name="Group 27"/>
            <p:cNvGrpSpPr/>
            <p:nvPr/>
          </p:nvGrpSpPr>
          <p:grpSpPr>
            <a:xfrm>
              <a:off x="0" y="0"/>
              <a:ext cx="1329072" cy="1329072"/>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9" name="TextBox 29"/>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4</a:t>
              </a:r>
            </a:p>
          </p:txBody>
        </p:sp>
      </p:grpSp>
      <p:grpSp>
        <p:nvGrpSpPr>
          <p:cNvPr id="30" name="Group 30"/>
          <p:cNvGrpSpPr/>
          <p:nvPr/>
        </p:nvGrpSpPr>
        <p:grpSpPr>
          <a:xfrm>
            <a:off x="3950471" y="6380105"/>
            <a:ext cx="4357534" cy="996804"/>
            <a:chOff x="0" y="0"/>
            <a:chExt cx="24328189" cy="5565176"/>
          </a:xfrm>
        </p:grpSpPr>
        <p:sp>
          <p:nvSpPr>
            <p:cNvPr id="31" name="Freeform 31"/>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32" name="TextBox 32"/>
          <p:cNvSpPr txBox="1"/>
          <p:nvPr/>
        </p:nvSpPr>
        <p:spPr>
          <a:xfrm>
            <a:off x="4210130" y="6428318"/>
            <a:ext cx="3706270" cy="872034"/>
          </a:xfrm>
          <a:prstGeom prst="rect">
            <a:avLst/>
          </a:prstGeom>
        </p:spPr>
        <p:txBody>
          <a:bodyPr lIns="0" tIns="0" rIns="0" bIns="0" rtlCol="0" anchor="t">
            <a:spAutoFit/>
          </a:bodyPr>
          <a:lstStyle/>
          <a:p>
            <a:pPr lvl="0" algn="ctr">
              <a:lnSpc>
                <a:spcPts val="3419"/>
              </a:lnSpc>
              <a:spcBef>
                <a:spcPct val="0"/>
              </a:spcBef>
            </a:pPr>
            <a:r>
              <a:rPr lang="fr-FR" sz="2442" spc="24" dirty="0">
                <a:solidFill>
                  <a:srgbClr val="000000"/>
                </a:solidFill>
                <a:latin typeface="DM Sans"/>
              </a:rPr>
              <a:t>Ressources durables et prévisibles pour la </a:t>
            </a:r>
            <a:r>
              <a:rPr lang="fr-FR" sz="2442" spc="24" dirty="0" smtClean="0">
                <a:solidFill>
                  <a:srgbClr val="000000"/>
                </a:solidFill>
                <a:latin typeface="DM Sans"/>
              </a:rPr>
              <a:t>santé</a:t>
            </a:r>
            <a:endParaRPr lang="en-US" sz="2442" spc="24" dirty="0">
              <a:solidFill>
                <a:srgbClr val="000000"/>
              </a:solidFill>
              <a:latin typeface="DM Sans"/>
            </a:endParaRPr>
          </a:p>
        </p:txBody>
      </p:sp>
      <p:grpSp>
        <p:nvGrpSpPr>
          <p:cNvPr id="33" name="Group 33"/>
          <p:cNvGrpSpPr/>
          <p:nvPr/>
        </p:nvGrpSpPr>
        <p:grpSpPr>
          <a:xfrm>
            <a:off x="2542630" y="7748937"/>
            <a:ext cx="996804" cy="996804"/>
            <a:chOff x="0" y="0"/>
            <a:chExt cx="1329072" cy="1329072"/>
          </a:xfrm>
        </p:grpSpPr>
        <p:grpSp>
          <p:nvGrpSpPr>
            <p:cNvPr id="34" name="Group 34"/>
            <p:cNvGrpSpPr/>
            <p:nvPr/>
          </p:nvGrpSpPr>
          <p:grpSpPr>
            <a:xfrm>
              <a:off x="0" y="0"/>
              <a:ext cx="1329072" cy="1329072"/>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36" name="TextBox 36"/>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en-US" sz="4017">
                  <a:solidFill>
                    <a:srgbClr val="000000"/>
                  </a:solidFill>
                  <a:latin typeface="DM Sans Bold"/>
                </a:rPr>
                <a:t>5</a:t>
              </a:r>
            </a:p>
          </p:txBody>
        </p:sp>
      </p:grpSp>
      <p:grpSp>
        <p:nvGrpSpPr>
          <p:cNvPr id="37" name="Group 37"/>
          <p:cNvGrpSpPr/>
          <p:nvPr/>
        </p:nvGrpSpPr>
        <p:grpSpPr>
          <a:xfrm>
            <a:off x="3950471" y="7717211"/>
            <a:ext cx="4357534" cy="996804"/>
            <a:chOff x="0" y="0"/>
            <a:chExt cx="24328189" cy="5565176"/>
          </a:xfrm>
        </p:grpSpPr>
        <p:sp>
          <p:nvSpPr>
            <p:cNvPr id="38" name="Freeform 38"/>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39" name="TextBox 39"/>
          <p:cNvSpPr txBox="1"/>
          <p:nvPr/>
        </p:nvSpPr>
        <p:spPr>
          <a:xfrm>
            <a:off x="4356610" y="7797149"/>
            <a:ext cx="3304790" cy="872034"/>
          </a:xfrm>
          <a:prstGeom prst="rect">
            <a:avLst/>
          </a:prstGeom>
        </p:spPr>
        <p:txBody>
          <a:bodyPr lIns="0" tIns="0" rIns="0" bIns="0" rtlCol="0" anchor="t">
            <a:spAutoFit/>
          </a:bodyPr>
          <a:lstStyle/>
          <a:p>
            <a:pPr lvl="0" algn="ctr">
              <a:lnSpc>
                <a:spcPts val="3419"/>
              </a:lnSpc>
              <a:spcBef>
                <a:spcPct val="0"/>
              </a:spcBef>
            </a:pPr>
            <a:r>
              <a:rPr lang="fr-FR" sz="2442" spc="24" dirty="0" smtClean="0">
                <a:solidFill>
                  <a:srgbClr val="000000"/>
                </a:solidFill>
                <a:latin typeface="DM Sans"/>
              </a:rPr>
              <a:t>COVID-19 </a:t>
            </a:r>
            <a:r>
              <a:rPr lang="fr-FR" sz="2442" spc="24" dirty="0">
                <a:solidFill>
                  <a:srgbClr val="000000"/>
                </a:solidFill>
                <a:latin typeface="DM Sans"/>
              </a:rPr>
              <a:t>: rôle des systèmes de santé</a:t>
            </a:r>
            <a:endParaRPr lang="en-US" sz="2442" u="none" spc="24" dirty="0">
              <a:solidFill>
                <a:srgbClr val="000000"/>
              </a:solidFill>
              <a:latin typeface="DM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221499" y="4164330"/>
            <a:ext cx="5093321" cy="2036711"/>
          </a:xfrm>
          <a:prstGeom prst="rect">
            <a:avLst/>
          </a:prstGeom>
        </p:spPr>
        <p:txBody>
          <a:bodyPr lIns="0" tIns="0" rIns="0" bIns="0" rtlCol="0" anchor="t">
            <a:spAutoFit/>
          </a:bodyPr>
          <a:lstStyle/>
          <a:p>
            <a:pPr marL="0" lvl="0" indent="0">
              <a:lnSpc>
                <a:spcPts val="7919"/>
              </a:lnSpc>
            </a:pPr>
            <a:r>
              <a:rPr lang="en-US" sz="7199" dirty="0" smtClean="0">
                <a:solidFill>
                  <a:srgbClr val="000000"/>
                </a:solidFill>
                <a:latin typeface="DM Sans Bold"/>
              </a:rPr>
              <a:t>Point de discussion</a:t>
            </a:r>
            <a:endParaRPr lang="en-US" sz="7199" dirty="0">
              <a:solidFill>
                <a:srgbClr val="000000"/>
              </a:solidFill>
              <a:latin typeface="DM Sans Bold"/>
            </a:endParaRPr>
          </a:p>
        </p:txBody>
      </p:sp>
      <p:grpSp>
        <p:nvGrpSpPr>
          <p:cNvPr id="5" name="Group 5"/>
          <p:cNvGrpSpPr/>
          <p:nvPr/>
        </p:nvGrpSpPr>
        <p:grpSpPr>
          <a:xfrm rot="561958">
            <a:off x="11145015" y="3212722"/>
            <a:ext cx="3812366" cy="3745534"/>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562908">
            <a:off x="11364918" y="3827854"/>
            <a:ext cx="3347796" cy="2797970"/>
            <a:chOff x="0" y="0"/>
            <a:chExt cx="7006184" cy="5855522"/>
          </a:xfrm>
        </p:grpSpPr>
        <p:sp>
          <p:nvSpPr>
            <p:cNvPr id="10" name="Freeform 10"/>
            <p:cNvSpPr/>
            <p:nvPr/>
          </p:nvSpPr>
          <p:spPr>
            <a:xfrm>
              <a:off x="0" y="0"/>
              <a:ext cx="7006184" cy="5855522"/>
            </a:xfrm>
            <a:custGeom>
              <a:avLst/>
              <a:gdLst/>
              <a:ahLst/>
              <a:cxnLst/>
              <a:rect l="l" t="t" r="r" b="b"/>
              <a:pathLst>
                <a:path w="7006184" h="5855522">
                  <a:moveTo>
                    <a:pt x="6881724" y="5855522"/>
                  </a:moveTo>
                  <a:lnTo>
                    <a:pt x="124460" y="5855522"/>
                  </a:lnTo>
                  <a:cubicBezTo>
                    <a:pt x="55880" y="5855522"/>
                    <a:pt x="0" y="5799642"/>
                    <a:pt x="0" y="5731062"/>
                  </a:cubicBezTo>
                  <a:lnTo>
                    <a:pt x="0" y="124460"/>
                  </a:lnTo>
                  <a:cubicBezTo>
                    <a:pt x="0" y="55880"/>
                    <a:pt x="55880" y="0"/>
                    <a:pt x="124460" y="0"/>
                  </a:cubicBezTo>
                  <a:lnTo>
                    <a:pt x="6881724" y="0"/>
                  </a:lnTo>
                  <a:cubicBezTo>
                    <a:pt x="6950304" y="0"/>
                    <a:pt x="7006184" y="55880"/>
                    <a:pt x="7006184" y="124460"/>
                  </a:cubicBezTo>
                  <a:lnTo>
                    <a:pt x="7006184" y="5731063"/>
                  </a:lnTo>
                  <a:cubicBezTo>
                    <a:pt x="7006184" y="5799643"/>
                    <a:pt x="6950304" y="5855522"/>
                    <a:pt x="6881724" y="5855522"/>
                  </a:cubicBezTo>
                  <a:close/>
                </a:path>
              </a:pathLst>
            </a:custGeom>
            <a:solidFill>
              <a:srgbClr val="F8E64A"/>
            </a:solidFill>
          </p:spPr>
        </p:sp>
      </p:grpSp>
      <p:sp>
        <p:nvSpPr>
          <p:cNvPr id="11" name="TextBox 11"/>
          <p:cNvSpPr txBox="1"/>
          <p:nvPr/>
        </p:nvSpPr>
        <p:spPr>
          <a:xfrm rot="561958">
            <a:off x="11626323" y="3829571"/>
            <a:ext cx="2860180" cy="2757165"/>
          </a:xfrm>
          <a:prstGeom prst="rect">
            <a:avLst/>
          </a:prstGeom>
        </p:spPr>
        <p:txBody>
          <a:bodyPr lIns="0" tIns="0" rIns="0" bIns="0" rtlCol="0" anchor="t">
            <a:spAutoFit/>
          </a:bodyPr>
          <a:lstStyle/>
          <a:p>
            <a:pPr lvl="0" algn="ctr">
              <a:lnSpc>
                <a:spcPts val="4338"/>
              </a:lnSpc>
            </a:pPr>
            <a:r>
              <a:rPr lang="fr-FR" sz="3098" spc="30" dirty="0">
                <a:solidFill>
                  <a:srgbClr val="000000"/>
                </a:solidFill>
                <a:latin typeface="DM Sans"/>
              </a:rPr>
              <a:t>Est-il possible de </a:t>
            </a:r>
            <a:r>
              <a:rPr lang="fr-FR" sz="3098" spc="30" dirty="0" smtClean="0">
                <a:solidFill>
                  <a:srgbClr val="000000"/>
                </a:solidFill>
                <a:latin typeface="DM Sans"/>
              </a:rPr>
              <a:t>plaider</a:t>
            </a:r>
            <a:r>
              <a:rPr lang="fr-FR" sz="3098" spc="30" dirty="0">
                <a:solidFill>
                  <a:srgbClr val="000000"/>
                </a:solidFill>
                <a:latin typeface="DM Sans"/>
              </a:rPr>
              <a:t> en même temps</a:t>
            </a:r>
            <a:r>
              <a:rPr lang="fr-FR" sz="3098" spc="30" dirty="0" smtClean="0">
                <a:solidFill>
                  <a:srgbClr val="000000"/>
                </a:solidFill>
                <a:latin typeface="DM Sans"/>
              </a:rPr>
              <a:t> </a:t>
            </a:r>
            <a:r>
              <a:rPr lang="fr-FR" sz="3098" spc="30" dirty="0">
                <a:solidFill>
                  <a:srgbClr val="000000"/>
                </a:solidFill>
                <a:latin typeface="DM Sans"/>
              </a:rPr>
              <a:t>pour la CSU et pour le </a:t>
            </a:r>
            <a:r>
              <a:rPr lang="fr-FR" sz="3098" spc="30" dirty="0" smtClean="0">
                <a:solidFill>
                  <a:srgbClr val="000000"/>
                </a:solidFill>
                <a:latin typeface="DM Sans"/>
              </a:rPr>
              <a:t>VIH </a:t>
            </a:r>
            <a:r>
              <a:rPr lang="en-US" sz="3098" spc="30" dirty="0" smtClean="0">
                <a:solidFill>
                  <a:srgbClr val="000000"/>
                </a:solidFill>
                <a:latin typeface="DM Sans"/>
              </a:rPr>
              <a:t>?</a:t>
            </a:r>
            <a:endParaRPr lang="en-US" sz="3098" spc="30" dirty="0">
              <a:solidFill>
                <a:srgbClr val="000000"/>
              </a:solidFill>
              <a:latin typeface="DM San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371850"/>
            <a:ext cx="16230600" cy="5886450"/>
            <a:chOff x="0" y="0"/>
            <a:chExt cx="100607340" cy="36487873"/>
          </a:xfrm>
        </p:grpSpPr>
        <p:sp>
          <p:nvSpPr>
            <p:cNvPr id="3" name="Freeform 3"/>
            <p:cNvSpPr/>
            <p:nvPr/>
          </p:nvSpPr>
          <p:spPr>
            <a:xfrm>
              <a:off x="0" y="0"/>
              <a:ext cx="100607341" cy="36487872"/>
            </a:xfrm>
            <a:custGeom>
              <a:avLst/>
              <a:gdLst/>
              <a:ahLst/>
              <a:cxnLst/>
              <a:rect l="l" t="t" r="r" b="b"/>
              <a:pathLst>
                <a:path w="100607341" h="36487872">
                  <a:moveTo>
                    <a:pt x="0" y="0"/>
                  </a:moveTo>
                  <a:lnTo>
                    <a:pt x="0" y="36487872"/>
                  </a:lnTo>
                  <a:lnTo>
                    <a:pt x="100607341" y="36487872"/>
                  </a:lnTo>
                  <a:lnTo>
                    <a:pt x="100607341" y="0"/>
                  </a:lnTo>
                  <a:lnTo>
                    <a:pt x="0" y="0"/>
                  </a:lnTo>
                  <a:close/>
                  <a:moveTo>
                    <a:pt x="100546377" y="36426915"/>
                  </a:moveTo>
                  <a:lnTo>
                    <a:pt x="59690" y="36426915"/>
                  </a:lnTo>
                  <a:lnTo>
                    <a:pt x="59690" y="59690"/>
                  </a:lnTo>
                  <a:lnTo>
                    <a:pt x="100546377" y="59690"/>
                  </a:lnTo>
                  <a:lnTo>
                    <a:pt x="100546377" y="36426915"/>
                  </a:lnTo>
                  <a:close/>
                </a:path>
              </a:pathLst>
            </a:custGeom>
            <a:solidFill>
              <a:srgbClr val="000000"/>
            </a:solidFill>
          </p:spPr>
        </p:sp>
      </p:grpSp>
      <p:sp>
        <p:nvSpPr>
          <p:cNvPr id="4" name="TextBox 4"/>
          <p:cNvSpPr txBox="1"/>
          <p:nvPr/>
        </p:nvSpPr>
        <p:spPr>
          <a:xfrm>
            <a:off x="1028700" y="1085850"/>
            <a:ext cx="9229443" cy="1002725"/>
          </a:xfrm>
          <a:prstGeom prst="rect">
            <a:avLst/>
          </a:prstGeom>
        </p:spPr>
        <p:txBody>
          <a:bodyPr lIns="0" tIns="0" rIns="0" bIns="0" rtlCol="0" anchor="t">
            <a:spAutoFit/>
          </a:bodyPr>
          <a:lstStyle/>
          <a:p>
            <a:pPr marL="0" lvl="0" indent="0" algn="just">
              <a:lnSpc>
                <a:spcPts val="7700"/>
              </a:lnSpc>
            </a:pPr>
            <a:r>
              <a:rPr lang="en-US" sz="7000" dirty="0" smtClean="0">
                <a:solidFill>
                  <a:srgbClr val="000000"/>
                </a:solidFill>
                <a:latin typeface="DM Sans Bold"/>
              </a:rPr>
              <a:t>ONUSIDA</a:t>
            </a:r>
            <a:endParaRPr lang="en-US" sz="7000" dirty="0">
              <a:solidFill>
                <a:srgbClr val="000000"/>
              </a:solidFill>
              <a:latin typeface="DM Sans Bold"/>
            </a:endParaRPr>
          </a:p>
        </p:txBody>
      </p:sp>
      <p:sp>
        <p:nvSpPr>
          <p:cNvPr id="5" name="TextBox 5"/>
          <p:cNvSpPr txBox="1"/>
          <p:nvPr/>
        </p:nvSpPr>
        <p:spPr>
          <a:xfrm>
            <a:off x="2462771" y="3943350"/>
            <a:ext cx="13410738" cy="5437386"/>
          </a:xfrm>
          <a:prstGeom prst="rect">
            <a:avLst/>
          </a:prstGeom>
        </p:spPr>
        <p:txBody>
          <a:bodyPr lIns="0" tIns="0" rIns="0" bIns="0" rtlCol="0" anchor="t">
            <a:spAutoFit/>
          </a:bodyPr>
          <a:lstStyle/>
          <a:p>
            <a:pPr marL="755650" lvl="1" indent="-377825">
              <a:lnSpc>
                <a:spcPts val="5250"/>
              </a:lnSpc>
              <a:spcBef>
                <a:spcPct val="0"/>
              </a:spcBef>
              <a:buFont typeface="Arial"/>
              <a:buChar char="•"/>
            </a:pPr>
            <a:r>
              <a:rPr lang="fr-FR" sz="3500" spc="35" dirty="0">
                <a:solidFill>
                  <a:srgbClr val="000000"/>
                </a:solidFill>
                <a:latin typeface="DM Sans"/>
              </a:rPr>
              <a:t>Des interventions essentielles et à fort impact du VIH doivent être définies et intégrées dans le paquet national de prestations de </a:t>
            </a:r>
            <a:r>
              <a:rPr lang="fr-FR" sz="3500" spc="35" dirty="0" smtClean="0">
                <a:solidFill>
                  <a:srgbClr val="000000"/>
                </a:solidFill>
                <a:latin typeface="DM Sans"/>
              </a:rPr>
              <a:t>santé</a:t>
            </a:r>
            <a:endParaRPr lang="fr-FR" sz="3500" spc="35" dirty="0">
              <a:solidFill>
                <a:srgbClr val="000000"/>
              </a:solidFill>
              <a:latin typeface="DM Sans"/>
            </a:endParaRPr>
          </a:p>
          <a:p>
            <a:pPr marL="755650" lvl="1" indent="-377825">
              <a:lnSpc>
                <a:spcPts val="5250"/>
              </a:lnSpc>
              <a:spcBef>
                <a:spcPct val="0"/>
              </a:spcBef>
              <a:buFont typeface="Arial"/>
              <a:buChar char="•"/>
            </a:pPr>
            <a:r>
              <a:rPr lang="fr-FR" sz="3500" spc="35" dirty="0">
                <a:solidFill>
                  <a:srgbClr val="000000"/>
                </a:solidFill>
                <a:latin typeface="DM Sans"/>
              </a:rPr>
              <a:t>Ce paquet doit être adapté et assuré équitablement à toutes les populations qui en ont </a:t>
            </a:r>
            <a:r>
              <a:rPr lang="fr-FR" sz="3500" spc="35" dirty="0" smtClean="0">
                <a:solidFill>
                  <a:srgbClr val="000000"/>
                </a:solidFill>
                <a:latin typeface="DM Sans"/>
              </a:rPr>
              <a:t>besoin</a:t>
            </a:r>
            <a:endParaRPr lang="fr-FR" sz="3500" spc="35" dirty="0">
              <a:solidFill>
                <a:srgbClr val="000000"/>
              </a:solidFill>
              <a:latin typeface="DM Sans"/>
            </a:endParaRPr>
          </a:p>
          <a:p>
            <a:pPr marL="755650" lvl="1" indent="-377825">
              <a:lnSpc>
                <a:spcPts val="5250"/>
              </a:lnSpc>
              <a:spcBef>
                <a:spcPct val="0"/>
              </a:spcBef>
              <a:buFont typeface="Arial"/>
              <a:buChar char="•"/>
            </a:pPr>
            <a:r>
              <a:rPr lang="fr-FR" sz="3500" spc="35" dirty="0">
                <a:solidFill>
                  <a:srgbClr val="000000"/>
                </a:solidFill>
                <a:latin typeface="DM Sans"/>
              </a:rPr>
              <a:t>Le système national de financement de la santé doit couvrir les coûts des services de VIH afin de réduire </a:t>
            </a:r>
            <a:r>
              <a:rPr lang="fr-FR" sz="3500" spc="35" dirty="0" smtClean="0">
                <a:solidFill>
                  <a:srgbClr val="000000"/>
                </a:solidFill>
                <a:latin typeface="DM Sans"/>
              </a:rPr>
              <a:t>les </a:t>
            </a:r>
            <a:r>
              <a:rPr lang="fr-FR" sz="3500" spc="35" dirty="0">
                <a:solidFill>
                  <a:srgbClr val="000000"/>
                </a:solidFill>
                <a:latin typeface="DM Sans"/>
              </a:rPr>
              <a:t>paiements directs et le risque de difficultés </a:t>
            </a:r>
            <a:r>
              <a:rPr lang="fr-FR" sz="3500" spc="35" dirty="0" smtClean="0">
                <a:solidFill>
                  <a:srgbClr val="000000"/>
                </a:solidFill>
                <a:latin typeface="DM Sans"/>
              </a:rPr>
              <a:t>financières</a:t>
            </a:r>
            <a:endParaRPr lang="en-US" sz="3500" u="none" spc="35" dirty="0">
              <a:solidFill>
                <a:srgbClr val="000000"/>
              </a:solidFill>
              <a:latin typeface="DM Sans"/>
            </a:endParaRP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00C2FF"/>
            </a:solidFill>
          </p:spPr>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369464" y="2834922"/>
            <a:ext cx="12473188" cy="516167"/>
          </a:xfrm>
          <a:prstGeom prst="rect">
            <a:avLst/>
          </a:prstGeom>
        </p:spPr>
        <p:txBody>
          <a:bodyPr lIns="0" tIns="0" rIns="0" bIns="0" rtlCol="0" anchor="t">
            <a:spAutoFit/>
          </a:bodyPr>
          <a:lstStyle/>
          <a:p>
            <a:pPr>
              <a:lnSpc>
                <a:spcPts val="4256"/>
              </a:lnSpc>
            </a:pPr>
            <a:r>
              <a:rPr lang="fr-FR" sz="2800" dirty="0">
                <a:solidFill>
                  <a:srgbClr val="000000"/>
                </a:solidFill>
                <a:latin typeface="DM Sans"/>
              </a:rPr>
              <a:t>Tous les pays procèdent à des réformes de la santé pour réaliser la CSU</a:t>
            </a:r>
            <a:endParaRPr lang="en-US" sz="2800" dirty="0">
              <a:solidFill>
                <a:srgbClr val="000000"/>
              </a:solidFill>
              <a:latin typeface="DM Sans"/>
            </a:endParaRPr>
          </a:p>
        </p:txBody>
      </p:sp>
      <p:sp>
        <p:nvSpPr>
          <p:cNvPr id="5" name="TextBox 5"/>
          <p:cNvSpPr txBox="1"/>
          <p:nvPr/>
        </p:nvSpPr>
        <p:spPr>
          <a:xfrm>
            <a:off x="2168697" y="1581060"/>
            <a:ext cx="13673955" cy="923330"/>
          </a:xfrm>
          <a:prstGeom prst="rect">
            <a:avLst/>
          </a:prstGeom>
        </p:spPr>
        <p:txBody>
          <a:bodyPr lIns="0" tIns="0" rIns="0" bIns="0" rtlCol="0" anchor="t">
            <a:spAutoFit/>
          </a:bodyPr>
          <a:lstStyle/>
          <a:p>
            <a:pPr lvl="0">
              <a:lnSpc>
                <a:spcPts val="7246"/>
              </a:lnSpc>
            </a:pPr>
            <a:r>
              <a:rPr lang="fr-FR" sz="5400" dirty="0">
                <a:solidFill>
                  <a:srgbClr val="000000"/>
                </a:solidFill>
                <a:latin typeface="DM Sans Bold"/>
              </a:rPr>
              <a:t>Pourquoi s'engager </a:t>
            </a:r>
            <a:r>
              <a:rPr lang="fr-FR" sz="5400" dirty="0" smtClean="0">
                <a:solidFill>
                  <a:srgbClr val="000000"/>
                </a:solidFill>
                <a:latin typeface="DM Sans Bold"/>
              </a:rPr>
              <a:t>en faveur de </a:t>
            </a:r>
            <a:r>
              <a:rPr lang="fr-FR" sz="5400" dirty="0">
                <a:solidFill>
                  <a:srgbClr val="000000"/>
                </a:solidFill>
                <a:latin typeface="DM Sans Bold"/>
              </a:rPr>
              <a:t>la </a:t>
            </a:r>
            <a:r>
              <a:rPr lang="fr-FR" sz="5400" dirty="0" smtClean="0">
                <a:solidFill>
                  <a:srgbClr val="000000"/>
                </a:solidFill>
                <a:latin typeface="DM Sans Bold"/>
              </a:rPr>
              <a:t>CSU</a:t>
            </a:r>
            <a:r>
              <a:rPr lang="fr-FR" sz="6600" dirty="0" smtClean="0">
                <a:solidFill>
                  <a:srgbClr val="000000"/>
                </a:solidFill>
                <a:latin typeface="DM Sans Bold"/>
              </a:rPr>
              <a:t> </a:t>
            </a:r>
            <a:r>
              <a:rPr lang="en-US" sz="5400" dirty="0" smtClean="0">
                <a:solidFill>
                  <a:srgbClr val="000000"/>
                </a:solidFill>
                <a:latin typeface="DM Sans Bold"/>
              </a:rPr>
              <a:t>?</a:t>
            </a:r>
            <a:endParaRPr lang="en-US" sz="5400" dirty="0">
              <a:solidFill>
                <a:srgbClr val="000000"/>
              </a:solidFill>
              <a:latin typeface="DM Sans Bold"/>
            </a:endParaRPr>
          </a:p>
        </p:txBody>
      </p:sp>
      <p:grpSp>
        <p:nvGrpSpPr>
          <p:cNvPr id="6" name="Group 6"/>
          <p:cNvGrpSpPr/>
          <p:nvPr/>
        </p:nvGrpSpPr>
        <p:grpSpPr>
          <a:xfrm>
            <a:off x="2168697" y="2700372"/>
            <a:ext cx="844918" cy="844918"/>
            <a:chOff x="0" y="0"/>
            <a:chExt cx="1126558" cy="1126558"/>
          </a:xfrm>
        </p:grpSpPr>
        <p:grpSp>
          <p:nvGrpSpPr>
            <p:cNvPr id="7" name="Group 7"/>
            <p:cNvGrpSpPr/>
            <p:nvPr/>
          </p:nvGrpSpPr>
          <p:grpSpPr>
            <a:xfrm>
              <a:off x="0" y="0"/>
              <a:ext cx="1126558" cy="1126558"/>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9" name="TextBox 9"/>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1</a:t>
              </a:r>
            </a:p>
          </p:txBody>
        </p:sp>
      </p:grpSp>
      <p:grpSp>
        <p:nvGrpSpPr>
          <p:cNvPr id="10" name="Group 10"/>
          <p:cNvGrpSpPr/>
          <p:nvPr/>
        </p:nvGrpSpPr>
        <p:grpSpPr>
          <a:xfrm>
            <a:off x="2168697" y="3931839"/>
            <a:ext cx="844918" cy="844918"/>
            <a:chOff x="0" y="0"/>
            <a:chExt cx="1126558" cy="1126558"/>
          </a:xfrm>
        </p:grpSpPr>
        <p:grpSp>
          <p:nvGrpSpPr>
            <p:cNvPr id="11" name="Group 11"/>
            <p:cNvGrpSpPr/>
            <p:nvPr/>
          </p:nvGrpSpPr>
          <p:grpSpPr>
            <a:xfrm>
              <a:off x="0" y="0"/>
              <a:ext cx="1126558" cy="112655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3" name="TextBox 13"/>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2</a:t>
              </a:r>
            </a:p>
          </p:txBody>
        </p:sp>
      </p:grpSp>
      <p:grpSp>
        <p:nvGrpSpPr>
          <p:cNvPr id="14" name="Group 14"/>
          <p:cNvGrpSpPr/>
          <p:nvPr/>
        </p:nvGrpSpPr>
        <p:grpSpPr>
          <a:xfrm>
            <a:off x="2168697" y="5243015"/>
            <a:ext cx="844918" cy="844918"/>
            <a:chOff x="0" y="0"/>
            <a:chExt cx="1126558" cy="1126558"/>
          </a:xfrm>
        </p:grpSpPr>
        <p:grpSp>
          <p:nvGrpSpPr>
            <p:cNvPr id="15" name="Group 15"/>
            <p:cNvGrpSpPr/>
            <p:nvPr/>
          </p:nvGrpSpPr>
          <p:grpSpPr>
            <a:xfrm>
              <a:off x="0" y="0"/>
              <a:ext cx="1126558" cy="1126558"/>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7" name="TextBox 17"/>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3</a:t>
              </a:r>
            </a:p>
          </p:txBody>
        </p:sp>
      </p:grpSp>
      <p:grpSp>
        <p:nvGrpSpPr>
          <p:cNvPr id="18" name="Group 18"/>
          <p:cNvGrpSpPr/>
          <p:nvPr/>
        </p:nvGrpSpPr>
        <p:grpSpPr>
          <a:xfrm>
            <a:off x="2168697" y="6584524"/>
            <a:ext cx="844918" cy="844918"/>
            <a:chOff x="0" y="0"/>
            <a:chExt cx="1126558" cy="1126558"/>
          </a:xfrm>
        </p:grpSpPr>
        <p:grpSp>
          <p:nvGrpSpPr>
            <p:cNvPr id="19" name="Group 19"/>
            <p:cNvGrpSpPr/>
            <p:nvPr/>
          </p:nvGrpSpPr>
          <p:grpSpPr>
            <a:xfrm>
              <a:off x="0" y="0"/>
              <a:ext cx="1126558" cy="1126558"/>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1" name="TextBox 21"/>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4</a:t>
              </a:r>
            </a:p>
          </p:txBody>
        </p:sp>
      </p:grpSp>
      <p:grpSp>
        <p:nvGrpSpPr>
          <p:cNvPr id="22" name="Group 22"/>
          <p:cNvGrpSpPr/>
          <p:nvPr/>
        </p:nvGrpSpPr>
        <p:grpSpPr>
          <a:xfrm>
            <a:off x="2168697" y="7909453"/>
            <a:ext cx="844918" cy="844918"/>
            <a:chOff x="0" y="0"/>
            <a:chExt cx="1126558" cy="1126558"/>
          </a:xfrm>
        </p:grpSpPr>
        <p:grpSp>
          <p:nvGrpSpPr>
            <p:cNvPr id="23" name="Group 23"/>
            <p:cNvGrpSpPr/>
            <p:nvPr/>
          </p:nvGrpSpPr>
          <p:grpSpPr>
            <a:xfrm>
              <a:off x="0" y="0"/>
              <a:ext cx="1126558" cy="1126558"/>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5" name="TextBox 25"/>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5</a:t>
              </a:r>
            </a:p>
          </p:txBody>
        </p:sp>
      </p:grpSp>
      <p:sp>
        <p:nvSpPr>
          <p:cNvPr id="26" name="TextBox 26"/>
          <p:cNvSpPr txBox="1"/>
          <p:nvPr/>
        </p:nvSpPr>
        <p:spPr>
          <a:xfrm>
            <a:off x="3369464" y="3799689"/>
            <a:ext cx="12473188" cy="1074910"/>
          </a:xfrm>
          <a:prstGeom prst="rect">
            <a:avLst/>
          </a:prstGeom>
        </p:spPr>
        <p:txBody>
          <a:bodyPr lIns="0" tIns="0" rIns="0" bIns="0" rtlCol="0" anchor="t">
            <a:spAutoFit/>
          </a:bodyPr>
          <a:lstStyle/>
          <a:p>
            <a:pPr>
              <a:lnSpc>
                <a:spcPts val="4256"/>
              </a:lnSpc>
            </a:pPr>
            <a:r>
              <a:rPr lang="fr-FR" sz="3200" dirty="0">
                <a:solidFill>
                  <a:srgbClr val="000000"/>
                </a:solidFill>
                <a:latin typeface="DM Sans"/>
              </a:rPr>
              <a:t>Ces réformes de santé pourraient changer fondamentalement la façon dont les soins de santé sont financés, conçus et dispensés</a:t>
            </a:r>
            <a:endParaRPr lang="fr-FR" sz="3200" dirty="0">
              <a:solidFill>
                <a:srgbClr val="000000"/>
              </a:solidFill>
              <a:latin typeface="DM Sans"/>
            </a:endParaRPr>
          </a:p>
        </p:txBody>
      </p:sp>
      <p:sp>
        <p:nvSpPr>
          <p:cNvPr id="27" name="TextBox 27"/>
          <p:cNvSpPr txBox="1"/>
          <p:nvPr/>
        </p:nvSpPr>
        <p:spPr>
          <a:xfrm>
            <a:off x="3369464" y="5110865"/>
            <a:ext cx="12473188" cy="1082284"/>
          </a:xfrm>
          <a:prstGeom prst="rect">
            <a:avLst/>
          </a:prstGeom>
        </p:spPr>
        <p:txBody>
          <a:bodyPr lIns="0" tIns="0" rIns="0" bIns="0" rtlCol="0" anchor="t">
            <a:spAutoFit/>
          </a:bodyPr>
          <a:lstStyle/>
          <a:p>
            <a:pPr>
              <a:lnSpc>
                <a:spcPts val="4256"/>
              </a:lnSpc>
            </a:pPr>
            <a:r>
              <a:rPr lang="fr-FR" sz="3200" dirty="0">
                <a:solidFill>
                  <a:srgbClr val="000000"/>
                </a:solidFill>
                <a:latin typeface="DM Sans"/>
              </a:rPr>
              <a:t>La CSU met fortement l’accent sur l'intégration des services - les services de VIH </a:t>
            </a:r>
            <a:r>
              <a:rPr lang="fr-FR" sz="3200" dirty="0" smtClean="0">
                <a:solidFill>
                  <a:srgbClr val="000000"/>
                </a:solidFill>
                <a:latin typeface="DM Sans"/>
              </a:rPr>
              <a:t>seront </a:t>
            </a:r>
            <a:r>
              <a:rPr lang="fr-FR" sz="3200" dirty="0">
                <a:solidFill>
                  <a:srgbClr val="000000"/>
                </a:solidFill>
                <a:latin typeface="DM Sans"/>
              </a:rPr>
              <a:t>intégrés aux autres services de santé</a:t>
            </a:r>
            <a:endParaRPr lang="fr-FR" sz="3200" dirty="0">
              <a:solidFill>
                <a:srgbClr val="000000"/>
              </a:solidFill>
              <a:latin typeface="DM Sans"/>
            </a:endParaRPr>
          </a:p>
        </p:txBody>
      </p:sp>
      <p:sp>
        <p:nvSpPr>
          <p:cNvPr id="28" name="TextBox 28"/>
          <p:cNvSpPr txBox="1"/>
          <p:nvPr/>
        </p:nvSpPr>
        <p:spPr>
          <a:xfrm>
            <a:off x="3369464" y="6452374"/>
            <a:ext cx="12473188" cy="1102866"/>
          </a:xfrm>
          <a:prstGeom prst="rect">
            <a:avLst/>
          </a:prstGeom>
        </p:spPr>
        <p:txBody>
          <a:bodyPr lIns="0" tIns="0" rIns="0" bIns="0" rtlCol="0" anchor="t">
            <a:spAutoFit/>
          </a:bodyPr>
          <a:lstStyle/>
          <a:p>
            <a:pPr>
              <a:lnSpc>
                <a:spcPts val="4256"/>
              </a:lnSpc>
            </a:pPr>
            <a:r>
              <a:rPr lang="fr-FR" sz="2800" dirty="0">
                <a:solidFill>
                  <a:srgbClr val="000000"/>
                </a:solidFill>
                <a:latin typeface="DM Sans"/>
              </a:rPr>
              <a:t>La CSU met fortement l’accent sur le financement national de la santé </a:t>
            </a:r>
            <a:r>
              <a:rPr lang="fr-FR" sz="2800" dirty="0" smtClean="0">
                <a:solidFill>
                  <a:srgbClr val="000000"/>
                </a:solidFill>
                <a:latin typeface="DM Sans"/>
              </a:rPr>
              <a:t>– le </a:t>
            </a:r>
            <a:r>
              <a:rPr lang="fr-FR" sz="2800" dirty="0">
                <a:solidFill>
                  <a:srgbClr val="000000"/>
                </a:solidFill>
                <a:latin typeface="DM Sans"/>
              </a:rPr>
              <a:t>soutien des donateurs pour </a:t>
            </a:r>
            <a:r>
              <a:rPr lang="fr-FR" sz="2800" dirty="0" smtClean="0">
                <a:solidFill>
                  <a:srgbClr val="000000"/>
                </a:solidFill>
                <a:latin typeface="DM Sans"/>
              </a:rPr>
              <a:t>les </a:t>
            </a:r>
            <a:r>
              <a:rPr lang="fr-FR" sz="2800" dirty="0">
                <a:solidFill>
                  <a:srgbClr val="000000"/>
                </a:solidFill>
                <a:latin typeface="DM Sans"/>
              </a:rPr>
              <a:t>ARV pourrait être </a:t>
            </a:r>
            <a:r>
              <a:rPr lang="fr-FR" sz="2800" dirty="0" smtClean="0">
                <a:solidFill>
                  <a:srgbClr val="000000"/>
                </a:solidFill>
                <a:latin typeface="DM Sans"/>
              </a:rPr>
              <a:t>moins important</a:t>
            </a:r>
            <a:endParaRPr lang="en-US" sz="2800" dirty="0">
              <a:solidFill>
                <a:srgbClr val="000000"/>
              </a:solidFill>
              <a:latin typeface="DM Sans"/>
            </a:endParaRPr>
          </a:p>
        </p:txBody>
      </p:sp>
      <p:sp>
        <p:nvSpPr>
          <p:cNvPr id="29" name="TextBox 29"/>
          <p:cNvSpPr txBox="1"/>
          <p:nvPr/>
        </p:nvSpPr>
        <p:spPr>
          <a:xfrm>
            <a:off x="3369464" y="7777303"/>
            <a:ext cx="12473188" cy="1102866"/>
          </a:xfrm>
          <a:prstGeom prst="rect">
            <a:avLst/>
          </a:prstGeom>
        </p:spPr>
        <p:txBody>
          <a:bodyPr lIns="0" tIns="0" rIns="0" bIns="0" rtlCol="0" anchor="t">
            <a:spAutoFit/>
          </a:bodyPr>
          <a:lstStyle/>
          <a:p>
            <a:pPr>
              <a:lnSpc>
                <a:spcPts val="4256"/>
              </a:lnSpc>
            </a:pPr>
            <a:r>
              <a:rPr lang="fr-FR" sz="2800" dirty="0">
                <a:solidFill>
                  <a:srgbClr val="000000"/>
                </a:solidFill>
                <a:latin typeface="DM Sans"/>
              </a:rPr>
              <a:t>La CSU met fortement l’accent sur les systèmes de santé - par conséquent le rôle des communautés n'est pas </a:t>
            </a:r>
            <a:r>
              <a:rPr lang="fr-FR" sz="2800" dirty="0" smtClean="0">
                <a:solidFill>
                  <a:srgbClr val="000000"/>
                </a:solidFill>
                <a:latin typeface="DM Sans"/>
              </a:rPr>
              <a:t>toujours clairement défini</a:t>
            </a:r>
            <a:endParaRPr lang="fr-FR" sz="2800" dirty="0">
              <a:solidFill>
                <a:srgbClr val="000000"/>
              </a:solidFill>
              <a:latin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1569214"/>
          </a:xfrm>
          <a:prstGeom prst="rect">
            <a:avLst/>
          </a:prstGeom>
        </p:spPr>
        <p:txBody>
          <a:bodyPr lIns="0" tIns="0" rIns="0" bIns="0" rtlCol="0" anchor="t">
            <a:spAutoFit/>
          </a:bodyPr>
          <a:lstStyle/>
          <a:p>
            <a:pPr marL="0" lvl="0" indent="0" algn="ctr">
              <a:lnSpc>
                <a:spcPts val="12100"/>
              </a:lnSpc>
            </a:pPr>
            <a:r>
              <a:rPr lang="en-US" sz="10999" dirty="0" smtClean="0">
                <a:solidFill>
                  <a:srgbClr val="000000"/>
                </a:solidFill>
                <a:latin typeface="DM Sans Bold"/>
              </a:rPr>
              <a:t>Pause</a:t>
            </a:r>
            <a:endParaRPr lang="en-US" sz="10999" dirty="0">
              <a:solidFill>
                <a:srgbClr val="000000"/>
              </a:solidFill>
              <a:latin typeface="DM Sans Bold"/>
            </a:endParaRP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7" name="Picture 6">
            <a:extLst>
              <a:ext uri="{FF2B5EF4-FFF2-40B4-BE49-F238E27FC236}">
                <a16:creationId xmlns="" xmlns:a16="http://schemas.microsoft.com/office/drawing/2014/main" id="{F68F152C-EB37-4C2D-9BB9-1CF92BE084DD}"/>
              </a:ext>
            </a:extLst>
          </p:cNvPr>
          <p:cNvPicPr>
            <a:picLocks noChangeAspect="1"/>
          </p:cNvPicPr>
          <p:nvPr/>
        </p:nvPicPr>
        <p:blipFill>
          <a:blip r:embed="rId2"/>
          <a:stretch>
            <a:fillRect/>
          </a:stretch>
        </p:blipFill>
        <p:spPr>
          <a:xfrm>
            <a:off x="8305800" y="2095500"/>
            <a:ext cx="2017951" cy="202404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a:solidFill>
            <a:srgbClr val="C00000"/>
          </a:solidFill>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grpFill/>
          </p:spPr>
        </p:sp>
      </p:grpSp>
      <p:sp>
        <p:nvSpPr>
          <p:cNvPr id="4" name="TextBox 4"/>
          <p:cNvSpPr txBox="1"/>
          <p:nvPr/>
        </p:nvSpPr>
        <p:spPr>
          <a:xfrm>
            <a:off x="2778914" y="2911122"/>
            <a:ext cx="13654288" cy="551433"/>
          </a:xfrm>
          <a:prstGeom prst="rect">
            <a:avLst/>
          </a:prstGeom>
        </p:spPr>
        <p:txBody>
          <a:bodyPr lIns="0" tIns="0" rIns="0" bIns="0" rtlCol="0" anchor="t">
            <a:spAutoFit/>
          </a:bodyPr>
          <a:lstStyle/>
          <a:p>
            <a:pPr>
              <a:lnSpc>
                <a:spcPts val="4256"/>
              </a:lnSpc>
            </a:pPr>
            <a:r>
              <a:rPr lang="fr-FR" sz="3200" dirty="0">
                <a:solidFill>
                  <a:srgbClr val="000000"/>
                </a:solidFill>
                <a:latin typeface="DM Sans"/>
              </a:rPr>
              <a:t>Moins de soutien des donateurs </a:t>
            </a:r>
            <a:r>
              <a:rPr lang="fr-FR" sz="3200" dirty="0" smtClean="0">
                <a:solidFill>
                  <a:srgbClr val="000000"/>
                </a:solidFill>
                <a:latin typeface="DM Sans"/>
              </a:rPr>
              <a:t>extérieurs </a:t>
            </a:r>
            <a:r>
              <a:rPr lang="fr-FR" sz="3200" dirty="0">
                <a:solidFill>
                  <a:srgbClr val="000000"/>
                </a:solidFill>
                <a:latin typeface="DM Sans"/>
              </a:rPr>
              <a:t>pour le VIH</a:t>
            </a:r>
            <a:endParaRPr lang="fr-FR" sz="3200" dirty="0">
              <a:solidFill>
                <a:srgbClr val="000000"/>
              </a:solidFill>
              <a:latin typeface="DM Sans"/>
            </a:endParaRPr>
          </a:p>
        </p:txBody>
      </p:sp>
      <p:sp>
        <p:nvSpPr>
          <p:cNvPr id="5" name="TextBox 5"/>
          <p:cNvSpPr txBox="1"/>
          <p:nvPr/>
        </p:nvSpPr>
        <p:spPr>
          <a:xfrm>
            <a:off x="1578147" y="1581060"/>
            <a:ext cx="13673955" cy="839076"/>
          </a:xfrm>
          <a:prstGeom prst="rect">
            <a:avLst/>
          </a:prstGeom>
        </p:spPr>
        <p:txBody>
          <a:bodyPr lIns="0" tIns="0" rIns="0" bIns="0" rtlCol="0" anchor="t">
            <a:spAutoFit/>
          </a:bodyPr>
          <a:lstStyle/>
          <a:p>
            <a:pPr lvl="0">
              <a:lnSpc>
                <a:spcPts val="7246"/>
              </a:lnSpc>
            </a:pPr>
            <a:r>
              <a:rPr lang="fr-FR" sz="4000" dirty="0">
                <a:solidFill>
                  <a:srgbClr val="000000"/>
                </a:solidFill>
                <a:latin typeface="DM Sans Bold"/>
              </a:rPr>
              <a:t>Le VIH dans la </a:t>
            </a:r>
            <a:r>
              <a:rPr lang="fr-FR" sz="4000" dirty="0" smtClean="0">
                <a:solidFill>
                  <a:srgbClr val="000000"/>
                </a:solidFill>
                <a:latin typeface="DM Sans Bold"/>
              </a:rPr>
              <a:t>CSU </a:t>
            </a:r>
            <a:r>
              <a:rPr lang="en-US" sz="4000" dirty="0" smtClean="0">
                <a:solidFill>
                  <a:srgbClr val="000000"/>
                </a:solidFill>
                <a:latin typeface="DM Sans Bold"/>
              </a:rPr>
              <a:t>: </a:t>
            </a:r>
            <a:r>
              <a:rPr lang="en-US" sz="4000" dirty="0" err="1">
                <a:solidFill>
                  <a:srgbClr val="000000"/>
                </a:solidFill>
                <a:latin typeface="DM Sans Bold"/>
              </a:rPr>
              <a:t>Préoccupations</a:t>
            </a:r>
            <a:r>
              <a:rPr lang="en-US" sz="4000" dirty="0">
                <a:solidFill>
                  <a:srgbClr val="000000"/>
                </a:solidFill>
                <a:latin typeface="DM Sans Bold"/>
              </a:rPr>
              <a:t> des </a:t>
            </a:r>
            <a:r>
              <a:rPr lang="en-US" sz="4000" dirty="0" err="1">
                <a:solidFill>
                  <a:srgbClr val="000000"/>
                </a:solidFill>
                <a:latin typeface="DM Sans Bold"/>
              </a:rPr>
              <a:t>communautés</a:t>
            </a:r>
            <a:endParaRPr lang="en-US" sz="4000" dirty="0">
              <a:solidFill>
                <a:srgbClr val="000000"/>
              </a:solidFill>
              <a:latin typeface="DM Sans Bold"/>
            </a:endParaRPr>
          </a:p>
        </p:txBody>
      </p:sp>
      <p:grpSp>
        <p:nvGrpSpPr>
          <p:cNvPr id="6" name="Group 6"/>
          <p:cNvGrpSpPr/>
          <p:nvPr/>
        </p:nvGrpSpPr>
        <p:grpSpPr>
          <a:xfrm>
            <a:off x="1578147" y="2776572"/>
            <a:ext cx="844918" cy="844918"/>
            <a:chOff x="0" y="0"/>
            <a:chExt cx="1126558" cy="1126558"/>
          </a:xfrm>
        </p:grpSpPr>
        <p:grpSp>
          <p:nvGrpSpPr>
            <p:cNvPr id="7" name="Group 7"/>
            <p:cNvGrpSpPr/>
            <p:nvPr/>
          </p:nvGrpSpPr>
          <p:grpSpPr>
            <a:xfrm>
              <a:off x="0" y="0"/>
              <a:ext cx="1126558" cy="1126558"/>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9" name="TextBox 9"/>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1</a:t>
              </a:r>
            </a:p>
          </p:txBody>
        </p:sp>
      </p:grpSp>
      <p:grpSp>
        <p:nvGrpSpPr>
          <p:cNvPr id="10" name="Group 10"/>
          <p:cNvGrpSpPr/>
          <p:nvPr/>
        </p:nvGrpSpPr>
        <p:grpSpPr>
          <a:xfrm>
            <a:off x="1578147" y="4008039"/>
            <a:ext cx="844918" cy="844918"/>
            <a:chOff x="0" y="0"/>
            <a:chExt cx="1126558" cy="1126558"/>
          </a:xfrm>
        </p:grpSpPr>
        <p:grpSp>
          <p:nvGrpSpPr>
            <p:cNvPr id="11" name="Group 11"/>
            <p:cNvGrpSpPr/>
            <p:nvPr/>
          </p:nvGrpSpPr>
          <p:grpSpPr>
            <a:xfrm>
              <a:off x="0" y="0"/>
              <a:ext cx="1126558" cy="112655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3" name="TextBox 13"/>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2</a:t>
              </a:r>
            </a:p>
          </p:txBody>
        </p:sp>
      </p:grpSp>
      <p:grpSp>
        <p:nvGrpSpPr>
          <p:cNvPr id="14" name="Group 14"/>
          <p:cNvGrpSpPr/>
          <p:nvPr/>
        </p:nvGrpSpPr>
        <p:grpSpPr>
          <a:xfrm>
            <a:off x="1578147" y="5319215"/>
            <a:ext cx="844918" cy="844918"/>
            <a:chOff x="0" y="0"/>
            <a:chExt cx="1126558" cy="1126558"/>
          </a:xfrm>
        </p:grpSpPr>
        <p:grpSp>
          <p:nvGrpSpPr>
            <p:cNvPr id="15" name="Group 15"/>
            <p:cNvGrpSpPr/>
            <p:nvPr/>
          </p:nvGrpSpPr>
          <p:grpSpPr>
            <a:xfrm>
              <a:off x="0" y="0"/>
              <a:ext cx="1126558" cy="1126558"/>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7" name="TextBox 17"/>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3</a:t>
              </a:r>
            </a:p>
          </p:txBody>
        </p:sp>
      </p:grpSp>
      <p:grpSp>
        <p:nvGrpSpPr>
          <p:cNvPr id="18" name="Group 18"/>
          <p:cNvGrpSpPr/>
          <p:nvPr/>
        </p:nvGrpSpPr>
        <p:grpSpPr>
          <a:xfrm>
            <a:off x="1578147" y="6660724"/>
            <a:ext cx="844918" cy="844918"/>
            <a:chOff x="0" y="0"/>
            <a:chExt cx="1126558" cy="1126558"/>
          </a:xfrm>
        </p:grpSpPr>
        <p:grpSp>
          <p:nvGrpSpPr>
            <p:cNvPr id="19" name="Group 19"/>
            <p:cNvGrpSpPr/>
            <p:nvPr/>
          </p:nvGrpSpPr>
          <p:grpSpPr>
            <a:xfrm>
              <a:off x="0" y="0"/>
              <a:ext cx="1126558" cy="1126558"/>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1" name="TextBox 21"/>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4</a:t>
              </a:r>
            </a:p>
          </p:txBody>
        </p:sp>
      </p:grpSp>
      <p:grpSp>
        <p:nvGrpSpPr>
          <p:cNvPr id="22" name="Group 22"/>
          <p:cNvGrpSpPr/>
          <p:nvPr/>
        </p:nvGrpSpPr>
        <p:grpSpPr>
          <a:xfrm>
            <a:off x="1578147" y="7985653"/>
            <a:ext cx="844918" cy="844918"/>
            <a:chOff x="0" y="0"/>
            <a:chExt cx="1126558" cy="1126558"/>
          </a:xfrm>
        </p:grpSpPr>
        <p:grpSp>
          <p:nvGrpSpPr>
            <p:cNvPr id="23" name="Group 23"/>
            <p:cNvGrpSpPr/>
            <p:nvPr/>
          </p:nvGrpSpPr>
          <p:grpSpPr>
            <a:xfrm>
              <a:off x="0" y="0"/>
              <a:ext cx="1126558" cy="1126558"/>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5" name="TextBox 25"/>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en-US" sz="3405">
                  <a:solidFill>
                    <a:srgbClr val="000000"/>
                  </a:solidFill>
                  <a:latin typeface="DM Sans Bold"/>
                </a:rPr>
                <a:t>5</a:t>
              </a:r>
            </a:p>
          </p:txBody>
        </p:sp>
      </p:grpSp>
      <p:sp>
        <p:nvSpPr>
          <p:cNvPr id="26" name="TextBox 26"/>
          <p:cNvSpPr txBox="1"/>
          <p:nvPr/>
        </p:nvSpPr>
        <p:spPr>
          <a:xfrm>
            <a:off x="2778914" y="4142589"/>
            <a:ext cx="13654288" cy="1082284"/>
          </a:xfrm>
          <a:prstGeom prst="rect">
            <a:avLst/>
          </a:prstGeom>
        </p:spPr>
        <p:txBody>
          <a:bodyPr lIns="0" tIns="0" rIns="0" bIns="0" rtlCol="0" anchor="t">
            <a:spAutoFit/>
          </a:bodyPr>
          <a:lstStyle/>
          <a:p>
            <a:pPr>
              <a:lnSpc>
                <a:spcPts val="4256"/>
              </a:lnSpc>
            </a:pPr>
            <a:r>
              <a:rPr lang="fr-FR" sz="3200" dirty="0">
                <a:solidFill>
                  <a:srgbClr val="000000"/>
                </a:solidFill>
                <a:latin typeface="DM Sans"/>
              </a:rPr>
              <a:t>Les populations clés sont inéligibles ou exclues de l'assurance maladie nationale</a:t>
            </a:r>
            <a:endParaRPr lang="fr-FR" sz="3200" dirty="0">
              <a:solidFill>
                <a:srgbClr val="000000"/>
              </a:solidFill>
              <a:latin typeface="DM Sans"/>
            </a:endParaRPr>
          </a:p>
        </p:txBody>
      </p:sp>
      <p:sp>
        <p:nvSpPr>
          <p:cNvPr id="27" name="TextBox 27"/>
          <p:cNvSpPr txBox="1"/>
          <p:nvPr/>
        </p:nvSpPr>
        <p:spPr>
          <a:xfrm>
            <a:off x="2778914" y="5187065"/>
            <a:ext cx="13654288" cy="1102866"/>
          </a:xfrm>
          <a:prstGeom prst="rect">
            <a:avLst/>
          </a:prstGeom>
        </p:spPr>
        <p:txBody>
          <a:bodyPr lIns="0" tIns="0" rIns="0" bIns="0" rtlCol="0" anchor="t">
            <a:spAutoFit/>
          </a:bodyPr>
          <a:lstStyle/>
          <a:p>
            <a:pPr>
              <a:lnSpc>
                <a:spcPts val="4256"/>
              </a:lnSpc>
            </a:pPr>
            <a:r>
              <a:rPr lang="fr-FR" sz="3200" dirty="0">
                <a:solidFill>
                  <a:srgbClr val="000000"/>
                </a:solidFill>
                <a:latin typeface="DM Sans"/>
              </a:rPr>
              <a:t>L'approche des systèmes de santé </a:t>
            </a:r>
            <a:r>
              <a:rPr lang="fr-FR" sz="3200" dirty="0" smtClean="0">
                <a:solidFill>
                  <a:srgbClr val="000000"/>
                </a:solidFill>
                <a:latin typeface="DM Sans"/>
              </a:rPr>
              <a:t>ignorera </a:t>
            </a:r>
            <a:r>
              <a:rPr lang="fr-FR" sz="3200" dirty="0">
                <a:solidFill>
                  <a:srgbClr val="000000"/>
                </a:solidFill>
                <a:latin typeface="DM Sans"/>
              </a:rPr>
              <a:t>les aspects non sanitaires du VIH, par exemple la stigmatisation et la discrimination</a:t>
            </a:r>
            <a:endParaRPr lang="fr-FR" sz="3200" dirty="0">
              <a:solidFill>
                <a:srgbClr val="000000"/>
              </a:solidFill>
              <a:latin typeface="DM Sans"/>
            </a:endParaRPr>
          </a:p>
        </p:txBody>
      </p:sp>
      <p:sp>
        <p:nvSpPr>
          <p:cNvPr id="28" name="TextBox 28"/>
          <p:cNvSpPr txBox="1"/>
          <p:nvPr/>
        </p:nvSpPr>
        <p:spPr>
          <a:xfrm>
            <a:off x="2778914" y="6795274"/>
            <a:ext cx="13654288" cy="1082284"/>
          </a:xfrm>
          <a:prstGeom prst="rect">
            <a:avLst/>
          </a:prstGeom>
        </p:spPr>
        <p:txBody>
          <a:bodyPr lIns="0" tIns="0" rIns="0" bIns="0" rtlCol="0" anchor="t">
            <a:spAutoFit/>
          </a:bodyPr>
          <a:lstStyle/>
          <a:p>
            <a:pPr>
              <a:lnSpc>
                <a:spcPts val="4256"/>
              </a:lnSpc>
            </a:pPr>
            <a:r>
              <a:rPr lang="fr-FR" sz="3200" dirty="0">
                <a:solidFill>
                  <a:srgbClr val="000000"/>
                </a:solidFill>
                <a:latin typeface="DM Sans"/>
              </a:rPr>
              <a:t>Les approches dirigées par la communauté et fondées sur les droits seront négligées</a:t>
            </a:r>
            <a:endParaRPr lang="en-US" sz="3200" dirty="0">
              <a:solidFill>
                <a:srgbClr val="000000"/>
              </a:solidFill>
              <a:latin typeface="DM Sans"/>
            </a:endParaRPr>
          </a:p>
        </p:txBody>
      </p:sp>
      <p:sp>
        <p:nvSpPr>
          <p:cNvPr id="29" name="TextBox 29"/>
          <p:cNvSpPr txBox="1"/>
          <p:nvPr/>
        </p:nvSpPr>
        <p:spPr>
          <a:xfrm>
            <a:off x="2778914" y="7853503"/>
            <a:ext cx="13654288" cy="1102866"/>
          </a:xfrm>
          <a:prstGeom prst="rect">
            <a:avLst/>
          </a:prstGeom>
        </p:spPr>
        <p:txBody>
          <a:bodyPr lIns="0" tIns="0" rIns="0" bIns="0" rtlCol="0" anchor="t">
            <a:spAutoFit/>
          </a:bodyPr>
          <a:lstStyle/>
          <a:p>
            <a:pPr>
              <a:lnSpc>
                <a:spcPts val="4256"/>
              </a:lnSpc>
            </a:pPr>
            <a:r>
              <a:rPr lang="fr-FR" sz="3200" dirty="0">
                <a:solidFill>
                  <a:srgbClr val="000000"/>
                </a:solidFill>
                <a:latin typeface="DM Sans"/>
              </a:rPr>
              <a:t>Soutien réduit aux services autonomes et </a:t>
            </a:r>
            <a:r>
              <a:rPr lang="fr-FR" sz="3200" dirty="0" smtClean="0">
                <a:solidFill>
                  <a:srgbClr val="000000"/>
                </a:solidFill>
                <a:latin typeface="DM Sans"/>
              </a:rPr>
              <a:t>adaptés, </a:t>
            </a:r>
            <a:r>
              <a:rPr lang="fr-FR" sz="3200" dirty="0">
                <a:solidFill>
                  <a:srgbClr val="000000"/>
                </a:solidFill>
                <a:latin typeface="DM Sans"/>
              </a:rPr>
              <a:t>et au suivi de l'utilisation des services pour les populations clés et marginalisées</a:t>
            </a:r>
            <a:endParaRPr lang="fr-FR" sz="3200" dirty="0">
              <a:solidFill>
                <a:srgbClr val="000000"/>
              </a:solidFill>
              <a:latin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89217" y="4167178"/>
            <a:ext cx="4464929" cy="1152547"/>
            <a:chOff x="0" y="0"/>
            <a:chExt cx="23006398" cy="5938720"/>
          </a:xfrm>
        </p:grpSpPr>
        <p:sp>
          <p:nvSpPr>
            <p:cNvPr id="3" name="Freeform 3"/>
            <p:cNvSpPr/>
            <p:nvPr/>
          </p:nvSpPr>
          <p:spPr>
            <a:xfrm>
              <a:off x="0" y="0"/>
              <a:ext cx="23006397" cy="5938720"/>
            </a:xfrm>
            <a:custGeom>
              <a:avLst/>
              <a:gdLst/>
              <a:ahLst/>
              <a:cxnLst/>
              <a:rect l="l" t="t" r="r" b="b"/>
              <a:pathLst>
                <a:path w="23006397" h="5938720">
                  <a:moveTo>
                    <a:pt x="0" y="0"/>
                  </a:moveTo>
                  <a:lnTo>
                    <a:pt x="0" y="5938720"/>
                  </a:lnTo>
                  <a:lnTo>
                    <a:pt x="23006397" y="5938720"/>
                  </a:lnTo>
                  <a:lnTo>
                    <a:pt x="23006397" y="0"/>
                  </a:lnTo>
                  <a:lnTo>
                    <a:pt x="0" y="0"/>
                  </a:lnTo>
                  <a:close/>
                  <a:moveTo>
                    <a:pt x="22945438" y="5877760"/>
                  </a:moveTo>
                  <a:lnTo>
                    <a:pt x="59690" y="5877760"/>
                  </a:lnTo>
                  <a:lnTo>
                    <a:pt x="59690" y="59690"/>
                  </a:lnTo>
                  <a:lnTo>
                    <a:pt x="22945438" y="59690"/>
                  </a:lnTo>
                  <a:lnTo>
                    <a:pt x="22945438" y="5877760"/>
                  </a:lnTo>
                  <a:close/>
                </a:path>
              </a:pathLst>
            </a:custGeom>
            <a:solidFill>
              <a:srgbClr val="FF6B57"/>
            </a:solidFill>
          </p:spPr>
        </p:sp>
      </p:grpSp>
      <p:sp>
        <p:nvSpPr>
          <p:cNvPr id="4" name="AutoShape 4"/>
          <p:cNvSpPr/>
          <p:nvPr/>
        </p:nvSpPr>
        <p:spPr>
          <a:xfrm>
            <a:off x="1794675" y="4179812"/>
            <a:ext cx="339725" cy="282091"/>
          </a:xfrm>
          <a:prstGeom prst="rect">
            <a:avLst/>
          </a:prstGeom>
          <a:solidFill>
            <a:srgbClr val="FF6B57"/>
          </a:solidFill>
        </p:spPr>
      </p:sp>
      <p:sp>
        <p:nvSpPr>
          <p:cNvPr id="5" name="TextBox 5"/>
          <p:cNvSpPr txBox="1"/>
          <p:nvPr/>
        </p:nvSpPr>
        <p:spPr>
          <a:xfrm>
            <a:off x="1879606" y="4177759"/>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1</a:t>
            </a:r>
          </a:p>
        </p:txBody>
      </p:sp>
      <p:sp>
        <p:nvSpPr>
          <p:cNvPr id="6" name="TextBox 6"/>
          <p:cNvSpPr txBox="1"/>
          <p:nvPr/>
        </p:nvSpPr>
        <p:spPr>
          <a:xfrm>
            <a:off x="2151928" y="4513334"/>
            <a:ext cx="3739509" cy="430337"/>
          </a:xfrm>
          <a:prstGeom prst="rect">
            <a:avLst/>
          </a:prstGeom>
        </p:spPr>
        <p:txBody>
          <a:bodyPr lIns="0" tIns="0" rIns="0" bIns="0" rtlCol="0" anchor="t">
            <a:spAutoFit/>
          </a:bodyPr>
          <a:lstStyle/>
          <a:p>
            <a:pPr lvl="0" algn="ctr">
              <a:lnSpc>
                <a:spcPts val="3536"/>
              </a:lnSpc>
              <a:spcBef>
                <a:spcPct val="0"/>
              </a:spcBef>
            </a:pPr>
            <a:r>
              <a:rPr lang="en-US" sz="2526" dirty="0" err="1">
                <a:solidFill>
                  <a:srgbClr val="000000"/>
                </a:solidFill>
                <a:latin typeface="DM Sans"/>
              </a:rPr>
              <a:t>Une</a:t>
            </a:r>
            <a:r>
              <a:rPr lang="en-US" sz="2526" dirty="0">
                <a:solidFill>
                  <a:srgbClr val="000000"/>
                </a:solidFill>
                <a:latin typeface="DM Sans"/>
              </a:rPr>
              <a:t> </a:t>
            </a:r>
            <a:r>
              <a:rPr lang="en-US" sz="2526" dirty="0" err="1">
                <a:solidFill>
                  <a:srgbClr val="000000"/>
                </a:solidFill>
                <a:latin typeface="DM Sans"/>
              </a:rPr>
              <a:t>expérience</a:t>
            </a:r>
            <a:r>
              <a:rPr lang="en-US" sz="2526" dirty="0">
                <a:solidFill>
                  <a:srgbClr val="000000"/>
                </a:solidFill>
                <a:latin typeface="DM Sans"/>
              </a:rPr>
              <a:t> </a:t>
            </a:r>
            <a:r>
              <a:rPr lang="en-US" sz="2526" dirty="0" err="1">
                <a:solidFill>
                  <a:srgbClr val="000000"/>
                </a:solidFill>
                <a:latin typeface="DM Sans"/>
              </a:rPr>
              <a:t>vécue</a:t>
            </a:r>
            <a:r>
              <a:rPr lang="en-US" sz="2526" dirty="0">
                <a:solidFill>
                  <a:srgbClr val="000000"/>
                </a:solidFill>
                <a:latin typeface="DM Sans"/>
              </a:rPr>
              <a:t> </a:t>
            </a:r>
            <a:endParaRPr lang="en-US" sz="2526" dirty="0">
              <a:solidFill>
                <a:srgbClr val="000000"/>
              </a:solidFill>
              <a:latin typeface="DM Sans"/>
            </a:endParaRPr>
          </a:p>
        </p:txBody>
      </p:sp>
      <p:grpSp>
        <p:nvGrpSpPr>
          <p:cNvPr id="7" name="Group 7"/>
          <p:cNvGrpSpPr/>
          <p:nvPr/>
        </p:nvGrpSpPr>
        <p:grpSpPr>
          <a:xfrm>
            <a:off x="1789217" y="6858079"/>
            <a:ext cx="4464929" cy="2400221"/>
            <a:chOff x="0" y="0"/>
            <a:chExt cx="23006398" cy="12367599"/>
          </a:xfrm>
        </p:grpSpPr>
        <p:sp>
          <p:nvSpPr>
            <p:cNvPr id="8" name="Freeform 8"/>
            <p:cNvSpPr/>
            <p:nvPr/>
          </p:nvSpPr>
          <p:spPr>
            <a:xfrm>
              <a:off x="0" y="0"/>
              <a:ext cx="23006397" cy="12367599"/>
            </a:xfrm>
            <a:custGeom>
              <a:avLst/>
              <a:gdLst/>
              <a:ahLst/>
              <a:cxnLst/>
              <a:rect l="l" t="t" r="r" b="b"/>
              <a:pathLst>
                <a:path w="23006397" h="12367599">
                  <a:moveTo>
                    <a:pt x="0" y="0"/>
                  </a:moveTo>
                  <a:lnTo>
                    <a:pt x="0" y="12367599"/>
                  </a:lnTo>
                  <a:lnTo>
                    <a:pt x="23006397" y="12367599"/>
                  </a:lnTo>
                  <a:lnTo>
                    <a:pt x="23006397" y="0"/>
                  </a:lnTo>
                  <a:lnTo>
                    <a:pt x="0" y="0"/>
                  </a:lnTo>
                  <a:close/>
                  <a:moveTo>
                    <a:pt x="22945438" y="12306640"/>
                  </a:moveTo>
                  <a:lnTo>
                    <a:pt x="59690" y="12306640"/>
                  </a:lnTo>
                  <a:lnTo>
                    <a:pt x="59690" y="59690"/>
                  </a:lnTo>
                  <a:lnTo>
                    <a:pt x="22945438" y="59690"/>
                  </a:lnTo>
                  <a:lnTo>
                    <a:pt x="22945438" y="12306640"/>
                  </a:lnTo>
                  <a:close/>
                </a:path>
              </a:pathLst>
            </a:custGeom>
            <a:solidFill>
              <a:srgbClr val="FF6B57"/>
            </a:solidFill>
          </p:spPr>
        </p:sp>
      </p:grpSp>
      <p:grpSp>
        <p:nvGrpSpPr>
          <p:cNvPr id="9" name="Group 9"/>
          <p:cNvGrpSpPr/>
          <p:nvPr/>
        </p:nvGrpSpPr>
        <p:grpSpPr>
          <a:xfrm>
            <a:off x="1800326" y="5532425"/>
            <a:ext cx="4464929" cy="1152547"/>
            <a:chOff x="0" y="0"/>
            <a:chExt cx="23006398" cy="5938720"/>
          </a:xfrm>
        </p:grpSpPr>
        <p:sp>
          <p:nvSpPr>
            <p:cNvPr id="10" name="Freeform 10"/>
            <p:cNvSpPr/>
            <p:nvPr/>
          </p:nvSpPr>
          <p:spPr>
            <a:xfrm>
              <a:off x="0" y="0"/>
              <a:ext cx="23006397" cy="5938720"/>
            </a:xfrm>
            <a:custGeom>
              <a:avLst/>
              <a:gdLst/>
              <a:ahLst/>
              <a:cxnLst/>
              <a:rect l="l" t="t" r="r" b="b"/>
              <a:pathLst>
                <a:path w="23006397" h="5938720">
                  <a:moveTo>
                    <a:pt x="0" y="0"/>
                  </a:moveTo>
                  <a:lnTo>
                    <a:pt x="0" y="5938720"/>
                  </a:lnTo>
                  <a:lnTo>
                    <a:pt x="23006397" y="5938720"/>
                  </a:lnTo>
                  <a:lnTo>
                    <a:pt x="23006397" y="0"/>
                  </a:lnTo>
                  <a:lnTo>
                    <a:pt x="0" y="0"/>
                  </a:lnTo>
                  <a:close/>
                  <a:moveTo>
                    <a:pt x="22945438" y="5877760"/>
                  </a:moveTo>
                  <a:lnTo>
                    <a:pt x="59690" y="5877760"/>
                  </a:lnTo>
                  <a:lnTo>
                    <a:pt x="59690" y="59690"/>
                  </a:lnTo>
                  <a:lnTo>
                    <a:pt x="22945438" y="59690"/>
                  </a:lnTo>
                  <a:lnTo>
                    <a:pt x="22945438" y="5877760"/>
                  </a:lnTo>
                  <a:close/>
                </a:path>
              </a:pathLst>
            </a:custGeom>
            <a:solidFill>
              <a:srgbClr val="FF6B57"/>
            </a:solidFill>
          </p:spPr>
        </p:sp>
      </p:grpSp>
      <p:sp>
        <p:nvSpPr>
          <p:cNvPr id="11" name="AutoShape 11"/>
          <p:cNvSpPr/>
          <p:nvPr/>
        </p:nvSpPr>
        <p:spPr>
          <a:xfrm>
            <a:off x="1794675" y="5545060"/>
            <a:ext cx="339725" cy="282091"/>
          </a:xfrm>
          <a:prstGeom prst="rect">
            <a:avLst/>
          </a:prstGeom>
          <a:solidFill>
            <a:srgbClr val="FF6B57"/>
          </a:solidFill>
        </p:spPr>
      </p:sp>
      <p:sp>
        <p:nvSpPr>
          <p:cNvPr id="12" name="TextBox 12"/>
          <p:cNvSpPr txBox="1"/>
          <p:nvPr/>
        </p:nvSpPr>
        <p:spPr>
          <a:xfrm>
            <a:off x="1879606" y="5543007"/>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2</a:t>
            </a:r>
          </a:p>
        </p:txBody>
      </p:sp>
      <p:sp>
        <p:nvSpPr>
          <p:cNvPr id="13" name="AutoShape 13"/>
          <p:cNvSpPr/>
          <p:nvPr/>
        </p:nvSpPr>
        <p:spPr>
          <a:xfrm>
            <a:off x="1794675" y="6870713"/>
            <a:ext cx="339725" cy="282091"/>
          </a:xfrm>
          <a:prstGeom prst="rect">
            <a:avLst/>
          </a:prstGeom>
          <a:solidFill>
            <a:srgbClr val="FF6B57"/>
          </a:solidFill>
        </p:spPr>
      </p:sp>
      <p:sp>
        <p:nvSpPr>
          <p:cNvPr id="14" name="TextBox 14"/>
          <p:cNvSpPr txBox="1"/>
          <p:nvPr/>
        </p:nvSpPr>
        <p:spPr>
          <a:xfrm>
            <a:off x="1879606" y="6868660"/>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3</a:t>
            </a:r>
          </a:p>
        </p:txBody>
      </p:sp>
      <p:sp>
        <p:nvSpPr>
          <p:cNvPr id="15" name="TextBox 15"/>
          <p:cNvSpPr txBox="1"/>
          <p:nvPr/>
        </p:nvSpPr>
        <p:spPr>
          <a:xfrm>
            <a:off x="1789217" y="1554780"/>
            <a:ext cx="11697080" cy="1003300"/>
          </a:xfrm>
          <a:prstGeom prst="rect">
            <a:avLst/>
          </a:prstGeom>
        </p:spPr>
        <p:txBody>
          <a:bodyPr lIns="0" tIns="0" rIns="0" bIns="0" rtlCol="0" anchor="t">
            <a:spAutoFit/>
          </a:bodyPr>
          <a:lstStyle/>
          <a:p>
            <a:pPr lvl="0">
              <a:lnSpc>
                <a:spcPts val="7700"/>
              </a:lnSpc>
              <a:spcBef>
                <a:spcPct val="0"/>
              </a:spcBef>
            </a:pPr>
            <a:r>
              <a:rPr lang="en-US" sz="7000" dirty="0">
                <a:solidFill>
                  <a:srgbClr val="000000"/>
                </a:solidFill>
                <a:latin typeface="DM Sans Bold"/>
              </a:rPr>
              <a:t>La CSU et </a:t>
            </a:r>
            <a:r>
              <a:rPr lang="en-US" sz="7000" dirty="0" err="1">
                <a:solidFill>
                  <a:srgbClr val="000000"/>
                </a:solidFill>
                <a:latin typeface="DM Sans Bold"/>
              </a:rPr>
              <a:t>vous</a:t>
            </a:r>
            <a:endParaRPr lang="en-US" sz="7000" dirty="0">
              <a:solidFill>
                <a:srgbClr val="000000"/>
              </a:solidFill>
              <a:latin typeface="DM Sans Bold"/>
            </a:endParaRPr>
          </a:p>
        </p:txBody>
      </p:sp>
      <p:sp>
        <p:nvSpPr>
          <p:cNvPr id="16" name="TextBox 16"/>
          <p:cNvSpPr txBox="1"/>
          <p:nvPr/>
        </p:nvSpPr>
        <p:spPr>
          <a:xfrm>
            <a:off x="2163036" y="5878582"/>
            <a:ext cx="3739509" cy="877997"/>
          </a:xfrm>
          <a:prstGeom prst="rect">
            <a:avLst/>
          </a:prstGeom>
        </p:spPr>
        <p:txBody>
          <a:bodyPr lIns="0" tIns="0" rIns="0" bIns="0" rtlCol="0" anchor="t">
            <a:spAutoFit/>
          </a:bodyPr>
          <a:lstStyle/>
          <a:p>
            <a:pPr lvl="0" algn="ctr">
              <a:lnSpc>
                <a:spcPts val="3536"/>
              </a:lnSpc>
              <a:spcBef>
                <a:spcPct val="0"/>
              </a:spcBef>
            </a:pPr>
            <a:r>
              <a:rPr lang="fr-FR" sz="2526" dirty="0">
                <a:solidFill>
                  <a:srgbClr val="000000"/>
                </a:solidFill>
                <a:latin typeface="DM Sans"/>
              </a:rPr>
              <a:t>Des données (indice de la stigmatisation, etc.)</a:t>
            </a:r>
            <a:endParaRPr lang="fr-FR" sz="2526" dirty="0">
              <a:solidFill>
                <a:srgbClr val="000000"/>
              </a:solidFill>
              <a:latin typeface="DM Sans"/>
            </a:endParaRPr>
          </a:p>
        </p:txBody>
      </p:sp>
      <p:sp>
        <p:nvSpPr>
          <p:cNvPr id="17" name="TextBox 17"/>
          <p:cNvSpPr txBox="1"/>
          <p:nvPr/>
        </p:nvSpPr>
        <p:spPr>
          <a:xfrm>
            <a:off x="2007677" y="7227260"/>
            <a:ext cx="4028010" cy="2224520"/>
          </a:xfrm>
          <a:prstGeom prst="rect">
            <a:avLst/>
          </a:prstGeom>
        </p:spPr>
        <p:txBody>
          <a:bodyPr lIns="0" tIns="0" rIns="0" bIns="0" rtlCol="0" anchor="t">
            <a:spAutoFit/>
          </a:bodyPr>
          <a:lstStyle/>
          <a:p>
            <a:pPr lvl="0" algn="ctr">
              <a:lnSpc>
                <a:spcPts val="3536"/>
              </a:lnSpc>
              <a:spcBef>
                <a:spcPct val="0"/>
              </a:spcBef>
            </a:pPr>
            <a:r>
              <a:rPr lang="fr-FR" sz="2526" dirty="0">
                <a:solidFill>
                  <a:srgbClr val="000000"/>
                </a:solidFill>
                <a:latin typeface="DM Sans"/>
              </a:rPr>
              <a:t>La connaissance de terrain/de première ligne de la connexion avec des services de santé plus larges (pairs aidants)</a:t>
            </a:r>
            <a:endParaRPr lang="fr-FR" sz="2526" dirty="0">
              <a:solidFill>
                <a:srgbClr val="000000"/>
              </a:solidFill>
              <a:latin typeface="DM Sans"/>
            </a:endParaRPr>
          </a:p>
        </p:txBody>
      </p:sp>
      <p:grpSp>
        <p:nvGrpSpPr>
          <p:cNvPr id="18" name="Group 18"/>
          <p:cNvGrpSpPr/>
          <p:nvPr/>
        </p:nvGrpSpPr>
        <p:grpSpPr>
          <a:xfrm>
            <a:off x="1789217" y="2980752"/>
            <a:ext cx="15040902" cy="434851"/>
            <a:chOff x="0" y="0"/>
            <a:chExt cx="22842324" cy="660400"/>
          </a:xfrm>
        </p:grpSpPr>
        <p:sp>
          <p:nvSpPr>
            <p:cNvPr id="19" name="Freeform 19"/>
            <p:cNvSpPr/>
            <p:nvPr/>
          </p:nvSpPr>
          <p:spPr>
            <a:xfrm>
              <a:off x="0" y="0"/>
              <a:ext cx="22842324" cy="660400"/>
            </a:xfrm>
            <a:custGeom>
              <a:avLst/>
              <a:gdLst/>
              <a:ahLst/>
              <a:cxnLst/>
              <a:rect l="l" t="t" r="r" b="b"/>
              <a:pathLst>
                <a:path w="22842324" h="660400">
                  <a:moveTo>
                    <a:pt x="22717864" y="660400"/>
                  </a:moveTo>
                  <a:lnTo>
                    <a:pt x="124460" y="660400"/>
                  </a:lnTo>
                  <a:cubicBezTo>
                    <a:pt x="55880" y="660400"/>
                    <a:pt x="0" y="604520"/>
                    <a:pt x="0" y="535940"/>
                  </a:cubicBezTo>
                  <a:lnTo>
                    <a:pt x="0" y="124460"/>
                  </a:lnTo>
                  <a:cubicBezTo>
                    <a:pt x="0" y="55880"/>
                    <a:pt x="55880" y="0"/>
                    <a:pt x="124460" y="0"/>
                  </a:cubicBezTo>
                  <a:lnTo>
                    <a:pt x="22717864" y="0"/>
                  </a:lnTo>
                  <a:cubicBezTo>
                    <a:pt x="22786445" y="0"/>
                    <a:pt x="22842324" y="55880"/>
                    <a:pt x="22842324" y="124460"/>
                  </a:cubicBezTo>
                  <a:lnTo>
                    <a:pt x="22842324" y="535940"/>
                  </a:lnTo>
                  <a:cubicBezTo>
                    <a:pt x="22842324" y="604520"/>
                    <a:pt x="22786445" y="660400"/>
                    <a:pt x="22717864" y="660400"/>
                  </a:cubicBezTo>
                  <a:close/>
                </a:path>
              </a:pathLst>
            </a:custGeom>
            <a:solidFill>
              <a:srgbClr val="FF6B57"/>
            </a:solidFill>
          </p:spPr>
        </p:sp>
      </p:grpSp>
      <p:sp>
        <p:nvSpPr>
          <p:cNvPr id="20" name="TextBox 20"/>
          <p:cNvSpPr txBox="1"/>
          <p:nvPr/>
        </p:nvSpPr>
        <p:spPr>
          <a:xfrm>
            <a:off x="1889131" y="2914077"/>
            <a:ext cx="12860233" cy="523875"/>
          </a:xfrm>
          <a:prstGeom prst="rect">
            <a:avLst/>
          </a:prstGeom>
        </p:spPr>
        <p:txBody>
          <a:bodyPr lIns="0" tIns="0" rIns="0" bIns="0" rtlCol="0" anchor="t">
            <a:spAutoFit/>
          </a:bodyPr>
          <a:lstStyle/>
          <a:p>
            <a:pPr lvl="0">
              <a:lnSpc>
                <a:spcPts val="4200"/>
              </a:lnSpc>
            </a:pPr>
            <a:r>
              <a:rPr lang="fr-FR" sz="3000" spc="30" dirty="0">
                <a:solidFill>
                  <a:srgbClr val="000000"/>
                </a:solidFill>
                <a:latin typeface="DM Sans"/>
              </a:rPr>
              <a:t>Les réseaux de PVVIH ont beaucoup à apporter à la CSU </a:t>
            </a:r>
            <a:r>
              <a:rPr lang="en-US" sz="3000" spc="30" dirty="0" smtClean="0">
                <a:solidFill>
                  <a:srgbClr val="000000"/>
                </a:solidFill>
                <a:latin typeface="DM Sans"/>
              </a:rPr>
              <a:t>:</a:t>
            </a:r>
            <a:endParaRPr lang="en-US" sz="3000" spc="30" dirty="0">
              <a:solidFill>
                <a:srgbClr val="000000"/>
              </a:solidFill>
              <a:latin typeface="DM Sans"/>
            </a:endParaRPr>
          </a:p>
        </p:txBody>
      </p:sp>
      <p:grpSp>
        <p:nvGrpSpPr>
          <p:cNvPr id="21" name="Group 21"/>
          <p:cNvGrpSpPr/>
          <p:nvPr/>
        </p:nvGrpSpPr>
        <p:grpSpPr>
          <a:xfrm>
            <a:off x="7133003" y="4254101"/>
            <a:ext cx="4464929" cy="2249470"/>
            <a:chOff x="0" y="0"/>
            <a:chExt cx="23006398" cy="11590822"/>
          </a:xfrm>
        </p:grpSpPr>
        <p:sp>
          <p:nvSpPr>
            <p:cNvPr id="22" name="Freeform 22"/>
            <p:cNvSpPr/>
            <p:nvPr/>
          </p:nvSpPr>
          <p:spPr>
            <a:xfrm>
              <a:off x="0" y="0"/>
              <a:ext cx="23006397" cy="11590822"/>
            </a:xfrm>
            <a:custGeom>
              <a:avLst/>
              <a:gdLst/>
              <a:ahLst/>
              <a:cxnLst/>
              <a:rect l="l" t="t" r="r" b="b"/>
              <a:pathLst>
                <a:path w="23006397" h="11590822">
                  <a:moveTo>
                    <a:pt x="0" y="0"/>
                  </a:moveTo>
                  <a:lnTo>
                    <a:pt x="0" y="11590822"/>
                  </a:lnTo>
                  <a:lnTo>
                    <a:pt x="23006397" y="11590822"/>
                  </a:lnTo>
                  <a:lnTo>
                    <a:pt x="23006397" y="0"/>
                  </a:lnTo>
                  <a:lnTo>
                    <a:pt x="0" y="0"/>
                  </a:lnTo>
                  <a:close/>
                  <a:moveTo>
                    <a:pt x="22945438" y="11529862"/>
                  </a:moveTo>
                  <a:lnTo>
                    <a:pt x="59690" y="11529862"/>
                  </a:lnTo>
                  <a:lnTo>
                    <a:pt x="59690" y="59690"/>
                  </a:lnTo>
                  <a:lnTo>
                    <a:pt x="22945438" y="59690"/>
                  </a:lnTo>
                  <a:lnTo>
                    <a:pt x="22945438" y="11529862"/>
                  </a:lnTo>
                  <a:close/>
                </a:path>
              </a:pathLst>
            </a:custGeom>
            <a:solidFill>
              <a:srgbClr val="FF6B57"/>
            </a:solidFill>
          </p:spPr>
        </p:sp>
      </p:grpSp>
      <p:sp>
        <p:nvSpPr>
          <p:cNvPr id="23" name="AutoShape 23"/>
          <p:cNvSpPr/>
          <p:nvPr/>
        </p:nvSpPr>
        <p:spPr>
          <a:xfrm>
            <a:off x="7138461" y="4266735"/>
            <a:ext cx="339725" cy="282091"/>
          </a:xfrm>
          <a:prstGeom prst="rect">
            <a:avLst/>
          </a:prstGeom>
          <a:solidFill>
            <a:srgbClr val="FF6B57"/>
          </a:solidFill>
        </p:spPr>
      </p:sp>
      <p:sp>
        <p:nvSpPr>
          <p:cNvPr id="24" name="TextBox 24"/>
          <p:cNvSpPr txBox="1"/>
          <p:nvPr/>
        </p:nvSpPr>
        <p:spPr>
          <a:xfrm>
            <a:off x="7223392" y="4264682"/>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4</a:t>
            </a:r>
          </a:p>
        </p:txBody>
      </p:sp>
      <p:sp>
        <p:nvSpPr>
          <p:cNvPr id="25" name="TextBox 25"/>
          <p:cNvSpPr txBox="1"/>
          <p:nvPr/>
        </p:nvSpPr>
        <p:spPr>
          <a:xfrm>
            <a:off x="7495713" y="4692975"/>
            <a:ext cx="3739509" cy="1775679"/>
          </a:xfrm>
          <a:prstGeom prst="rect">
            <a:avLst/>
          </a:prstGeom>
        </p:spPr>
        <p:txBody>
          <a:bodyPr lIns="0" tIns="0" rIns="0" bIns="0" rtlCol="0" anchor="t">
            <a:spAutoFit/>
          </a:bodyPr>
          <a:lstStyle/>
          <a:p>
            <a:pPr algn="ctr">
              <a:lnSpc>
                <a:spcPts val="3536"/>
              </a:lnSpc>
            </a:pPr>
            <a:r>
              <a:rPr lang="fr-FR" sz="2526" dirty="0">
                <a:solidFill>
                  <a:srgbClr val="000000"/>
                </a:solidFill>
                <a:latin typeface="DM Sans"/>
              </a:rPr>
              <a:t>L’expérience de la prestation de services de santé centrés sur les personnes </a:t>
            </a:r>
            <a:endParaRPr lang="fr-FR" sz="2526" dirty="0">
              <a:solidFill>
                <a:srgbClr val="000000"/>
              </a:solidFill>
              <a:latin typeface="DM Sans"/>
            </a:endParaRPr>
          </a:p>
        </p:txBody>
      </p:sp>
      <p:grpSp>
        <p:nvGrpSpPr>
          <p:cNvPr id="26" name="Group 26"/>
          <p:cNvGrpSpPr/>
          <p:nvPr/>
        </p:nvGrpSpPr>
        <p:grpSpPr>
          <a:xfrm>
            <a:off x="7133003" y="7145594"/>
            <a:ext cx="4464929" cy="1852642"/>
            <a:chOff x="0" y="0"/>
            <a:chExt cx="23006398" cy="9546093"/>
          </a:xfrm>
        </p:grpSpPr>
        <p:sp>
          <p:nvSpPr>
            <p:cNvPr id="27" name="Freeform 27"/>
            <p:cNvSpPr/>
            <p:nvPr/>
          </p:nvSpPr>
          <p:spPr>
            <a:xfrm>
              <a:off x="0" y="0"/>
              <a:ext cx="23006397" cy="9546093"/>
            </a:xfrm>
            <a:custGeom>
              <a:avLst/>
              <a:gdLst/>
              <a:ahLst/>
              <a:cxnLst/>
              <a:rect l="l" t="t" r="r" b="b"/>
              <a:pathLst>
                <a:path w="23006397" h="9546093">
                  <a:moveTo>
                    <a:pt x="0" y="0"/>
                  </a:moveTo>
                  <a:lnTo>
                    <a:pt x="0" y="9546093"/>
                  </a:lnTo>
                  <a:lnTo>
                    <a:pt x="23006397" y="9546093"/>
                  </a:lnTo>
                  <a:lnTo>
                    <a:pt x="23006397" y="0"/>
                  </a:lnTo>
                  <a:lnTo>
                    <a:pt x="0" y="0"/>
                  </a:lnTo>
                  <a:close/>
                  <a:moveTo>
                    <a:pt x="22945438" y="9485133"/>
                  </a:moveTo>
                  <a:lnTo>
                    <a:pt x="59690" y="9485133"/>
                  </a:lnTo>
                  <a:lnTo>
                    <a:pt x="59690" y="59690"/>
                  </a:lnTo>
                  <a:lnTo>
                    <a:pt x="22945438" y="59690"/>
                  </a:lnTo>
                  <a:lnTo>
                    <a:pt x="22945438" y="9485133"/>
                  </a:lnTo>
                  <a:close/>
                </a:path>
              </a:pathLst>
            </a:custGeom>
            <a:solidFill>
              <a:srgbClr val="FF6B57"/>
            </a:solidFill>
          </p:spPr>
        </p:sp>
      </p:grpSp>
      <p:sp>
        <p:nvSpPr>
          <p:cNvPr id="28" name="AutoShape 28"/>
          <p:cNvSpPr/>
          <p:nvPr/>
        </p:nvSpPr>
        <p:spPr>
          <a:xfrm>
            <a:off x="7138461" y="7158229"/>
            <a:ext cx="339725" cy="282091"/>
          </a:xfrm>
          <a:prstGeom prst="rect">
            <a:avLst/>
          </a:prstGeom>
          <a:solidFill>
            <a:srgbClr val="FF6B57"/>
          </a:solidFill>
        </p:spPr>
      </p:sp>
      <p:sp>
        <p:nvSpPr>
          <p:cNvPr id="29" name="TextBox 29"/>
          <p:cNvSpPr txBox="1"/>
          <p:nvPr/>
        </p:nvSpPr>
        <p:spPr>
          <a:xfrm>
            <a:off x="7223392" y="7156175"/>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5</a:t>
            </a:r>
          </a:p>
        </p:txBody>
      </p:sp>
      <p:sp>
        <p:nvSpPr>
          <p:cNvPr id="30" name="TextBox 30"/>
          <p:cNvSpPr txBox="1"/>
          <p:nvPr/>
        </p:nvSpPr>
        <p:spPr>
          <a:xfrm>
            <a:off x="7317057" y="7413030"/>
            <a:ext cx="4096821" cy="2224520"/>
          </a:xfrm>
          <a:prstGeom prst="rect">
            <a:avLst/>
          </a:prstGeom>
        </p:spPr>
        <p:txBody>
          <a:bodyPr lIns="0" tIns="0" rIns="0" bIns="0" rtlCol="0" anchor="t">
            <a:spAutoFit/>
          </a:bodyPr>
          <a:lstStyle/>
          <a:p>
            <a:pPr lvl="0" algn="ctr">
              <a:lnSpc>
                <a:spcPts val="3536"/>
              </a:lnSpc>
              <a:spcBef>
                <a:spcPct val="0"/>
              </a:spcBef>
            </a:pPr>
            <a:r>
              <a:rPr lang="fr-FR" sz="2526" dirty="0">
                <a:solidFill>
                  <a:srgbClr val="000000"/>
                </a:solidFill>
                <a:latin typeface="DM Sans"/>
              </a:rPr>
              <a:t>L’expertise concernant la manière d'atteindre les personnes les plus vulnérables et les plus marginalisées</a:t>
            </a:r>
            <a:endParaRPr lang="fr-FR" sz="2526" dirty="0">
              <a:solidFill>
                <a:srgbClr val="000000"/>
              </a:solidFill>
              <a:latin typeface="DM Sans"/>
            </a:endParaRPr>
          </a:p>
        </p:txBody>
      </p:sp>
      <p:grpSp>
        <p:nvGrpSpPr>
          <p:cNvPr id="31" name="Group 31"/>
          <p:cNvGrpSpPr/>
          <p:nvPr/>
        </p:nvGrpSpPr>
        <p:grpSpPr>
          <a:xfrm>
            <a:off x="12370843" y="4339298"/>
            <a:ext cx="4464929" cy="2079077"/>
            <a:chOff x="0" y="0"/>
            <a:chExt cx="23006398" cy="10712839"/>
          </a:xfrm>
        </p:grpSpPr>
        <p:sp>
          <p:nvSpPr>
            <p:cNvPr id="32" name="Freeform 32"/>
            <p:cNvSpPr/>
            <p:nvPr/>
          </p:nvSpPr>
          <p:spPr>
            <a:xfrm>
              <a:off x="0" y="0"/>
              <a:ext cx="23006397" cy="10712839"/>
            </a:xfrm>
            <a:custGeom>
              <a:avLst/>
              <a:gdLst/>
              <a:ahLst/>
              <a:cxnLst/>
              <a:rect l="l" t="t" r="r" b="b"/>
              <a:pathLst>
                <a:path w="23006397" h="10712839">
                  <a:moveTo>
                    <a:pt x="0" y="0"/>
                  </a:moveTo>
                  <a:lnTo>
                    <a:pt x="0" y="10712839"/>
                  </a:lnTo>
                  <a:lnTo>
                    <a:pt x="23006397" y="10712839"/>
                  </a:lnTo>
                  <a:lnTo>
                    <a:pt x="23006397" y="0"/>
                  </a:lnTo>
                  <a:lnTo>
                    <a:pt x="0" y="0"/>
                  </a:lnTo>
                  <a:close/>
                  <a:moveTo>
                    <a:pt x="22945438" y="10651879"/>
                  </a:moveTo>
                  <a:lnTo>
                    <a:pt x="59690" y="10651879"/>
                  </a:lnTo>
                  <a:lnTo>
                    <a:pt x="59690" y="59690"/>
                  </a:lnTo>
                  <a:lnTo>
                    <a:pt x="22945438" y="59690"/>
                  </a:lnTo>
                  <a:lnTo>
                    <a:pt x="22945438" y="10651879"/>
                  </a:lnTo>
                  <a:close/>
                </a:path>
              </a:pathLst>
            </a:custGeom>
            <a:solidFill>
              <a:srgbClr val="FF6B57"/>
            </a:solidFill>
          </p:spPr>
        </p:sp>
      </p:grpSp>
      <p:sp>
        <p:nvSpPr>
          <p:cNvPr id="33" name="AutoShape 33"/>
          <p:cNvSpPr/>
          <p:nvPr/>
        </p:nvSpPr>
        <p:spPr>
          <a:xfrm>
            <a:off x="12365191" y="4351932"/>
            <a:ext cx="339725" cy="282091"/>
          </a:xfrm>
          <a:prstGeom prst="rect">
            <a:avLst/>
          </a:prstGeom>
          <a:solidFill>
            <a:srgbClr val="FF6B57"/>
          </a:solidFill>
        </p:spPr>
      </p:sp>
      <p:sp>
        <p:nvSpPr>
          <p:cNvPr id="34" name="TextBox 34"/>
          <p:cNvSpPr txBox="1"/>
          <p:nvPr/>
        </p:nvSpPr>
        <p:spPr>
          <a:xfrm>
            <a:off x="12450123" y="4349879"/>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6</a:t>
            </a:r>
          </a:p>
        </p:txBody>
      </p:sp>
      <p:sp>
        <p:nvSpPr>
          <p:cNvPr id="35" name="TextBox 35"/>
          <p:cNvSpPr txBox="1"/>
          <p:nvPr/>
        </p:nvSpPr>
        <p:spPr>
          <a:xfrm>
            <a:off x="12802303" y="4751173"/>
            <a:ext cx="3602007" cy="1324097"/>
          </a:xfrm>
          <a:prstGeom prst="rect">
            <a:avLst/>
          </a:prstGeom>
        </p:spPr>
        <p:txBody>
          <a:bodyPr lIns="0" tIns="0" rIns="0" bIns="0" rtlCol="0" anchor="t">
            <a:spAutoFit/>
          </a:bodyPr>
          <a:lstStyle/>
          <a:p>
            <a:pPr algn="ctr">
              <a:lnSpc>
                <a:spcPts val="3536"/>
              </a:lnSpc>
            </a:pPr>
            <a:r>
              <a:rPr lang="fr-FR" sz="2526" dirty="0">
                <a:solidFill>
                  <a:srgbClr val="000000"/>
                </a:solidFill>
                <a:latin typeface="DM Sans"/>
              </a:rPr>
              <a:t>L’engagement en faveur de l'équité, de l'inclusion et des droits humains</a:t>
            </a:r>
            <a:endParaRPr lang="fr-FR" sz="2526" dirty="0">
              <a:solidFill>
                <a:srgbClr val="000000"/>
              </a:solidFill>
              <a:latin typeface="DM Sans"/>
            </a:endParaRPr>
          </a:p>
        </p:txBody>
      </p:sp>
      <p:grpSp>
        <p:nvGrpSpPr>
          <p:cNvPr id="36" name="Group 36"/>
          <p:cNvGrpSpPr/>
          <p:nvPr/>
        </p:nvGrpSpPr>
        <p:grpSpPr>
          <a:xfrm>
            <a:off x="12365191" y="7032377"/>
            <a:ext cx="4464929" cy="2079077"/>
            <a:chOff x="0" y="0"/>
            <a:chExt cx="23006398" cy="10712839"/>
          </a:xfrm>
        </p:grpSpPr>
        <p:sp>
          <p:nvSpPr>
            <p:cNvPr id="37" name="Freeform 37"/>
            <p:cNvSpPr/>
            <p:nvPr/>
          </p:nvSpPr>
          <p:spPr>
            <a:xfrm>
              <a:off x="0" y="0"/>
              <a:ext cx="23006397" cy="10712839"/>
            </a:xfrm>
            <a:custGeom>
              <a:avLst/>
              <a:gdLst/>
              <a:ahLst/>
              <a:cxnLst/>
              <a:rect l="l" t="t" r="r" b="b"/>
              <a:pathLst>
                <a:path w="23006397" h="10712839">
                  <a:moveTo>
                    <a:pt x="0" y="0"/>
                  </a:moveTo>
                  <a:lnTo>
                    <a:pt x="0" y="10712839"/>
                  </a:lnTo>
                  <a:lnTo>
                    <a:pt x="23006397" y="10712839"/>
                  </a:lnTo>
                  <a:lnTo>
                    <a:pt x="23006397" y="0"/>
                  </a:lnTo>
                  <a:lnTo>
                    <a:pt x="0" y="0"/>
                  </a:lnTo>
                  <a:close/>
                  <a:moveTo>
                    <a:pt x="22945438" y="10651879"/>
                  </a:moveTo>
                  <a:lnTo>
                    <a:pt x="59690" y="10651879"/>
                  </a:lnTo>
                  <a:lnTo>
                    <a:pt x="59690" y="59690"/>
                  </a:lnTo>
                  <a:lnTo>
                    <a:pt x="22945438" y="59690"/>
                  </a:lnTo>
                  <a:lnTo>
                    <a:pt x="22945438" y="10651879"/>
                  </a:lnTo>
                  <a:close/>
                </a:path>
              </a:pathLst>
            </a:custGeom>
            <a:solidFill>
              <a:srgbClr val="FF6B57"/>
            </a:solidFill>
          </p:spPr>
        </p:sp>
      </p:grpSp>
      <p:sp>
        <p:nvSpPr>
          <p:cNvPr id="38" name="AutoShape 38"/>
          <p:cNvSpPr/>
          <p:nvPr/>
        </p:nvSpPr>
        <p:spPr>
          <a:xfrm>
            <a:off x="12359540" y="7045011"/>
            <a:ext cx="339725" cy="282091"/>
          </a:xfrm>
          <a:prstGeom prst="rect">
            <a:avLst/>
          </a:prstGeom>
          <a:solidFill>
            <a:srgbClr val="FF6B57"/>
          </a:solidFill>
        </p:spPr>
      </p:sp>
      <p:sp>
        <p:nvSpPr>
          <p:cNvPr id="39" name="TextBox 39"/>
          <p:cNvSpPr txBox="1"/>
          <p:nvPr/>
        </p:nvSpPr>
        <p:spPr>
          <a:xfrm>
            <a:off x="12444471" y="7042958"/>
            <a:ext cx="169863" cy="267147"/>
          </a:xfrm>
          <a:prstGeom prst="rect">
            <a:avLst/>
          </a:prstGeom>
        </p:spPr>
        <p:txBody>
          <a:bodyPr lIns="0" tIns="0" rIns="0" bIns="0" rtlCol="0" anchor="t">
            <a:spAutoFit/>
          </a:bodyPr>
          <a:lstStyle/>
          <a:p>
            <a:pPr algn="ctr">
              <a:lnSpc>
                <a:spcPts val="2285"/>
              </a:lnSpc>
            </a:pPr>
            <a:r>
              <a:rPr lang="en-US" sz="1632">
                <a:solidFill>
                  <a:srgbClr val="FFFFFF"/>
                </a:solidFill>
                <a:latin typeface="DM Sans Bold"/>
              </a:rPr>
              <a:t>7</a:t>
            </a:r>
          </a:p>
        </p:txBody>
      </p:sp>
      <p:sp>
        <p:nvSpPr>
          <p:cNvPr id="40" name="TextBox 40"/>
          <p:cNvSpPr txBox="1"/>
          <p:nvPr/>
        </p:nvSpPr>
        <p:spPr>
          <a:xfrm>
            <a:off x="12796652" y="7444252"/>
            <a:ext cx="3602007" cy="1324097"/>
          </a:xfrm>
          <a:prstGeom prst="rect">
            <a:avLst/>
          </a:prstGeom>
        </p:spPr>
        <p:txBody>
          <a:bodyPr lIns="0" tIns="0" rIns="0" bIns="0" rtlCol="0" anchor="t">
            <a:spAutoFit/>
          </a:bodyPr>
          <a:lstStyle/>
          <a:p>
            <a:pPr algn="ctr">
              <a:lnSpc>
                <a:spcPts val="3536"/>
              </a:lnSpc>
            </a:pPr>
            <a:r>
              <a:rPr lang="fr-FR" sz="2526" dirty="0">
                <a:solidFill>
                  <a:srgbClr val="000000"/>
                </a:solidFill>
                <a:latin typeface="DM Sans"/>
              </a:rPr>
              <a:t>La capacité à plaider et à demander des comptes aux décideurs</a:t>
            </a:r>
            <a:endParaRPr lang="fr-FR" sz="2526" dirty="0">
              <a:solidFill>
                <a:srgbClr val="000000"/>
              </a:solidFill>
              <a:latin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1028700" y="1095375"/>
            <a:ext cx="13177247" cy="948851"/>
          </a:xfrm>
          <a:prstGeom prst="rect">
            <a:avLst/>
          </a:prstGeom>
        </p:spPr>
        <p:txBody>
          <a:bodyPr lIns="0" tIns="0" rIns="0" bIns="0" rtlCol="0" anchor="t">
            <a:spAutoFit/>
          </a:bodyPr>
          <a:lstStyle/>
          <a:p>
            <a:pPr lvl="0">
              <a:lnSpc>
                <a:spcPts val="7377"/>
              </a:lnSpc>
            </a:pPr>
            <a:r>
              <a:rPr lang="en-US" sz="6707" dirty="0" err="1">
                <a:solidFill>
                  <a:srgbClr val="000000"/>
                </a:solidFill>
                <a:latin typeface="DM Sans Bold"/>
              </a:rPr>
              <a:t>Où</a:t>
            </a:r>
            <a:r>
              <a:rPr lang="en-US" sz="6707" dirty="0">
                <a:solidFill>
                  <a:srgbClr val="000000"/>
                </a:solidFill>
                <a:latin typeface="DM Sans Bold"/>
              </a:rPr>
              <a:t> commencer</a:t>
            </a:r>
            <a:endParaRPr lang="en-US" sz="6707" dirty="0">
              <a:solidFill>
                <a:srgbClr val="000000"/>
              </a:solidFill>
              <a:latin typeface="DM Sans Bold"/>
            </a:endParaRPr>
          </a:p>
        </p:txBody>
      </p:sp>
      <p:grpSp>
        <p:nvGrpSpPr>
          <p:cNvPr id="3" name="Group 3"/>
          <p:cNvGrpSpPr/>
          <p:nvPr/>
        </p:nvGrpSpPr>
        <p:grpSpPr>
          <a:xfrm>
            <a:off x="2291235" y="2234726"/>
            <a:ext cx="13705528" cy="7258348"/>
            <a:chOff x="0" y="0"/>
            <a:chExt cx="18274038" cy="9677797"/>
          </a:xfrm>
        </p:grpSpPr>
        <p:grpSp>
          <p:nvGrpSpPr>
            <p:cNvPr id="4" name="Group 4"/>
            <p:cNvGrpSpPr/>
            <p:nvPr/>
          </p:nvGrpSpPr>
          <p:grpSpPr>
            <a:xfrm>
              <a:off x="0" y="1444293"/>
              <a:ext cx="6302040" cy="1821283"/>
              <a:chOff x="0" y="0"/>
              <a:chExt cx="27306249" cy="7891475"/>
            </a:xfrm>
          </p:grpSpPr>
          <p:sp>
            <p:nvSpPr>
              <p:cNvPr id="5" name="Freeform 5"/>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6" name="TextBox 6"/>
            <p:cNvSpPr txBox="1"/>
            <p:nvPr/>
          </p:nvSpPr>
          <p:spPr>
            <a:xfrm>
              <a:off x="197279" y="1679543"/>
              <a:ext cx="5895971" cy="1915055"/>
            </a:xfrm>
            <a:prstGeom prst="rect">
              <a:avLst/>
            </a:prstGeom>
          </p:spPr>
          <p:txBody>
            <a:bodyPr lIns="0" tIns="0" rIns="0" bIns="0" rtlCol="0" anchor="t">
              <a:spAutoFit/>
            </a:bodyPr>
            <a:lstStyle/>
            <a:p>
              <a:pPr>
                <a:lnSpc>
                  <a:spcPts val="2794"/>
                </a:lnSpc>
              </a:pPr>
              <a:r>
                <a:rPr lang="en-US" sz="1996" spc="19" dirty="0">
                  <a:solidFill>
                    <a:srgbClr val="000000"/>
                  </a:solidFill>
                  <a:latin typeface="DM Sans"/>
                </a:rPr>
                <a:t> </a:t>
              </a:r>
              <a:r>
                <a:rPr lang="fr-FR" sz="1996" spc="19" dirty="0" smtClean="0">
                  <a:solidFill>
                    <a:srgbClr val="000000"/>
                  </a:solidFill>
                  <a:latin typeface="DM Sans"/>
                </a:rPr>
                <a:t>Y </a:t>
              </a:r>
              <a:r>
                <a:rPr lang="fr-FR" sz="1996" spc="19" dirty="0" err="1">
                  <a:solidFill>
                    <a:srgbClr val="000000"/>
                  </a:solidFill>
                  <a:latin typeface="DM Sans"/>
                </a:rPr>
                <a:t>a-t-il</a:t>
              </a:r>
              <a:r>
                <a:rPr lang="fr-FR" sz="1996" spc="19" dirty="0">
                  <a:solidFill>
                    <a:srgbClr val="000000"/>
                  </a:solidFill>
                  <a:latin typeface="DM Sans"/>
                </a:rPr>
                <a:t> eu des consultations citoyennes/publiques sur la CSU dans votre </a:t>
              </a:r>
              <a:r>
                <a:rPr lang="fr-FR" sz="1996" spc="19" dirty="0" smtClean="0">
                  <a:solidFill>
                    <a:srgbClr val="000000"/>
                  </a:solidFill>
                  <a:latin typeface="DM Sans"/>
                </a:rPr>
                <a:t>pays ?</a:t>
              </a:r>
              <a:endParaRPr lang="en-US" sz="1996" spc="19" dirty="0">
                <a:solidFill>
                  <a:srgbClr val="000000"/>
                </a:solidFill>
                <a:latin typeface="DM Sans"/>
              </a:endParaRPr>
            </a:p>
            <a:p>
              <a:pPr>
                <a:lnSpc>
                  <a:spcPts val="2794"/>
                </a:lnSpc>
              </a:pPr>
              <a:endParaRPr lang="en-US" sz="1996" spc="19" dirty="0">
                <a:solidFill>
                  <a:srgbClr val="000000"/>
                </a:solidFill>
                <a:latin typeface="DM Sans"/>
              </a:endParaRPr>
            </a:p>
          </p:txBody>
        </p:sp>
        <p:grpSp>
          <p:nvGrpSpPr>
            <p:cNvPr id="7" name="Group 7"/>
            <p:cNvGrpSpPr/>
            <p:nvPr/>
          </p:nvGrpSpPr>
          <p:grpSpPr>
            <a:xfrm>
              <a:off x="0" y="0"/>
              <a:ext cx="6302040" cy="1153388"/>
              <a:chOff x="0" y="0"/>
              <a:chExt cx="8026274" cy="1468954"/>
            </a:xfrm>
          </p:grpSpPr>
          <p:sp>
            <p:nvSpPr>
              <p:cNvPr id="8" name="Freeform 8"/>
              <p:cNvSpPr/>
              <p:nvPr/>
            </p:nvSpPr>
            <p:spPr>
              <a:xfrm>
                <a:off x="0" y="0"/>
                <a:ext cx="8026274" cy="1468954"/>
              </a:xfrm>
              <a:custGeom>
                <a:avLst/>
                <a:gdLst/>
                <a:ahLst/>
                <a:cxnLst/>
                <a:rect l="l" t="t" r="r" b="b"/>
                <a:pathLst>
                  <a:path w="8026274" h="1468954">
                    <a:moveTo>
                      <a:pt x="7901814" y="1468954"/>
                    </a:moveTo>
                    <a:lnTo>
                      <a:pt x="124460" y="1468954"/>
                    </a:lnTo>
                    <a:cubicBezTo>
                      <a:pt x="55880" y="1468954"/>
                      <a:pt x="0" y="1413074"/>
                      <a:pt x="0" y="1344494"/>
                    </a:cubicBezTo>
                    <a:lnTo>
                      <a:pt x="0" y="124460"/>
                    </a:lnTo>
                    <a:cubicBezTo>
                      <a:pt x="0" y="55880"/>
                      <a:pt x="55880" y="0"/>
                      <a:pt x="124460" y="0"/>
                    </a:cubicBezTo>
                    <a:lnTo>
                      <a:pt x="7901815" y="0"/>
                    </a:lnTo>
                    <a:cubicBezTo>
                      <a:pt x="7970394" y="0"/>
                      <a:pt x="8026274" y="55880"/>
                      <a:pt x="8026274" y="124460"/>
                    </a:cubicBezTo>
                    <a:lnTo>
                      <a:pt x="8026274" y="1344494"/>
                    </a:lnTo>
                    <a:cubicBezTo>
                      <a:pt x="8026274" y="1413074"/>
                      <a:pt x="7970394" y="1468954"/>
                      <a:pt x="7901815" y="1468954"/>
                    </a:cubicBezTo>
                    <a:close/>
                  </a:path>
                </a:pathLst>
              </a:custGeom>
              <a:solidFill>
                <a:srgbClr val="FFE500"/>
              </a:solidFill>
            </p:spPr>
          </p:sp>
        </p:grpSp>
        <p:sp>
          <p:nvSpPr>
            <p:cNvPr id="9" name="TextBox 9"/>
            <p:cNvSpPr txBox="1"/>
            <p:nvPr/>
          </p:nvSpPr>
          <p:spPr>
            <a:xfrm>
              <a:off x="1523089" y="362226"/>
              <a:ext cx="3255863" cy="477249"/>
            </a:xfrm>
            <a:prstGeom prst="rect">
              <a:avLst/>
            </a:prstGeom>
          </p:spPr>
          <p:txBody>
            <a:bodyPr lIns="0" tIns="0" rIns="0" bIns="0" rtlCol="0" anchor="t">
              <a:spAutoFit/>
            </a:bodyPr>
            <a:lstStyle/>
            <a:p>
              <a:pPr marL="0" lvl="0" indent="0" algn="ctr">
                <a:lnSpc>
                  <a:spcPts val="2795"/>
                </a:lnSpc>
                <a:spcBef>
                  <a:spcPct val="0"/>
                </a:spcBef>
              </a:pPr>
              <a:r>
                <a:rPr lang="en-US" sz="2612" u="none" spc="26">
                  <a:solidFill>
                    <a:srgbClr val="000000"/>
                  </a:solidFill>
                  <a:latin typeface="DM Sans Bold"/>
                </a:rPr>
                <a:t>Question</a:t>
              </a:r>
            </a:p>
          </p:txBody>
        </p:sp>
        <p:grpSp>
          <p:nvGrpSpPr>
            <p:cNvPr id="10" name="Group 10"/>
            <p:cNvGrpSpPr/>
            <p:nvPr/>
          </p:nvGrpSpPr>
          <p:grpSpPr>
            <a:xfrm>
              <a:off x="6547261" y="1444293"/>
              <a:ext cx="4285303" cy="1821283"/>
              <a:chOff x="0" y="0"/>
              <a:chExt cx="18567885" cy="7891475"/>
            </a:xfrm>
          </p:grpSpPr>
          <p:sp>
            <p:nvSpPr>
              <p:cNvPr id="11" name="Freeform 11"/>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sp>
          <p:nvSpPr>
            <p:cNvPr id="12" name="TextBox 12"/>
            <p:cNvSpPr txBox="1"/>
            <p:nvPr/>
          </p:nvSpPr>
          <p:spPr>
            <a:xfrm>
              <a:off x="6547262" y="1666099"/>
              <a:ext cx="4285303" cy="1915055"/>
            </a:xfrm>
            <a:prstGeom prst="rect">
              <a:avLst/>
            </a:prstGeom>
          </p:spPr>
          <p:txBody>
            <a:bodyPr lIns="0" tIns="0" rIns="0" bIns="0" rtlCol="0" anchor="t">
              <a:spAutoFit/>
            </a:bodyPr>
            <a:lstStyle/>
            <a:p>
              <a:pPr marL="431003" lvl="1" indent="-215501">
                <a:lnSpc>
                  <a:spcPts val="2794"/>
                </a:lnSpc>
                <a:buFont typeface="Arial"/>
                <a:buChar char="•"/>
              </a:pPr>
              <a:r>
                <a:rPr lang="fr-FR" sz="1100" spc="19" dirty="0">
                  <a:solidFill>
                    <a:srgbClr val="000000"/>
                  </a:solidFill>
                  <a:latin typeface="DM Sans"/>
                </a:rPr>
                <a:t>Consultez le site web du </a:t>
              </a:r>
              <a:r>
                <a:rPr lang="fr-FR" sz="1100" spc="19" dirty="0" err="1">
                  <a:solidFill>
                    <a:srgbClr val="000000"/>
                  </a:solidFill>
                  <a:latin typeface="DM Sans"/>
                </a:rPr>
                <a:t>MdS</a:t>
              </a:r>
              <a:endParaRPr lang="fr-FR" sz="1100" spc="19" dirty="0">
                <a:solidFill>
                  <a:srgbClr val="000000"/>
                </a:solidFill>
                <a:latin typeface="DM Sans"/>
              </a:endParaRPr>
            </a:p>
            <a:p>
              <a:pPr marL="431003" lvl="1" indent="-215501">
                <a:lnSpc>
                  <a:spcPts val="2794"/>
                </a:lnSpc>
                <a:buFont typeface="Arial"/>
                <a:buChar char="•"/>
              </a:pPr>
              <a:r>
                <a:rPr lang="fr-FR" sz="1100" spc="19" dirty="0">
                  <a:solidFill>
                    <a:srgbClr val="000000"/>
                  </a:solidFill>
                  <a:latin typeface="DM Sans"/>
                </a:rPr>
                <a:t>Renseignez-vous auprès des membres du CSEM</a:t>
              </a:r>
            </a:p>
            <a:p>
              <a:pPr marL="431003" lvl="1" indent="-215501">
                <a:lnSpc>
                  <a:spcPts val="2794"/>
                </a:lnSpc>
                <a:buFont typeface="Arial"/>
                <a:buChar char="•"/>
              </a:pPr>
              <a:r>
                <a:rPr lang="fr-FR" sz="1100" spc="19" dirty="0">
                  <a:solidFill>
                    <a:srgbClr val="000000"/>
                  </a:solidFill>
                  <a:latin typeface="DM Sans"/>
                </a:rPr>
                <a:t>Renseignez-vous auprès de l'ONUSIDA</a:t>
              </a:r>
              <a:endParaRPr lang="en-US" sz="1100" u="none" spc="19" dirty="0">
                <a:solidFill>
                  <a:srgbClr val="000000"/>
                </a:solidFill>
                <a:latin typeface="DM Sans"/>
              </a:endParaRPr>
            </a:p>
          </p:txBody>
        </p:sp>
        <p:grpSp>
          <p:nvGrpSpPr>
            <p:cNvPr id="13" name="Group 13"/>
            <p:cNvGrpSpPr/>
            <p:nvPr/>
          </p:nvGrpSpPr>
          <p:grpSpPr>
            <a:xfrm>
              <a:off x="6547261" y="0"/>
              <a:ext cx="4285303" cy="1153388"/>
              <a:chOff x="0" y="0"/>
              <a:chExt cx="5457760" cy="1468954"/>
            </a:xfrm>
          </p:grpSpPr>
          <p:sp>
            <p:nvSpPr>
              <p:cNvPr id="14" name="Freeform 14"/>
              <p:cNvSpPr/>
              <p:nvPr/>
            </p:nvSpPr>
            <p:spPr>
              <a:xfrm>
                <a:off x="0" y="0"/>
                <a:ext cx="5457760" cy="1468954"/>
              </a:xfrm>
              <a:custGeom>
                <a:avLst/>
                <a:gdLst/>
                <a:ahLst/>
                <a:cxnLst/>
                <a:rect l="l" t="t" r="r" b="b"/>
                <a:pathLst>
                  <a:path w="5457760" h="1468954">
                    <a:moveTo>
                      <a:pt x="5333299" y="1468954"/>
                    </a:moveTo>
                    <a:lnTo>
                      <a:pt x="124460" y="1468954"/>
                    </a:lnTo>
                    <a:cubicBezTo>
                      <a:pt x="55880" y="1468954"/>
                      <a:pt x="0" y="1413074"/>
                      <a:pt x="0" y="1344494"/>
                    </a:cubicBezTo>
                    <a:lnTo>
                      <a:pt x="0" y="124460"/>
                    </a:lnTo>
                    <a:cubicBezTo>
                      <a:pt x="0" y="55880"/>
                      <a:pt x="55880" y="0"/>
                      <a:pt x="124460" y="0"/>
                    </a:cubicBezTo>
                    <a:lnTo>
                      <a:pt x="5333300" y="0"/>
                    </a:lnTo>
                    <a:cubicBezTo>
                      <a:pt x="5401880" y="0"/>
                      <a:pt x="5457760" y="55880"/>
                      <a:pt x="5457760" y="124460"/>
                    </a:cubicBezTo>
                    <a:lnTo>
                      <a:pt x="5457760" y="1344494"/>
                    </a:lnTo>
                    <a:cubicBezTo>
                      <a:pt x="5457760" y="1413074"/>
                      <a:pt x="5401880" y="1468954"/>
                      <a:pt x="5333300" y="1468954"/>
                    </a:cubicBezTo>
                    <a:close/>
                  </a:path>
                </a:pathLst>
              </a:custGeom>
              <a:solidFill>
                <a:srgbClr val="FFE500"/>
              </a:solidFill>
            </p:spPr>
          </p:sp>
        </p:grpSp>
        <p:sp>
          <p:nvSpPr>
            <p:cNvPr id="15" name="TextBox 15"/>
            <p:cNvSpPr txBox="1"/>
            <p:nvPr/>
          </p:nvSpPr>
          <p:spPr>
            <a:xfrm>
              <a:off x="7028670" y="122743"/>
              <a:ext cx="3803895" cy="957527"/>
            </a:xfrm>
            <a:prstGeom prst="rect">
              <a:avLst/>
            </a:prstGeom>
          </p:spPr>
          <p:txBody>
            <a:bodyPr wrap="square" lIns="0" tIns="0" rIns="0" bIns="0" rtlCol="0" anchor="t">
              <a:spAutoFit/>
            </a:bodyPr>
            <a:lstStyle/>
            <a:p>
              <a:pPr marL="0" lvl="0" indent="0" algn="ctr">
                <a:lnSpc>
                  <a:spcPts val="2795"/>
                </a:lnSpc>
              </a:pPr>
              <a:r>
                <a:rPr lang="en-US" sz="2400" spc="26" dirty="0" smtClean="0">
                  <a:solidFill>
                    <a:srgbClr val="000000"/>
                  </a:solidFill>
                  <a:latin typeface="DM Sans Bold"/>
                </a:rPr>
                <a:t>Comment </a:t>
              </a:r>
              <a:r>
                <a:rPr lang="en-US" sz="2400" spc="26" dirty="0" err="1" smtClean="0">
                  <a:solidFill>
                    <a:srgbClr val="000000"/>
                  </a:solidFill>
                  <a:latin typeface="DM Sans Bold"/>
                </a:rPr>
                <a:t>trouver</a:t>
              </a:r>
              <a:r>
                <a:rPr lang="en-US" sz="2400" spc="26" dirty="0" smtClean="0">
                  <a:solidFill>
                    <a:srgbClr val="000000"/>
                  </a:solidFill>
                  <a:latin typeface="DM Sans Bold"/>
                </a:rPr>
                <a:t> la </a:t>
              </a:r>
              <a:r>
                <a:rPr lang="en-US" sz="2400" spc="26" dirty="0" err="1" smtClean="0">
                  <a:solidFill>
                    <a:srgbClr val="000000"/>
                  </a:solidFill>
                  <a:latin typeface="DM Sans Bold"/>
                </a:rPr>
                <a:t>réponse</a:t>
              </a:r>
              <a:endParaRPr lang="en-US" sz="2400" spc="26" dirty="0">
                <a:solidFill>
                  <a:srgbClr val="000000"/>
                </a:solidFill>
                <a:latin typeface="DM Sans Bold"/>
              </a:endParaRPr>
            </a:p>
          </p:txBody>
        </p:sp>
        <p:grpSp>
          <p:nvGrpSpPr>
            <p:cNvPr id="16" name="Group 16"/>
            <p:cNvGrpSpPr/>
            <p:nvPr/>
          </p:nvGrpSpPr>
          <p:grpSpPr>
            <a:xfrm>
              <a:off x="11071431" y="1444293"/>
              <a:ext cx="7202607" cy="1821283"/>
              <a:chOff x="0" y="0"/>
              <a:chExt cx="31208337" cy="7891475"/>
            </a:xfrm>
          </p:grpSpPr>
          <p:sp>
            <p:nvSpPr>
              <p:cNvPr id="17" name="Freeform 17"/>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18" name="TextBox 18"/>
            <p:cNvSpPr txBox="1"/>
            <p:nvPr/>
          </p:nvSpPr>
          <p:spPr>
            <a:xfrm>
              <a:off x="12373819" y="1869008"/>
              <a:ext cx="4597830" cy="1436291"/>
            </a:xfrm>
            <a:prstGeom prst="rect">
              <a:avLst/>
            </a:prstGeom>
          </p:spPr>
          <p:txBody>
            <a:bodyPr lIns="0" tIns="0" rIns="0" bIns="0" rtlCol="0" anchor="t">
              <a:spAutoFit/>
            </a:bodyPr>
            <a:lstStyle/>
            <a:p>
              <a:pPr>
                <a:lnSpc>
                  <a:spcPts val="2794"/>
                </a:lnSpc>
                <a:spcBef>
                  <a:spcPct val="0"/>
                </a:spcBef>
              </a:pPr>
              <a:r>
                <a:rPr lang="en-US" sz="1996" spc="19" dirty="0" smtClean="0">
                  <a:solidFill>
                    <a:srgbClr val="000000"/>
                  </a:solidFill>
                  <a:latin typeface="DM Sans"/>
                </a:rPr>
                <a:t>Si non, </a:t>
              </a:r>
              <a:r>
                <a:rPr lang="en-US" sz="1996" spc="19" dirty="0" err="1" smtClean="0">
                  <a:solidFill>
                    <a:srgbClr val="000000"/>
                  </a:solidFill>
                  <a:latin typeface="DM Sans"/>
                </a:rPr>
                <a:t>réclamez</a:t>
              </a:r>
              <a:r>
                <a:rPr lang="en-US" sz="1996" spc="19" dirty="0" smtClean="0">
                  <a:solidFill>
                    <a:srgbClr val="000000"/>
                  </a:solidFill>
                  <a:latin typeface="DM Sans"/>
                </a:rPr>
                <a:t> </a:t>
              </a:r>
              <a:r>
                <a:rPr lang="en-US" sz="1996" spc="19" dirty="0" err="1">
                  <a:solidFill>
                    <a:srgbClr val="000000"/>
                  </a:solidFill>
                  <a:latin typeface="DM Sans"/>
                </a:rPr>
                <a:t>une</a:t>
              </a:r>
              <a:r>
                <a:rPr lang="en-US" sz="1996" spc="19" dirty="0">
                  <a:solidFill>
                    <a:srgbClr val="000000"/>
                  </a:solidFill>
                  <a:latin typeface="DM Sans"/>
                </a:rPr>
                <a:t> consultation </a:t>
              </a:r>
              <a:r>
                <a:rPr lang="en-US" sz="1996" spc="19" dirty="0" err="1">
                  <a:solidFill>
                    <a:srgbClr val="000000"/>
                  </a:solidFill>
                  <a:latin typeface="DM Sans"/>
                </a:rPr>
                <a:t>publique</a:t>
              </a:r>
              <a:endParaRPr lang="en-US" sz="1996" spc="19" dirty="0">
                <a:solidFill>
                  <a:srgbClr val="000000"/>
                </a:solidFill>
                <a:latin typeface="DM Sans"/>
              </a:endParaRPr>
            </a:p>
            <a:p>
              <a:pPr marL="0" lvl="0" indent="0">
                <a:lnSpc>
                  <a:spcPts val="2794"/>
                </a:lnSpc>
                <a:spcBef>
                  <a:spcPct val="0"/>
                </a:spcBef>
              </a:pPr>
              <a:endParaRPr lang="en-US" sz="1996" u="none" spc="19" dirty="0">
                <a:solidFill>
                  <a:srgbClr val="000000"/>
                </a:solidFill>
                <a:latin typeface="DM Sans"/>
              </a:endParaRPr>
            </a:p>
          </p:txBody>
        </p:sp>
        <p:grpSp>
          <p:nvGrpSpPr>
            <p:cNvPr id="19" name="Group 19"/>
            <p:cNvGrpSpPr/>
            <p:nvPr/>
          </p:nvGrpSpPr>
          <p:grpSpPr>
            <a:xfrm>
              <a:off x="11071431" y="0"/>
              <a:ext cx="7202607" cy="1153388"/>
              <a:chOff x="0" y="0"/>
              <a:chExt cx="9173236" cy="1468954"/>
            </a:xfrm>
          </p:grpSpPr>
          <p:sp>
            <p:nvSpPr>
              <p:cNvPr id="20" name="Freeform 20"/>
              <p:cNvSpPr/>
              <p:nvPr/>
            </p:nvSpPr>
            <p:spPr>
              <a:xfrm>
                <a:off x="0" y="0"/>
                <a:ext cx="9173236" cy="1468954"/>
              </a:xfrm>
              <a:custGeom>
                <a:avLst/>
                <a:gdLst/>
                <a:ahLst/>
                <a:cxnLst/>
                <a:rect l="l" t="t" r="r" b="b"/>
                <a:pathLst>
                  <a:path w="9173236" h="1468954">
                    <a:moveTo>
                      <a:pt x="9048776" y="1468954"/>
                    </a:moveTo>
                    <a:lnTo>
                      <a:pt x="124460" y="1468954"/>
                    </a:lnTo>
                    <a:cubicBezTo>
                      <a:pt x="55880" y="1468954"/>
                      <a:pt x="0" y="1413074"/>
                      <a:pt x="0" y="1344494"/>
                    </a:cubicBezTo>
                    <a:lnTo>
                      <a:pt x="0" y="124460"/>
                    </a:lnTo>
                    <a:cubicBezTo>
                      <a:pt x="0" y="55880"/>
                      <a:pt x="55880" y="0"/>
                      <a:pt x="124460" y="0"/>
                    </a:cubicBezTo>
                    <a:lnTo>
                      <a:pt x="9048776" y="0"/>
                    </a:lnTo>
                    <a:cubicBezTo>
                      <a:pt x="9117356" y="0"/>
                      <a:pt x="9173236" y="55880"/>
                      <a:pt x="9173236" y="124460"/>
                    </a:cubicBezTo>
                    <a:lnTo>
                      <a:pt x="9173236" y="1344494"/>
                    </a:lnTo>
                    <a:cubicBezTo>
                      <a:pt x="9173236" y="1413074"/>
                      <a:pt x="9117356" y="1468954"/>
                      <a:pt x="9048776" y="1468954"/>
                    </a:cubicBezTo>
                    <a:close/>
                  </a:path>
                </a:pathLst>
              </a:custGeom>
              <a:solidFill>
                <a:srgbClr val="FFE500"/>
              </a:solidFill>
            </p:spPr>
          </p:sp>
        </p:grpSp>
        <p:sp>
          <p:nvSpPr>
            <p:cNvPr id="21" name="TextBox 21"/>
            <p:cNvSpPr txBox="1"/>
            <p:nvPr/>
          </p:nvSpPr>
          <p:spPr>
            <a:xfrm>
              <a:off x="13044804" y="362227"/>
              <a:ext cx="3255863" cy="965392"/>
            </a:xfrm>
            <a:prstGeom prst="rect">
              <a:avLst/>
            </a:prstGeom>
          </p:spPr>
          <p:txBody>
            <a:bodyPr lIns="0" tIns="0" rIns="0" bIns="0" rtlCol="0" anchor="t">
              <a:spAutoFit/>
            </a:bodyPr>
            <a:lstStyle/>
            <a:p>
              <a:pPr marL="0" lvl="0" indent="0" algn="ctr">
                <a:lnSpc>
                  <a:spcPts val="2795"/>
                </a:lnSpc>
                <a:spcBef>
                  <a:spcPct val="0"/>
                </a:spcBef>
              </a:pPr>
              <a:r>
                <a:rPr lang="en-US" sz="2612" spc="26" dirty="0" err="1" smtClean="0">
                  <a:solidFill>
                    <a:srgbClr val="000000"/>
                  </a:solidFill>
                  <a:latin typeface="DM Sans Bold"/>
                </a:rPr>
                <a:t>Prochaines</a:t>
              </a:r>
              <a:r>
                <a:rPr lang="en-US" sz="2612" spc="26" dirty="0" smtClean="0">
                  <a:solidFill>
                    <a:srgbClr val="000000"/>
                  </a:solidFill>
                  <a:latin typeface="DM Sans Bold"/>
                </a:rPr>
                <a:t> </a:t>
              </a:r>
              <a:r>
                <a:rPr lang="en-US" sz="2612" spc="26" dirty="0" err="1" smtClean="0">
                  <a:solidFill>
                    <a:srgbClr val="000000"/>
                  </a:solidFill>
                  <a:latin typeface="DM Sans Bold"/>
                </a:rPr>
                <a:t>étapes</a:t>
              </a:r>
              <a:endParaRPr lang="en-US" sz="2612" u="none" spc="26" dirty="0">
                <a:solidFill>
                  <a:srgbClr val="000000"/>
                </a:solidFill>
                <a:latin typeface="DM Sans Bold"/>
              </a:endParaRPr>
            </a:p>
          </p:txBody>
        </p:sp>
        <p:grpSp>
          <p:nvGrpSpPr>
            <p:cNvPr id="22" name="Group 22"/>
            <p:cNvGrpSpPr/>
            <p:nvPr/>
          </p:nvGrpSpPr>
          <p:grpSpPr>
            <a:xfrm>
              <a:off x="0" y="3532196"/>
              <a:ext cx="6302040" cy="1821283"/>
              <a:chOff x="0" y="0"/>
              <a:chExt cx="27306249" cy="7891475"/>
            </a:xfrm>
          </p:grpSpPr>
          <p:sp>
            <p:nvSpPr>
              <p:cNvPr id="23" name="Freeform 23"/>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24" name="TextBox 24"/>
            <p:cNvSpPr txBox="1"/>
            <p:nvPr/>
          </p:nvSpPr>
          <p:spPr>
            <a:xfrm>
              <a:off x="197279" y="3998607"/>
              <a:ext cx="5895971" cy="1436291"/>
            </a:xfrm>
            <a:prstGeom prst="rect">
              <a:avLst/>
            </a:prstGeom>
          </p:spPr>
          <p:txBody>
            <a:bodyPr lIns="0" tIns="0" rIns="0" bIns="0" rtlCol="0" anchor="t">
              <a:spAutoFit/>
            </a:bodyPr>
            <a:lstStyle/>
            <a:p>
              <a:pPr lvl="0">
                <a:lnSpc>
                  <a:spcPts val="2794"/>
                </a:lnSpc>
              </a:pPr>
              <a:r>
                <a:rPr lang="en-US" sz="1996" spc="19" dirty="0">
                  <a:solidFill>
                    <a:srgbClr val="000000"/>
                  </a:solidFill>
                  <a:latin typeface="DM Sans"/>
                </a:rPr>
                <a:t>2. </a:t>
              </a:r>
              <a:r>
                <a:rPr lang="fr-FR" sz="1996" spc="19" dirty="0">
                  <a:solidFill>
                    <a:srgbClr val="000000"/>
                  </a:solidFill>
                  <a:latin typeface="DM Sans"/>
                </a:rPr>
                <a:t>Existe-t-il un groupe de travail technique gouvernemental sur la CSU ou un groupe </a:t>
              </a:r>
              <a:r>
                <a:rPr lang="fr-FR" sz="1996" spc="19" dirty="0" smtClean="0">
                  <a:solidFill>
                    <a:srgbClr val="000000"/>
                  </a:solidFill>
                  <a:latin typeface="DM Sans"/>
                </a:rPr>
                <a:t>similaire </a:t>
              </a:r>
              <a:r>
                <a:rPr lang="en-US" sz="1996" spc="19" dirty="0" smtClean="0">
                  <a:solidFill>
                    <a:srgbClr val="000000"/>
                  </a:solidFill>
                  <a:latin typeface="DM Sans"/>
                </a:rPr>
                <a:t>?</a:t>
              </a:r>
              <a:endParaRPr lang="en-US" sz="1996" spc="19" dirty="0">
                <a:solidFill>
                  <a:srgbClr val="000000"/>
                </a:solidFill>
                <a:latin typeface="DM Sans"/>
              </a:endParaRPr>
            </a:p>
          </p:txBody>
        </p:sp>
        <p:grpSp>
          <p:nvGrpSpPr>
            <p:cNvPr id="25" name="Group 25"/>
            <p:cNvGrpSpPr/>
            <p:nvPr/>
          </p:nvGrpSpPr>
          <p:grpSpPr>
            <a:xfrm>
              <a:off x="6547261" y="3532196"/>
              <a:ext cx="4285303" cy="1821283"/>
              <a:chOff x="0" y="0"/>
              <a:chExt cx="18567885" cy="7891475"/>
            </a:xfrm>
          </p:grpSpPr>
          <p:sp>
            <p:nvSpPr>
              <p:cNvPr id="26" name="Freeform 26"/>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grpSp>
          <p:nvGrpSpPr>
            <p:cNvPr id="27" name="Group 27"/>
            <p:cNvGrpSpPr/>
            <p:nvPr/>
          </p:nvGrpSpPr>
          <p:grpSpPr>
            <a:xfrm>
              <a:off x="11071431" y="3532196"/>
              <a:ext cx="7202607" cy="1821283"/>
              <a:chOff x="0" y="0"/>
              <a:chExt cx="31208337" cy="7891475"/>
            </a:xfrm>
          </p:grpSpPr>
          <p:sp>
            <p:nvSpPr>
              <p:cNvPr id="28" name="Freeform 28"/>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29" name="TextBox 29"/>
            <p:cNvSpPr txBox="1"/>
            <p:nvPr/>
          </p:nvSpPr>
          <p:spPr>
            <a:xfrm>
              <a:off x="11450288" y="3767445"/>
              <a:ext cx="6444894" cy="2393817"/>
            </a:xfrm>
            <a:prstGeom prst="rect">
              <a:avLst/>
            </a:prstGeom>
          </p:spPr>
          <p:txBody>
            <a:bodyPr lIns="0" tIns="0" rIns="0" bIns="0" rtlCol="0" anchor="t">
              <a:spAutoFit/>
            </a:bodyPr>
            <a:lstStyle/>
            <a:p>
              <a:pPr lvl="0">
                <a:lnSpc>
                  <a:spcPts val="2794"/>
                </a:lnSpc>
                <a:spcBef>
                  <a:spcPct val="0"/>
                </a:spcBef>
              </a:pPr>
              <a:r>
                <a:rPr lang="fr-FR" spc="19" dirty="0">
                  <a:solidFill>
                    <a:srgbClr val="000000"/>
                  </a:solidFill>
                  <a:latin typeface="DM Sans"/>
                </a:rPr>
                <a:t>Si oui, demandez si la société civile y siège.</a:t>
              </a:r>
            </a:p>
            <a:p>
              <a:pPr lvl="0">
                <a:lnSpc>
                  <a:spcPts val="2794"/>
                </a:lnSpc>
                <a:spcBef>
                  <a:spcPct val="0"/>
                </a:spcBef>
              </a:pPr>
              <a:r>
                <a:rPr lang="fr-FR" spc="19" dirty="0">
                  <a:solidFill>
                    <a:srgbClr val="000000"/>
                  </a:solidFill>
                  <a:latin typeface="DM Sans"/>
                </a:rPr>
                <a:t>Si non, cherchez à savoir où la CSU/les réformes de la santé sont discutées au sein du gouvernement</a:t>
              </a:r>
            </a:p>
            <a:p>
              <a:pPr marL="0" lvl="0" indent="0" algn="l">
                <a:lnSpc>
                  <a:spcPts val="2794"/>
                </a:lnSpc>
                <a:spcBef>
                  <a:spcPct val="0"/>
                </a:spcBef>
              </a:pPr>
              <a:endParaRPr lang="en-US" sz="1996" u="none" spc="19" dirty="0">
                <a:solidFill>
                  <a:srgbClr val="000000"/>
                </a:solidFill>
                <a:latin typeface="DM Sans"/>
              </a:endParaRPr>
            </a:p>
          </p:txBody>
        </p:sp>
        <p:grpSp>
          <p:nvGrpSpPr>
            <p:cNvPr id="30" name="Group 30"/>
            <p:cNvGrpSpPr/>
            <p:nvPr/>
          </p:nvGrpSpPr>
          <p:grpSpPr>
            <a:xfrm>
              <a:off x="0" y="5649925"/>
              <a:ext cx="6302040" cy="1821283"/>
              <a:chOff x="0" y="0"/>
              <a:chExt cx="27306249" cy="7891475"/>
            </a:xfrm>
          </p:grpSpPr>
          <p:sp>
            <p:nvSpPr>
              <p:cNvPr id="31" name="Freeform 31"/>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32" name="TextBox 32"/>
            <p:cNvSpPr txBox="1"/>
            <p:nvPr/>
          </p:nvSpPr>
          <p:spPr>
            <a:xfrm>
              <a:off x="197279" y="6116336"/>
              <a:ext cx="5895971" cy="957527"/>
            </a:xfrm>
            <a:prstGeom prst="rect">
              <a:avLst/>
            </a:prstGeom>
          </p:spPr>
          <p:txBody>
            <a:bodyPr lIns="0" tIns="0" rIns="0" bIns="0" rtlCol="0" anchor="t">
              <a:spAutoFit/>
            </a:bodyPr>
            <a:lstStyle/>
            <a:p>
              <a:pPr lvl="0">
                <a:lnSpc>
                  <a:spcPts val="2794"/>
                </a:lnSpc>
              </a:pPr>
              <a:r>
                <a:rPr lang="en-US" sz="1996" spc="19" dirty="0">
                  <a:solidFill>
                    <a:srgbClr val="000000"/>
                  </a:solidFill>
                  <a:latin typeface="DM Sans"/>
                </a:rPr>
                <a:t>3. </a:t>
              </a:r>
              <a:r>
                <a:rPr lang="fr-FR" sz="1996" spc="19" dirty="0">
                  <a:solidFill>
                    <a:srgbClr val="000000"/>
                  </a:solidFill>
                  <a:latin typeface="DM Sans"/>
                </a:rPr>
                <a:t>Y </a:t>
              </a:r>
              <a:r>
                <a:rPr lang="fr-FR" sz="1996" spc="19" dirty="0" err="1">
                  <a:solidFill>
                    <a:srgbClr val="000000"/>
                  </a:solidFill>
                  <a:latin typeface="DM Sans"/>
                </a:rPr>
                <a:t>a-t-il</a:t>
              </a:r>
              <a:r>
                <a:rPr lang="fr-FR" sz="1996" spc="19" dirty="0">
                  <a:solidFill>
                    <a:srgbClr val="000000"/>
                  </a:solidFill>
                  <a:latin typeface="DM Sans"/>
                </a:rPr>
                <a:t> eu des débats au Parlement sur la </a:t>
              </a:r>
              <a:r>
                <a:rPr lang="fr-FR" sz="1996" spc="19" dirty="0" smtClean="0">
                  <a:solidFill>
                    <a:srgbClr val="000000"/>
                  </a:solidFill>
                  <a:latin typeface="DM Sans"/>
                </a:rPr>
                <a:t>CSU </a:t>
              </a:r>
              <a:r>
                <a:rPr lang="en-US" sz="1996" spc="19" dirty="0" smtClean="0">
                  <a:solidFill>
                    <a:srgbClr val="000000"/>
                  </a:solidFill>
                  <a:latin typeface="DM Sans"/>
                </a:rPr>
                <a:t>?</a:t>
              </a:r>
              <a:endParaRPr lang="en-US" sz="1996" spc="19" dirty="0">
                <a:solidFill>
                  <a:srgbClr val="000000"/>
                </a:solidFill>
                <a:latin typeface="DM Sans"/>
              </a:endParaRPr>
            </a:p>
          </p:txBody>
        </p:sp>
        <p:grpSp>
          <p:nvGrpSpPr>
            <p:cNvPr id="33" name="Group 33"/>
            <p:cNvGrpSpPr/>
            <p:nvPr/>
          </p:nvGrpSpPr>
          <p:grpSpPr>
            <a:xfrm>
              <a:off x="6547261" y="5649925"/>
              <a:ext cx="4285303" cy="1821283"/>
              <a:chOff x="0" y="0"/>
              <a:chExt cx="18567885" cy="7891475"/>
            </a:xfrm>
          </p:grpSpPr>
          <p:sp>
            <p:nvSpPr>
              <p:cNvPr id="34" name="Freeform 34"/>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grpSp>
          <p:nvGrpSpPr>
            <p:cNvPr id="35" name="Group 35"/>
            <p:cNvGrpSpPr/>
            <p:nvPr/>
          </p:nvGrpSpPr>
          <p:grpSpPr>
            <a:xfrm>
              <a:off x="11071431" y="5649925"/>
              <a:ext cx="7202607" cy="1821283"/>
              <a:chOff x="0" y="0"/>
              <a:chExt cx="31208337" cy="7891475"/>
            </a:xfrm>
          </p:grpSpPr>
          <p:sp>
            <p:nvSpPr>
              <p:cNvPr id="36" name="Freeform 36"/>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37" name="TextBox 37"/>
            <p:cNvSpPr txBox="1"/>
            <p:nvPr/>
          </p:nvSpPr>
          <p:spPr>
            <a:xfrm>
              <a:off x="11590527" y="6116336"/>
              <a:ext cx="6164416" cy="1915055"/>
            </a:xfrm>
            <a:prstGeom prst="rect">
              <a:avLst/>
            </a:prstGeom>
          </p:spPr>
          <p:txBody>
            <a:bodyPr lIns="0" tIns="0" rIns="0" bIns="0" rtlCol="0" anchor="t">
              <a:spAutoFit/>
            </a:bodyPr>
            <a:lstStyle/>
            <a:p>
              <a:pPr>
                <a:lnSpc>
                  <a:spcPts val="2794"/>
                </a:lnSpc>
                <a:spcBef>
                  <a:spcPct val="0"/>
                </a:spcBef>
              </a:pPr>
              <a:r>
                <a:rPr lang="fr-FR" sz="1996" spc="19" dirty="0">
                  <a:solidFill>
                    <a:srgbClr val="000000"/>
                  </a:solidFill>
                  <a:latin typeface="DM Sans"/>
                </a:rPr>
                <a:t>Si oui, cherchez à savoir quels sont les députés qui ont parlé et ce qu'ils </a:t>
              </a:r>
              <a:r>
                <a:rPr lang="fr-FR" sz="1996" spc="19" dirty="0" smtClean="0">
                  <a:solidFill>
                    <a:srgbClr val="000000"/>
                  </a:solidFill>
                  <a:latin typeface="DM Sans"/>
                </a:rPr>
                <a:t>en ont dit</a:t>
              </a:r>
              <a:endParaRPr lang="fr-FR" sz="1996" spc="19" dirty="0">
                <a:solidFill>
                  <a:srgbClr val="000000"/>
                </a:solidFill>
                <a:latin typeface="DM Sans"/>
              </a:endParaRPr>
            </a:p>
            <a:p>
              <a:pPr marL="0" lvl="0" indent="0">
                <a:lnSpc>
                  <a:spcPts val="2794"/>
                </a:lnSpc>
                <a:spcBef>
                  <a:spcPct val="0"/>
                </a:spcBef>
              </a:pPr>
              <a:endParaRPr lang="en-US" sz="1996" spc="19" dirty="0">
                <a:solidFill>
                  <a:srgbClr val="000000"/>
                </a:solidFill>
                <a:latin typeface="DM Sans"/>
              </a:endParaRPr>
            </a:p>
          </p:txBody>
        </p:sp>
        <p:grpSp>
          <p:nvGrpSpPr>
            <p:cNvPr id="38" name="Group 38"/>
            <p:cNvGrpSpPr/>
            <p:nvPr/>
          </p:nvGrpSpPr>
          <p:grpSpPr>
            <a:xfrm>
              <a:off x="0" y="7797482"/>
              <a:ext cx="6302040" cy="1821283"/>
              <a:chOff x="0" y="0"/>
              <a:chExt cx="27306249" cy="7891475"/>
            </a:xfrm>
          </p:grpSpPr>
          <p:sp>
            <p:nvSpPr>
              <p:cNvPr id="39" name="Freeform 39"/>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40" name="TextBox 40"/>
            <p:cNvSpPr txBox="1"/>
            <p:nvPr/>
          </p:nvSpPr>
          <p:spPr>
            <a:xfrm>
              <a:off x="197279" y="8263893"/>
              <a:ext cx="5895971" cy="957527"/>
            </a:xfrm>
            <a:prstGeom prst="rect">
              <a:avLst/>
            </a:prstGeom>
          </p:spPr>
          <p:txBody>
            <a:bodyPr lIns="0" tIns="0" rIns="0" bIns="0" rtlCol="0" anchor="t">
              <a:spAutoFit/>
            </a:bodyPr>
            <a:lstStyle/>
            <a:p>
              <a:pPr lvl="0">
                <a:lnSpc>
                  <a:spcPts val="2794"/>
                </a:lnSpc>
              </a:pPr>
              <a:r>
                <a:rPr lang="en-US" sz="1996" spc="19" dirty="0">
                  <a:solidFill>
                    <a:srgbClr val="000000"/>
                  </a:solidFill>
                  <a:latin typeface="DM Sans"/>
                </a:rPr>
                <a:t>4. </a:t>
              </a:r>
              <a:r>
                <a:rPr lang="fr-FR" sz="1996" spc="19" dirty="0">
                  <a:solidFill>
                    <a:srgbClr val="000000"/>
                  </a:solidFill>
                  <a:latin typeface="DM Sans"/>
                </a:rPr>
                <a:t>Une loi a-t-elle été adoptée sur la CSU/les réformes de la santé </a:t>
              </a:r>
              <a:r>
                <a:rPr lang="fr-FR" sz="1996" spc="19" dirty="0" smtClean="0">
                  <a:solidFill>
                    <a:srgbClr val="000000"/>
                  </a:solidFill>
                  <a:latin typeface="DM Sans"/>
                </a:rPr>
                <a:t>?</a:t>
              </a:r>
              <a:endParaRPr lang="en-US" sz="1996" spc="19" dirty="0">
                <a:solidFill>
                  <a:srgbClr val="000000"/>
                </a:solidFill>
                <a:latin typeface="DM Sans"/>
              </a:endParaRPr>
            </a:p>
          </p:txBody>
        </p:sp>
        <p:grpSp>
          <p:nvGrpSpPr>
            <p:cNvPr id="41" name="Group 41"/>
            <p:cNvGrpSpPr/>
            <p:nvPr/>
          </p:nvGrpSpPr>
          <p:grpSpPr>
            <a:xfrm>
              <a:off x="6547261" y="7797482"/>
              <a:ext cx="4285303" cy="1821283"/>
              <a:chOff x="0" y="0"/>
              <a:chExt cx="18567885" cy="7891475"/>
            </a:xfrm>
          </p:grpSpPr>
          <p:sp>
            <p:nvSpPr>
              <p:cNvPr id="42" name="Freeform 42"/>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grpSp>
          <p:nvGrpSpPr>
            <p:cNvPr id="43" name="Group 43"/>
            <p:cNvGrpSpPr/>
            <p:nvPr/>
          </p:nvGrpSpPr>
          <p:grpSpPr>
            <a:xfrm>
              <a:off x="11071431" y="7797482"/>
              <a:ext cx="7202607" cy="1821283"/>
              <a:chOff x="0" y="0"/>
              <a:chExt cx="31208337" cy="7891475"/>
            </a:xfrm>
          </p:grpSpPr>
          <p:sp>
            <p:nvSpPr>
              <p:cNvPr id="44" name="Freeform 44"/>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45" name="TextBox 45"/>
            <p:cNvSpPr txBox="1"/>
            <p:nvPr/>
          </p:nvSpPr>
          <p:spPr>
            <a:xfrm>
              <a:off x="11590527" y="8241506"/>
              <a:ext cx="6164416" cy="1436291"/>
            </a:xfrm>
            <a:prstGeom prst="rect">
              <a:avLst/>
            </a:prstGeom>
          </p:spPr>
          <p:txBody>
            <a:bodyPr lIns="0" tIns="0" rIns="0" bIns="0" rtlCol="0" anchor="t">
              <a:spAutoFit/>
            </a:bodyPr>
            <a:lstStyle/>
            <a:p>
              <a:pPr lvl="0">
                <a:lnSpc>
                  <a:spcPts val="2794"/>
                </a:lnSpc>
                <a:spcBef>
                  <a:spcPct val="0"/>
                </a:spcBef>
              </a:pPr>
              <a:r>
                <a:rPr lang="fr-FR" sz="1996" spc="19" dirty="0">
                  <a:solidFill>
                    <a:srgbClr val="000000"/>
                  </a:solidFill>
                  <a:latin typeface="DM Sans"/>
                </a:rPr>
                <a:t>Si oui, que dit cette loi sur l'engagement de la société civile et sur l'inclusion des populations </a:t>
              </a:r>
              <a:r>
                <a:rPr lang="fr-FR" sz="1996" spc="19" dirty="0" smtClean="0">
                  <a:solidFill>
                    <a:srgbClr val="000000"/>
                  </a:solidFill>
                  <a:latin typeface="DM Sans"/>
                </a:rPr>
                <a:t>clés </a:t>
              </a:r>
              <a:r>
                <a:rPr lang="en-US" sz="1996" spc="19" dirty="0" smtClean="0">
                  <a:solidFill>
                    <a:srgbClr val="000000"/>
                  </a:solidFill>
                  <a:latin typeface="DM Sans"/>
                </a:rPr>
                <a:t>?</a:t>
              </a:r>
              <a:endParaRPr lang="en-US" sz="1996" spc="19" dirty="0">
                <a:solidFill>
                  <a:srgbClr val="000000"/>
                </a:solidFill>
                <a:latin typeface="DM Sans"/>
              </a:endParaRPr>
            </a:p>
          </p:txBody>
        </p:sp>
        <p:sp>
          <p:nvSpPr>
            <p:cNvPr id="46" name="TextBox 46"/>
            <p:cNvSpPr txBox="1"/>
            <p:nvPr/>
          </p:nvSpPr>
          <p:spPr>
            <a:xfrm>
              <a:off x="6547262" y="3745059"/>
              <a:ext cx="4285303" cy="1915055"/>
            </a:xfrm>
            <a:prstGeom prst="rect">
              <a:avLst/>
            </a:prstGeom>
          </p:spPr>
          <p:txBody>
            <a:bodyPr lIns="0" tIns="0" rIns="0" bIns="0" rtlCol="0" anchor="t">
              <a:spAutoFit/>
            </a:bodyPr>
            <a:lstStyle/>
            <a:p>
              <a:pPr marL="431003" lvl="1" indent="-215501">
                <a:lnSpc>
                  <a:spcPts val="2794"/>
                </a:lnSpc>
                <a:buFont typeface="Arial"/>
                <a:buChar char="•"/>
              </a:pPr>
              <a:r>
                <a:rPr lang="fr-FR" sz="1100" spc="19" dirty="0">
                  <a:solidFill>
                    <a:srgbClr val="000000"/>
                  </a:solidFill>
                  <a:latin typeface="DM Sans"/>
                </a:rPr>
                <a:t>Consultez le site web du </a:t>
              </a:r>
              <a:r>
                <a:rPr lang="fr-FR" sz="1100" spc="19" dirty="0" err="1">
                  <a:solidFill>
                    <a:srgbClr val="000000"/>
                  </a:solidFill>
                  <a:latin typeface="DM Sans"/>
                </a:rPr>
                <a:t>MdS</a:t>
              </a:r>
              <a:endParaRPr lang="fr-FR" sz="1100" spc="19" dirty="0">
                <a:solidFill>
                  <a:srgbClr val="000000"/>
                </a:solidFill>
                <a:latin typeface="DM Sans"/>
              </a:endParaRPr>
            </a:p>
            <a:p>
              <a:pPr marL="431003" lvl="1" indent="-215501">
                <a:lnSpc>
                  <a:spcPts val="2794"/>
                </a:lnSpc>
                <a:buFont typeface="Arial"/>
                <a:buChar char="•"/>
              </a:pPr>
              <a:r>
                <a:rPr lang="fr-FR" sz="1100" spc="19" dirty="0">
                  <a:solidFill>
                    <a:srgbClr val="000000"/>
                  </a:solidFill>
                  <a:latin typeface="DM Sans"/>
                </a:rPr>
                <a:t>Renseignez-vous auprès des membres du CSEM</a:t>
              </a:r>
            </a:p>
            <a:p>
              <a:pPr marL="431003" lvl="1" indent="-215501">
                <a:lnSpc>
                  <a:spcPts val="2794"/>
                </a:lnSpc>
                <a:buFont typeface="Arial"/>
                <a:buChar char="•"/>
              </a:pPr>
              <a:r>
                <a:rPr lang="fr-FR" sz="1100" spc="19" dirty="0">
                  <a:solidFill>
                    <a:srgbClr val="000000"/>
                  </a:solidFill>
                  <a:latin typeface="DM Sans"/>
                </a:rPr>
                <a:t>Renseignez-vous auprès de l'ONUSIDA</a:t>
              </a:r>
              <a:endParaRPr lang="fr-FR" sz="1100" spc="19" dirty="0">
                <a:solidFill>
                  <a:srgbClr val="000000"/>
                </a:solidFill>
                <a:latin typeface="DM Sans"/>
              </a:endParaRPr>
            </a:p>
          </p:txBody>
        </p:sp>
        <p:sp>
          <p:nvSpPr>
            <p:cNvPr id="47" name="TextBox 47"/>
            <p:cNvSpPr txBox="1"/>
            <p:nvPr/>
          </p:nvSpPr>
          <p:spPr>
            <a:xfrm>
              <a:off x="6547262" y="5862789"/>
              <a:ext cx="4285303" cy="1915055"/>
            </a:xfrm>
            <a:prstGeom prst="rect">
              <a:avLst/>
            </a:prstGeom>
          </p:spPr>
          <p:txBody>
            <a:bodyPr lIns="0" tIns="0" rIns="0" bIns="0" rtlCol="0" anchor="t">
              <a:spAutoFit/>
            </a:bodyPr>
            <a:lstStyle/>
            <a:p>
              <a:pPr marL="431003" lvl="1" indent="-215501">
                <a:lnSpc>
                  <a:spcPts val="2794"/>
                </a:lnSpc>
                <a:buFont typeface="Arial"/>
                <a:buChar char="•"/>
              </a:pPr>
              <a:r>
                <a:rPr lang="fr-FR" sz="1100" spc="19" dirty="0">
                  <a:solidFill>
                    <a:srgbClr val="000000"/>
                  </a:solidFill>
                  <a:latin typeface="DM Sans"/>
                </a:rPr>
                <a:t>Consultez le dossier/les rapports du Parlement</a:t>
              </a:r>
            </a:p>
            <a:p>
              <a:pPr marL="431003" lvl="1" indent="-215501">
                <a:lnSpc>
                  <a:spcPts val="2794"/>
                </a:lnSpc>
                <a:buFont typeface="Arial"/>
                <a:buChar char="•"/>
              </a:pPr>
              <a:r>
                <a:rPr lang="fr-FR" sz="1100" spc="19" dirty="0">
                  <a:solidFill>
                    <a:srgbClr val="000000"/>
                  </a:solidFill>
                  <a:latin typeface="DM Sans"/>
                </a:rPr>
                <a:t>Renseignez-vous auprès de  votre député</a:t>
              </a:r>
              <a:endParaRPr lang="fr-FR" sz="1100" spc="19" dirty="0">
                <a:solidFill>
                  <a:srgbClr val="000000"/>
                </a:solidFill>
                <a:latin typeface="DM Sans"/>
              </a:endParaRPr>
            </a:p>
          </p:txBody>
        </p:sp>
        <p:sp>
          <p:nvSpPr>
            <p:cNvPr id="48" name="TextBox 48"/>
            <p:cNvSpPr txBox="1"/>
            <p:nvPr/>
          </p:nvSpPr>
          <p:spPr>
            <a:xfrm>
              <a:off x="6547262" y="8241506"/>
              <a:ext cx="4285303" cy="1436291"/>
            </a:xfrm>
            <a:prstGeom prst="rect">
              <a:avLst/>
            </a:prstGeom>
          </p:spPr>
          <p:txBody>
            <a:bodyPr lIns="0" tIns="0" rIns="0" bIns="0" rtlCol="0" anchor="t">
              <a:spAutoFit/>
            </a:bodyPr>
            <a:lstStyle/>
            <a:p>
              <a:pPr marL="431003" lvl="1" indent="-215501">
                <a:lnSpc>
                  <a:spcPts val="2794"/>
                </a:lnSpc>
                <a:buFont typeface="Arial"/>
                <a:buChar char="•"/>
              </a:pPr>
              <a:r>
                <a:rPr lang="fr-FR" sz="1100" spc="19" dirty="0">
                  <a:solidFill>
                    <a:srgbClr val="000000"/>
                  </a:solidFill>
                  <a:latin typeface="DM Sans"/>
                </a:rPr>
                <a:t>Consultez le site web du </a:t>
              </a:r>
              <a:r>
                <a:rPr lang="fr-FR" sz="1100" spc="19" dirty="0" err="1">
                  <a:solidFill>
                    <a:srgbClr val="000000"/>
                  </a:solidFill>
                  <a:latin typeface="DM Sans"/>
                </a:rPr>
                <a:t>MdS</a:t>
              </a:r>
              <a:endParaRPr lang="fr-FR" sz="1100" spc="19" dirty="0">
                <a:solidFill>
                  <a:srgbClr val="000000"/>
                </a:solidFill>
                <a:latin typeface="DM Sans"/>
              </a:endParaRPr>
            </a:p>
            <a:p>
              <a:pPr marL="431003" lvl="1" indent="-215501">
                <a:lnSpc>
                  <a:spcPts val="2794"/>
                </a:lnSpc>
                <a:buFont typeface="Arial"/>
                <a:buChar char="•"/>
              </a:pPr>
              <a:r>
                <a:rPr lang="fr-FR" sz="1100" spc="19" dirty="0">
                  <a:solidFill>
                    <a:srgbClr val="000000"/>
                  </a:solidFill>
                  <a:latin typeface="DM Sans"/>
                </a:rPr>
                <a:t>Renseignez-vous auprès de  votre député</a:t>
              </a:r>
              <a:endParaRPr lang="fr-FR" sz="1100" spc="19" dirty="0">
                <a:solidFill>
                  <a:srgbClr val="000000"/>
                </a:solidFill>
                <a:latin typeface="DM Sans"/>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1501744" y="1150047"/>
            <a:ext cx="11671248" cy="948851"/>
          </a:xfrm>
          <a:prstGeom prst="rect">
            <a:avLst/>
          </a:prstGeom>
        </p:spPr>
        <p:txBody>
          <a:bodyPr lIns="0" tIns="0" rIns="0" bIns="0" rtlCol="0" anchor="t">
            <a:spAutoFit/>
          </a:bodyPr>
          <a:lstStyle/>
          <a:p>
            <a:pPr lvl="0">
              <a:lnSpc>
                <a:spcPts val="7377"/>
              </a:lnSpc>
            </a:pPr>
            <a:r>
              <a:rPr lang="en-US" sz="6707" dirty="0" err="1">
                <a:solidFill>
                  <a:srgbClr val="000000"/>
                </a:solidFill>
                <a:latin typeface="DM Sans Bold"/>
              </a:rPr>
              <a:t>Où</a:t>
            </a:r>
            <a:r>
              <a:rPr lang="en-US" sz="6707" dirty="0">
                <a:solidFill>
                  <a:srgbClr val="000000"/>
                </a:solidFill>
                <a:latin typeface="DM Sans Bold"/>
              </a:rPr>
              <a:t> commencer</a:t>
            </a:r>
            <a:endParaRPr lang="en-US" sz="6707" dirty="0">
              <a:solidFill>
                <a:srgbClr val="000000"/>
              </a:solidFill>
              <a:latin typeface="DM Sans Bold"/>
            </a:endParaRPr>
          </a:p>
        </p:txBody>
      </p:sp>
      <p:grpSp>
        <p:nvGrpSpPr>
          <p:cNvPr id="3" name="Group 3"/>
          <p:cNvGrpSpPr/>
          <p:nvPr/>
        </p:nvGrpSpPr>
        <p:grpSpPr>
          <a:xfrm>
            <a:off x="2384697" y="3395533"/>
            <a:ext cx="4035477" cy="2031356"/>
            <a:chOff x="0" y="0"/>
            <a:chExt cx="23636239" cy="11897880"/>
          </a:xfrm>
        </p:grpSpPr>
        <p:sp>
          <p:nvSpPr>
            <p:cNvPr id="4" name="Freeform 4"/>
            <p:cNvSpPr/>
            <p:nvPr/>
          </p:nvSpPr>
          <p:spPr>
            <a:xfrm>
              <a:off x="0" y="0"/>
              <a:ext cx="23636239" cy="11897880"/>
            </a:xfrm>
            <a:custGeom>
              <a:avLst/>
              <a:gdLst/>
              <a:ahLst/>
              <a:cxnLst/>
              <a:rect l="l" t="t" r="r" b="b"/>
              <a:pathLst>
                <a:path w="23636239" h="11897880">
                  <a:moveTo>
                    <a:pt x="0" y="0"/>
                  </a:moveTo>
                  <a:lnTo>
                    <a:pt x="0" y="11897880"/>
                  </a:lnTo>
                  <a:lnTo>
                    <a:pt x="23636239" y="11897880"/>
                  </a:lnTo>
                  <a:lnTo>
                    <a:pt x="23636239" y="0"/>
                  </a:lnTo>
                  <a:lnTo>
                    <a:pt x="0" y="0"/>
                  </a:lnTo>
                  <a:close/>
                  <a:moveTo>
                    <a:pt x="23575279" y="11836920"/>
                  </a:moveTo>
                  <a:lnTo>
                    <a:pt x="59690" y="11836920"/>
                  </a:lnTo>
                  <a:lnTo>
                    <a:pt x="59690" y="59690"/>
                  </a:lnTo>
                  <a:lnTo>
                    <a:pt x="23575279" y="59690"/>
                  </a:lnTo>
                  <a:lnTo>
                    <a:pt x="23575279" y="11836920"/>
                  </a:lnTo>
                  <a:close/>
                </a:path>
              </a:pathLst>
            </a:custGeom>
            <a:solidFill>
              <a:srgbClr val="000000"/>
            </a:solidFill>
          </p:spPr>
        </p:sp>
      </p:grpSp>
      <p:sp>
        <p:nvSpPr>
          <p:cNvPr id="5" name="TextBox 5"/>
          <p:cNvSpPr txBox="1"/>
          <p:nvPr/>
        </p:nvSpPr>
        <p:spPr>
          <a:xfrm>
            <a:off x="2459797" y="4056106"/>
            <a:ext cx="3885278" cy="1077218"/>
          </a:xfrm>
          <a:prstGeom prst="rect">
            <a:avLst/>
          </a:prstGeom>
        </p:spPr>
        <p:txBody>
          <a:bodyPr lIns="0" tIns="0" rIns="0" bIns="0" rtlCol="0" anchor="t">
            <a:spAutoFit/>
          </a:bodyPr>
          <a:lstStyle/>
          <a:p>
            <a:pPr>
              <a:lnSpc>
                <a:spcPts val="2756"/>
              </a:lnSpc>
            </a:pPr>
            <a:r>
              <a:rPr lang="en-US" sz="1969" spc="19" dirty="0">
                <a:solidFill>
                  <a:srgbClr val="000000"/>
                </a:solidFill>
                <a:latin typeface="DM Sans"/>
              </a:rPr>
              <a:t> 1. </a:t>
            </a:r>
            <a:r>
              <a:rPr lang="fr-FR" sz="1969" spc="19" dirty="0">
                <a:solidFill>
                  <a:srgbClr val="000000"/>
                </a:solidFill>
                <a:latin typeface="DM Sans"/>
              </a:rPr>
              <a:t>Y </a:t>
            </a:r>
            <a:r>
              <a:rPr lang="fr-FR" sz="1969" spc="19" dirty="0" err="1">
                <a:solidFill>
                  <a:srgbClr val="000000"/>
                </a:solidFill>
                <a:latin typeface="DM Sans"/>
              </a:rPr>
              <a:t>a-t-il</a:t>
            </a:r>
            <a:r>
              <a:rPr lang="fr-FR" sz="1969" spc="19" dirty="0">
                <a:solidFill>
                  <a:srgbClr val="000000"/>
                </a:solidFill>
                <a:latin typeface="DM Sans"/>
              </a:rPr>
              <a:t> déjà des OSC qui travaillent activement sur la </a:t>
            </a:r>
            <a:r>
              <a:rPr lang="fr-FR" sz="1969" spc="19" dirty="0" smtClean="0">
                <a:solidFill>
                  <a:srgbClr val="000000"/>
                </a:solidFill>
                <a:latin typeface="DM Sans"/>
              </a:rPr>
              <a:t>CSU </a:t>
            </a:r>
            <a:r>
              <a:rPr lang="en-US" sz="1969" spc="19" dirty="0" smtClean="0">
                <a:solidFill>
                  <a:srgbClr val="000000"/>
                </a:solidFill>
                <a:latin typeface="DM Sans"/>
              </a:rPr>
              <a:t>?</a:t>
            </a:r>
            <a:endParaRPr lang="en-US" sz="1969" spc="19" dirty="0">
              <a:solidFill>
                <a:srgbClr val="000000"/>
              </a:solidFill>
              <a:latin typeface="DM Sans"/>
            </a:endParaRPr>
          </a:p>
        </p:txBody>
      </p:sp>
      <p:grpSp>
        <p:nvGrpSpPr>
          <p:cNvPr id="6" name="Group 6"/>
          <p:cNvGrpSpPr/>
          <p:nvPr/>
        </p:nvGrpSpPr>
        <p:grpSpPr>
          <a:xfrm>
            <a:off x="2384697" y="2327086"/>
            <a:ext cx="4035477" cy="853243"/>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198139" y="2595440"/>
            <a:ext cx="2408593" cy="352666"/>
          </a:xfrm>
          <a:prstGeom prst="rect">
            <a:avLst/>
          </a:prstGeom>
        </p:spPr>
        <p:txBody>
          <a:bodyPr lIns="0" tIns="0" rIns="0" bIns="0" rtlCol="0" anchor="t">
            <a:spAutoFit/>
          </a:bodyPr>
          <a:lstStyle/>
          <a:p>
            <a:pPr marL="0" lvl="0" indent="0" algn="ctr">
              <a:lnSpc>
                <a:spcPts val="2757"/>
              </a:lnSpc>
              <a:spcBef>
                <a:spcPct val="0"/>
              </a:spcBef>
            </a:pPr>
            <a:r>
              <a:rPr lang="en-US" sz="2576" u="none" spc="25">
                <a:solidFill>
                  <a:srgbClr val="000000"/>
                </a:solidFill>
                <a:latin typeface="DM Sans Bold"/>
              </a:rPr>
              <a:t>Question</a:t>
            </a:r>
          </a:p>
        </p:txBody>
      </p:sp>
      <p:grpSp>
        <p:nvGrpSpPr>
          <p:cNvPr id="9" name="Group 9"/>
          <p:cNvGrpSpPr/>
          <p:nvPr/>
        </p:nvGrpSpPr>
        <p:grpSpPr>
          <a:xfrm>
            <a:off x="6625053" y="3395533"/>
            <a:ext cx="3743841" cy="2031356"/>
            <a:chOff x="0" y="0"/>
            <a:chExt cx="21928096" cy="11897880"/>
          </a:xfrm>
        </p:grpSpPr>
        <p:sp>
          <p:nvSpPr>
            <p:cNvPr id="10" name="Freeform 10"/>
            <p:cNvSpPr/>
            <p:nvPr/>
          </p:nvSpPr>
          <p:spPr>
            <a:xfrm>
              <a:off x="0" y="0"/>
              <a:ext cx="21928096" cy="11897880"/>
            </a:xfrm>
            <a:custGeom>
              <a:avLst/>
              <a:gdLst/>
              <a:ahLst/>
              <a:cxnLst/>
              <a:rect l="l" t="t" r="r" b="b"/>
              <a:pathLst>
                <a:path w="21928096" h="11897880">
                  <a:moveTo>
                    <a:pt x="0" y="0"/>
                  </a:moveTo>
                  <a:lnTo>
                    <a:pt x="0" y="11897880"/>
                  </a:lnTo>
                  <a:lnTo>
                    <a:pt x="21928096" y="11897880"/>
                  </a:lnTo>
                  <a:lnTo>
                    <a:pt x="21928096" y="0"/>
                  </a:lnTo>
                  <a:lnTo>
                    <a:pt x="0" y="0"/>
                  </a:lnTo>
                  <a:close/>
                  <a:moveTo>
                    <a:pt x="21867135" y="11836920"/>
                  </a:moveTo>
                  <a:lnTo>
                    <a:pt x="59690" y="11836920"/>
                  </a:lnTo>
                  <a:lnTo>
                    <a:pt x="59690" y="59690"/>
                  </a:lnTo>
                  <a:lnTo>
                    <a:pt x="21867135" y="59690"/>
                  </a:lnTo>
                  <a:lnTo>
                    <a:pt x="21867135" y="11836920"/>
                  </a:lnTo>
                  <a:close/>
                </a:path>
              </a:pathLst>
            </a:custGeom>
            <a:solidFill>
              <a:srgbClr val="000000"/>
            </a:solidFill>
          </p:spPr>
        </p:sp>
      </p:grpSp>
      <p:sp>
        <p:nvSpPr>
          <p:cNvPr id="11" name="TextBox 11"/>
          <p:cNvSpPr txBox="1"/>
          <p:nvPr/>
        </p:nvSpPr>
        <p:spPr>
          <a:xfrm>
            <a:off x="6625053" y="3534642"/>
            <a:ext cx="3582029" cy="2154436"/>
          </a:xfrm>
          <a:prstGeom prst="rect">
            <a:avLst/>
          </a:prstGeom>
        </p:spPr>
        <p:txBody>
          <a:bodyPr lIns="0" tIns="0" rIns="0" bIns="0" rtlCol="0" anchor="t">
            <a:spAutoFit/>
          </a:bodyPr>
          <a:lstStyle/>
          <a:p>
            <a:pPr marL="425125" lvl="1" indent="-212563">
              <a:lnSpc>
                <a:spcPts val="2756"/>
              </a:lnSpc>
              <a:buFont typeface="Arial"/>
              <a:buChar char="•"/>
            </a:pPr>
            <a:r>
              <a:rPr lang="fr-FR" sz="2000" spc="19" dirty="0">
                <a:solidFill>
                  <a:srgbClr val="000000"/>
                </a:solidFill>
                <a:latin typeface="DM Sans"/>
              </a:rPr>
              <a:t>Consultez la liste des membres du CSEM - voir la diapositive suivante</a:t>
            </a:r>
          </a:p>
          <a:p>
            <a:pPr marL="425125" lvl="1" indent="-212563">
              <a:lnSpc>
                <a:spcPts val="2756"/>
              </a:lnSpc>
              <a:buFont typeface="Arial"/>
              <a:buChar char="•"/>
            </a:pPr>
            <a:r>
              <a:rPr lang="fr-FR" sz="2000" spc="19" dirty="0">
                <a:solidFill>
                  <a:srgbClr val="000000"/>
                </a:solidFill>
                <a:latin typeface="DM Sans"/>
              </a:rPr>
              <a:t>Renseignez-vous auprès de votre propre réseau de contacts</a:t>
            </a:r>
            <a:endParaRPr lang="fr-FR" sz="2000" spc="19" dirty="0">
              <a:solidFill>
                <a:srgbClr val="000000"/>
              </a:solidFill>
              <a:latin typeface="DM Sans"/>
            </a:endParaRPr>
          </a:p>
        </p:txBody>
      </p:sp>
      <p:grpSp>
        <p:nvGrpSpPr>
          <p:cNvPr id="12" name="Group 12"/>
          <p:cNvGrpSpPr/>
          <p:nvPr/>
        </p:nvGrpSpPr>
        <p:grpSpPr>
          <a:xfrm>
            <a:off x="6625053" y="2327086"/>
            <a:ext cx="3743841" cy="853243"/>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7268034" y="2418278"/>
            <a:ext cx="2939048" cy="718145"/>
          </a:xfrm>
          <a:prstGeom prst="rect">
            <a:avLst/>
          </a:prstGeom>
        </p:spPr>
        <p:txBody>
          <a:bodyPr wrap="square" lIns="0" tIns="0" rIns="0" bIns="0" rtlCol="0" anchor="t">
            <a:spAutoFit/>
          </a:bodyPr>
          <a:lstStyle/>
          <a:p>
            <a:pPr lvl="0" algn="ctr">
              <a:lnSpc>
                <a:spcPts val="2757"/>
              </a:lnSpc>
            </a:pPr>
            <a:r>
              <a:rPr lang="en-US" sz="2000" spc="26" dirty="0">
                <a:solidFill>
                  <a:srgbClr val="000000"/>
                </a:solidFill>
                <a:latin typeface="DM Sans Bold"/>
              </a:rPr>
              <a:t>Comment </a:t>
            </a:r>
            <a:r>
              <a:rPr lang="en-US" sz="2000" spc="26" dirty="0" err="1">
                <a:solidFill>
                  <a:srgbClr val="000000"/>
                </a:solidFill>
                <a:latin typeface="DM Sans Bold"/>
              </a:rPr>
              <a:t>trouver</a:t>
            </a:r>
            <a:r>
              <a:rPr lang="en-US" sz="2000" spc="26" dirty="0">
                <a:solidFill>
                  <a:srgbClr val="000000"/>
                </a:solidFill>
                <a:latin typeface="DM Sans Bold"/>
              </a:rPr>
              <a:t> la </a:t>
            </a:r>
            <a:r>
              <a:rPr lang="en-US" sz="2000" spc="26" dirty="0" err="1">
                <a:solidFill>
                  <a:srgbClr val="000000"/>
                </a:solidFill>
                <a:latin typeface="DM Sans Bold"/>
              </a:rPr>
              <a:t>réponse</a:t>
            </a:r>
            <a:endParaRPr lang="en-US" sz="2000" spc="25" dirty="0">
              <a:solidFill>
                <a:srgbClr val="000000"/>
              </a:solidFill>
              <a:latin typeface="DM Sans Bold"/>
            </a:endParaRPr>
          </a:p>
        </p:txBody>
      </p:sp>
      <p:grpSp>
        <p:nvGrpSpPr>
          <p:cNvPr id="15" name="Group 15"/>
          <p:cNvGrpSpPr/>
          <p:nvPr/>
        </p:nvGrpSpPr>
        <p:grpSpPr>
          <a:xfrm>
            <a:off x="10575022" y="3395533"/>
            <a:ext cx="5328281" cy="2031356"/>
            <a:chOff x="0" y="0"/>
            <a:chExt cx="31208337" cy="11897880"/>
          </a:xfrm>
        </p:grpSpPr>
        <p:sp>
          <p:nvSpPr>
            <p:cNvPr id="16" name="Freeform 16"/>
            <p:cNvSpPr/>
            <p:nvPr/>
          </p:nvSpPr>
          <p:spPr>
            <a:xfrm>
              <a:off x="0" y="0"/>
              <a:ext cx="31208337" cy="11897880"/>
            </a:xfrm>
            <a:custGeom>
              <a:avLst/>
              <a:gdLst/>
              <a:ahLst/>
              <a:cxnLst/>
              <a:rect l="l" t="t" r="r" b="b"/>
              <a:pathLst>
                <a:path w="31208337" h="11897880">
                  <a:moveTo>
                    <a:pt x="0" y="0"/>
                  </a:moveTo>
                  <a:lnTo>
                    <a:pt x="0" y="11897880"/>
                  </a:lnTo>
                  <a:lnTo>
                    <a:pt x="31208337" y="11897880"/>
                  </a:lnTo>
                  <a:lnTo>
                    <a:pt x="31208337" y="0"/>
                  </a:lnTo>
                  <a:lnTo>
                    <a:pt x="0" y="0"/>
                  </a:lnTo>
                  <a:close/>
                  <a:moveTo>
                    <a:pt x="31147376" y="11836920"/>
                  </a:moveTo>
                  <a:lnTo>
                    <a:pt x="59690" y="11836920"/>
                  </a:lnTo>
                  <a:lnTo>
                    <a:pt x="59690" y="59690"/>
                  </a:lnTo>
                  <a:lnTo>
                    <a:pt x="31147376" y="59690"/>
                  </a:lnTo>
                  <a:lnTo>
                    <a:pt x="31147376" y="11836920"/>
                  </a:lnTo>
                  <a:close/>
                </a:path>
              </a:pathLst>
            </a:custGeom>
            <a:solidFill>
              <a:srgbClr val="000000"/>
            </a:solidFill>
          </p:spPr>
        </p:sp>
      </p:grpSp>
      <p:sp>
        <p:nvSpPr>
          <p:cNvPr id="17" name="TextBox 17"/>
          <p:cNvSpPr txBox="1"/>
          <p:nvPr/>
        </p:nvSpPr>
        <p:spPr>
          <a:xfrm>
            <a:off x="10855289" y="3534642"/>
            <a:ext cx="4767746" cy="1795363"/>
          </a:xfrm>
          <a:prstGeom prst="rect">
            <a:avLst/>
          </a:prstGeom>
        </p:spPr>
        <p:txBody>
          <a:bodyPr lIns="0" tIns="0" rIns="0" bIns="0" rtlCol="0" anchor="t">
            <a:spAutoFit/>
          </a:bodyPr>
          <a:lstStyle/>
          <a:p>
            <a:pPr>
              <a:lnSpc>
                <a:spcPts val="2756"/>
              </a:lnSpc>
            </a:pPr>
            <a:r>
              <a:rPr lang="fr-FR" sz="1969" spc="19" dirty="0">
                <a:solidFill>
                  <a:srgbClr val="000000"/>
                </a:solidFill>
                <a:latin typeface="DM Sans"/>
              </a:rPr>
              <a:t>Demandez aux OSC qui travaillent sur la CSU les dernières informations sur la CSU et demandez-leur si des stratégies de plaidoyer sont en cours ou prévues</a:t>
            </a:r>
            <a:r>
              <a:rPr lang="fr-FR" sz="1969" spc="19" dirty="0" smtClean="0">
                <a:solidFill>
                  <a:srgbClr val="000000"/>
                </a:solidFill>
                <a:latin typeface="DM Sans"/>
              </a:rPr>
              <a:t>. Et posez les questions </a:t>
            </a:r>
            <a:r>
              <a:rPr lang="en-US" sz="1969" spc="19" dirty="0" smtClean="0">
                <a:solidFill>
                  <a:srgbClr val="000000"/>
                </a:solidFill>
                <a:latin typeface="DM Sans"/>
              </a:rPr>
              <a:t>2 </a:t>
            </a:r>
            <a:r>
              <a:rPr lang="en-US" sz="1969" spc="19" dirty="0">
                <a:solidFill>
                  <a:srgbClr val="000000"/>
                </a:solidFill>
                <a:latin typeface="DM Sans"/>
              </a:rPr>
              <a:t>&amp; 3</a:t>
            </a:r>
          </a:p>
        </p:txBody>
      </p:sp>
      <p:grpSp>
        <p:nvGrpSpPr>
          <p:cNvPr id="18" name="Group 18"/>
          <p:cNvGrpSpPr/>
          <p:nvPr/>
        </p:nvGrpSpPr>
        <p:grpSpPr>
          <a:xfrm>
            <a:off x="10575022" y="2327086"/>
            <a:ext cx="5328281" cy="853243"/>
            <a:chOff x="0" y="0"/>
            <a:chExt cx="9173236" cy="1468954"/>
          </a:xfrm>
        </p:grpSpPr>
        <p:sp>
          <p:nvSpPr>
            <p:cNvPr id="19" name="Freeform 19"/>
            <p:cNvSpPr/>
            <p:nvPr/>
          </p:nvSpPr>
          <p:spPr>
            <a:xfrm>
              <a:off x="0" y="0"/>
              <a:ext cx="9173236" cy="1468954"/>
            </a:xfrm>
            <a:custGeom>
              <a:avLst/>
              <a:gdLst/>
              <a:ahLst/>
              <a:cxnLst/>
              <a:rect l="l" t="t" r="r" b="b"/>
              <a:pathLst>
                <a:path w="9173236" h="1468954">
                  <a:moveTo>
                    <a:pt x="9048776" y="1468954"/>
                  </a:moveTo>
                  <a:lnTo>
                    <a:pt x="124460" y="1468954"/>
                  </a:lnTo>
                  <a:cubicBezTo>
                    <a:pt x="55880" y="1468954"/>
                    <a:pt x="0" y="1413074"/>
                    <a:pt x="0" y="1344494"/>
                  </a:cubicBezTo>
                  <a:lnTo>
                    <a:pt x="0" y="124460"/>
                  </a:lnTo>
                  <a:cubicBezTo>
                    <a:pt x="0" y="55880"/>
                    <a:pt x="55880" y="0"/>
                    <a:pt x="124460" y="0"/>
                  </a:cubicBezTo>
                  <a:lnTo>
                    <a:pt x="9048776" y="0"/>
                  </a:lnTo>
                  <a:cubicBezTo>
                    <a:pt x="9117356" y="0"/>
                    <a:pt x="9173236" y="55880"/>
                    <a:pt x="9173236" y="124460"/>
                  </a:cubicBezTo>
                  <a:lnTo>
                    <a:pt x="9173236" y="1344494"/>
                  </a:lnTo>
                  <a:cubicBezTo>
                    <a:pt x="9173236" y="1413074"/>
                    <a:pt x="9117356" y="1468954"/>
                    <a:pt x="9048776" y="1468954"/>
                  </a:cubicBezTo>
                  <a:close/>
                </a:path>
              </a:pathLst>
            </a:custGeom>
            <a:solidFill>
              <a:srgbClr val="FFE500"/>
            </a:solidFill>
          </p:spPr>
        </p:sp>
      </p:grpSp>
      <p:sp>
        <p:nvSpPr>
          <p:cNvPr id="20" name="TextBox 20"/>
          <p:cNvSpPr txBox="1"/>
          <p:nvPr/>
        </p:nvSpPr>
        <p:spPr>
          <a:xfrm>
            <a:off x="12034866" y="2595440"/>
            <a:ext cx="2408593" cy="724044"/>
          </a:xfrm>
          <a:prstGeom prst="rect">
            <a:avLst/>
          </a:prstGeom>
        </p:spPr>
        <p:txBody>
          <a:bodyPr lIns="0" tIns="0" rIns="0" bIns="0" rtlCol="0" anchor="t">
            <a:spAutoFit/>
          </a:bodyPr>
          <a:lstStyle/>
          <a:p>
            <a:pPr lvl="0" algn="ctr">
              <a:lnSpc>
                <a:spcPts val="2795"/>
              </a:lnSpc>
              <a:spcBef>
                <a:spcPct val="0"/>
              </a:spcBef>
            </a:pPr>
            <a:r>
              <a:rPr lang="en-US" sz="2400" spc="26" dirty="0" err="1">
                <a:solidFill>
                  <a:srgbClr val="000000"/>
                </a:solidFill>
                <a:latin typeface="DM Sans Bold"/>
              </a:rPr>
              <a:t>Prochaines</a:t>
            </a:r>
            <a:r>
              <a:rPr lang="en-US" sz="2400" spc="26" dirty="0">
                <a:solidFill>
                  <a:srgbClr val="000000"/>
                </a:solidFill>
                <a:latin typeface="DM Sans Bold"/>
              </a:rPr>
              <a:t> </a:t>
            </a:r>
            <a:r>
              <a:rPr lang="en-US" sz="2400" spc="26" dirty="0" err="1">
                <a:solidFill>
                  <a:srgbClr val="000000"/>
                </a:solidFill>
                <a:latin typeface="DM Sans Bold"/>
              </a:rPr>
              <a:t>étapes</a:t>
            </a:r>
            <a:endParaRPr lang="en-US" sz="2400" spc="26" dirty="0">
              <a:solidFill>
                <a:srgbClr val="000000"/>
              </a:solidFill>
              <a:latin typeface="DM Sans Bold"/>
            </a:endParaRPr>
          </a:p>
        </p:txBody>
      </p:sp>
      <p:grpSp>
        <p:nvGrpSpPr>
          <p:cNvPr id="21" name="Group 21"/>
          <p:cNvGrpSpPr/>
          <p:nvPr/>
        </p:nvGrpSpPr>
        <p:grpSpPr>
          <a:xfrm>
            <a:off x="2384697" y="5579996"/>
            <a:ext cx="4035477" cy="1788638"/>
            <a:chOff x="0" y="0"/>
            <a:chExt cx="23636239" cy="10476252"/>
          </a:xfrm>
        </p:grpSpPr>
        <p:sp>
          <p:nvSpPr>
            <p:cNvPr id="22" name="Freeform 22"/>
            <p:cNvSpPr/>
            <p:nvPr/>
          </p:nvSpPr>
          <p:spPr>
            <a:xfrm>
              <a:off x="0" y="0"/>
              <a:ext cx="23636239" cy="10476253"/>
            </a:xfrm>
            <a:custGeom>
              <a:avLst/>
              <a:gdLst/>
              <a:ahLst/>
              <a:cxnLst/>
              <a:rect l="l" t="t" r="r" b="b"/>
              <a:pathLst>
                <a:path w="23636239" h="10476253">
                  <a:moveTo>
                    <a:pt x="0" y="0"/>
                  </a:moveTo>
                  <a:lnTo>
                    <a:pt x="0" y="10476253"/>
                  </a:lnTo>
                  <a:lnTo>
                    <a:pt x="23636239" y="10476253"/>
                  </a:lnTo>
                  <a:lnTo>
                    <a:pt x="23636239" y="0"/>
                  </a:lnTo>
                  <a:lnTo>
                    <a:pt x="0" y="0"/>
                  </a:lnTo>
                  <a:close/>
                  <a:moveTo>
                    <a:pt x="23575279" y="10415292"/>
                  </a:moveTo>
                  <a:lnTo>
                    <a:pt x="59690" y="10415292"/>
                  </a:lnTo>
                  <a:lnTo>
                    <a:pt x="59690" y="59690"/>
                  </a:lnTo>
                  <a:lnTo>
                    <a:pt x="23575279" y="59690"/>
                  </a:lnTo>
                  <a:lnTo>
                    <a:pt x="23575279" y="10415292"/>
                  </a:lnTo>
                  <a:close/>
                </a:path>
              </a:pathLst>
            </a:custGeom>
            <a:solidFill>
              <a:srgbClr val="000000"/>
            </a:solidFill>
          </p:spPr>
        </p:sp>
      </p:grpSp>
      <p:sp>
        <p:nvSpPr>
          <p:cNvPr id="23" name="TextBox 23"/>
          <p:cNvSpPr txBox="1"/>
          <p:nvPr/>
        </p:nvSpPr>
        <p:spPr>
          <a:xfrm>
            <a:off x="2534896" y="5948204"/>
            <a:ext cx="3810178" cy="1436291"/>
          </a:xfrm>
          <a:prstGeom prst="rect">
            <a:avLst/>
          </a:prstGeom>
        </p:spPr>
        <p:txBody>
          <a:bodyPr lIns="0" tIns="0" rIns="0" bIns="0" rtlCol="0" anchor="t">
            <a:spAutoFit/>
          </a:bodyPr>
          <a:lstStyle/>
          <a:p>
            <a:pPr lvl="0">
              <a:lnSpc>
                <a:spcPts val="2756"/>
              </a:lnSpc>
            </a:pPr>
            <a:r>
              <a:rPr lang="en-US" sz="1969" spc="19" dirty="0">
                <a:solidFill>
                  <a:srgbClr val="000000"/>
                </a:solidFill>
                <a:latin typeface="DM Sans"/>
              </a:rPr>
              <a:t>2. </a:t>
            </a:r>
            <a:r>
              <a:rPr lang="fr-FR" sz="1969" spc="19" dirty="0">
                <a:solidFill>
                  <a:srgbClr val="000000"/>
                </a:solidFill>
                <a:latin typeface="DM Sans"/>
              </a:rPr>
              <a:t>Y </a:t>
            </a:r>
            <a:r>
              <a:rPr lang="fr-FR" sz="1969" spc="19" dirty="0" err="1">
                <a:solidFill>
                  <a:srgbClr val="000000"/>
                </a:solidFill>
                <a:latin typeface="DM Sans"/>
              </a:rPr>
              <a:t>a-t-il</a:t>
            </a:r>
            <a:r>
              <a:rPr lang="fr-FR" sz="1969" spc="19" dirty="0">
                <a:solidFill>
                  <a:srgbClr val="000000"/>
                </a:solidFill>
                <a:latin typeface="DM Sans"/>
              </a:rPr>
              <a:t> une coalition de plaidoyer au niveau national qui travaille déjà sur le plaidoyer pour la CSU </a:t>
            </a:r>
            <a:r>
              <a:rPr lang="fr-FR" sz="1969" spc="19" dirty="0" smtClean="0">
                <a:solidFill>
                  <a:srgbClr val="000000"/>
                </a:solidFill>
                <a:latin typeface="DM Sans"/>
              </a:rPr>
              <a:t> </a:t>
            </a:r>
            <a:r>
              <a:rPr lang="en-US" sz="1969" spc="19" dirty="0" smtClean="0">
                <a:solidFill>
                  <a:srgbClr val="000000"/>
                </a:solidFill>
                <a:latin typeface="DM Sans"/>
              </a:rPr>
              <a:t>?</a:t>
            </a:r>
            <a:endParaRPr lang="en-US" sz="1969" spc="19" dirty="0">
              <a:solidFill>
                <a:srgbClr val="000000"/>
              </a:solidFill>
              <a:latin typeface="DM Sans"/>
            </a:endParaRPr>
          </a:p>
        </p:txBody>
      </p:sp>
      <p:grpSp>
        <p:nvGrpSpPr>
          <p:cNvPr id="24" name="Group 24"/>
          <p:cNvGrpSpPr/>
          <p:nvPr/>
        </p:nvGrpSpPr>
        <p:grpSpPr>
          <a:xfrm>
            <a:off x="6625053" y="5579996"/>
            <a:ext cx="3743841" cy="1788638"/>
            <a:chOff x="0" y="0"/>
            <a:chExt cx="21928096" cy="10476252"/>
          </a:xfrm>
        </p:grpSpPr>
        <p:sp>
          <p:nvSpPr>
            <p:cNvPr id="25" name="Freeform 25"/>
            <p:cNvSpPr/>
            <p:nvPr/>
          </p:nvSpPr>
          <p:spPr>
            <a:xfrm>
              <a:off x="0" y="0"/>
              <a:ext cx="21928096" cy="10476253"/>
            </a:xfrm>
            <a:custGeom>
              <a:avLst/>
              <a:gdLst/>
              <a:ahLst/>
              <a:cxnLst/>
              <a:rect l="l" t="t" r="r" b="b"/>
              <a:pathLst>
                <a:path w="21928096" h="10476253">
                  <a:moveTo>
                    <a:pt x="0" y="0"/>
                  </a:moveTo>
                  <a:lnTo>
                    <a:pt x="0" y="10476253"/>
                  </a:lnTo>
                  <a:lnTo>
                    <a:pt x="21928096" y="10476253"/>
                  </a:lnTo>
                  <a:lnTo>
                    <a:pt x="21928096" y="0"/>
                  </a:lnTo>
                  <a:lnTo>
                    <a:pt x="0" y="0"/>
                  </a:lnTo>
                  <a:close/>
                  <a:moveTo>
                    <a:pt x="21867135" y="10415292"/>
                  </a:moveTo>
                  <a:lnTo>
                    <a:pt x="59690" y="10415292"/>
                  </a:lnTo>
                  <a:lnTo>
                    <a:pt x="59690" y="59690"/>
                  </a:lnTo>
                  <a:lnTo>
                    <a:pt x="21867135" y="59690"/>
                  </a:lnTo>
                  <a:lnTo>
                    <a:pt x="21867135" y="10415292"/>
                  </a:lnTo>
                  <a:close/>
                </a:path>
              </a:pathLst>
            </a:custGeom>
            <a:solidFill>
              <a:srgbClr val="000000"/>
            </a:solidFill>
          </p:spPr>
        </p:sp>
      </p:grpSp>
      <p:grpSp>
        <p:nvGrpSpPr>
          <p:cNvPr id="26" name="Group 26"/>
          <p:cNvGrpSpPr/>
          <p:nvPr/>
        </p:nvGrpSpPr>
        <p:grpSpPr>
          <a:xfrm>
            <a:off x="10575022" y="5579996"/>
            <a:ext cx="5328281" cy="1788638"/>
            <a:chOff x="0" y="0"/>
            <a:chExt cx="31208337" cy="10476252"/>
          </a:xfrm>
        </p:grpSpPr>
        <p:sp>
          <p:nvSpPr>
            <p:cNvPr id="27" name="Freeform 27"/>
            <p:cNvSpPr/>
            <p:nvPr/>
          </p:nvSpPr>
          <p:spPr>
            <a:xfrm>
              <a:off x="0" y="0"/>
              <a:ext cx="31208337" cy="10476253"/>
            </a:xfrm>
            <a:custGeom>
              <a:avLst/>
              <a:gdLst/>
              <a:ahLst/>
              <a:cxnLst/>
              <a:rect l="l" t="t" r="r" b="b"/>
              <a:pathLst>
                <a:path w="31208337" h="10476253">
                  <a:moveTo>
                    <a:pt x="0" y="0"/>
                  </a:moveTo>
                  <a:lnTo>
                    <a:pt x="0" y="10476253"/>
                  </a:lnTo>
                  <a:lnTo>
                    <a:pt x="31208337" y="10476253"/>
                  </a:lnTo>
                  <a:lnTo>
                    <a:pt x="31208337" y="0"/>
                  </a:lnTo>
                  <a:lnTo>
                    <a:pt x="0" y="0"/>
                  </a:lnTo>
                  <a:close/>
                  <a:moveTo>
                    <a:pt x="31147376" y="10415292"/>
                  </a:moveTo>
                  <a:lnTo>
                    <a:pt x="59690" y="10415292"/>
                  </a:lnTo>
                  <a:lnTo>
                    <a:pt x="59690" y="59690"/>
                  </a:lnTo>
                  <a:lnTo>
                    <a:pt x="31147376" y="59690"/>
                  </a:lnTo>
                  <a:lnTo>
                    <a:pt x="31147376" y="10415292"/>
                  </a:lnTo>
                  <a:close/>
                </a:path>
              </a:pathLst>
            </a:custGeom>
            <a:solidFill>
              <a:srgbClr val="000000"/>
            </a:solidFill>
          </p:spPr>
        </p:sp>
      </p:grpSp>
      <p:sp>
        <p:nvSpPr>
          <p:cNvPr id="28" name="TextBox 28"/>
          <p:cNvSpPr txBox="1"/>
          <p:nvPr/>
        </p:nvSpPr>
        <p:spPr>
          <a:xfrm>
            <a:off x="10855289" y="5744112"/>
            <a:ext cx="4767746" cy="2154436"/>
          </a:xfrm>
          <a:prstGeom prst="rect">
            <a:avLst/>
          </a:prstGeom>
        </p:spPr>
        <p:txBody>
          <a:bodyPr lIns="0" tIns="0" rIns="0" bIns="0" rtlCol="0" anchor="t">
            <a:spAutoFit/>
          </a:bodyPr>
          <a:lstStyle/>
          <a:p>
            <a:pPr lvl="0">
              <a:lnSpc>
                <a:spcPts val="2756"/>
              </a:lnSpc>
              <a:spcBef>
                <a:spcPct val="0"/>
              </a:spcBef>
            </a:pPr>
            <a:r>
              <a:rPr lang="fr-FR" sz="1969" spc="19" dirty="0">
                <a:solidFill>
                  <a:srgbClr val="000000"/>
                </a:solidFill>
                <a:latin typeface="DM Sans"/>
              </a:rPr>
              <a:t>Si oui, demandez si vous pouvez y participer</a:t>
            </a:r>
          </a:p>
          <a:p>
            <a:pPr lvl="0">
              <a:lnSpc>
                <a:spcPts val="2756"/>
              </a:lnSpc>
              <a:spcBef>
                <a:spcPct val="0"/>
              </a:spcBef>
            </a:pPr>
            <a:r>
              <a:rPr lang="fr-FR" sz="1969" spc="19" dirty="0">
                <a:solidFill>
                  <a:srgbClr val="000000"/>
                </a:solidFill>
                <a:latin typeface="DM Sans"/>
              </a:rPr>
              <a:t>Si non, demandez si des OSC seraient intéressées par une réunion sur la CSU</a:t>
            </a:r>
          </a:p>
          <a:p>
            <a:pPr lvl="0">
              <a:lnSpc>
                <a:spcPts val="2756"/>
              </a:lnSpc>
              <a:spcBef>
                <a:spcPct val="0"/>
              </a:spcBef>
            </a:pPr>
            <a:r>
              <a:rPr lang="fr-FR" sz="1969" spc="19" dirty="0">
                <a:solidFill>
                  <a:srgbClr val="000000"/>
                </a:solidFill>
                <a:latin typeface="DM Sans"/>
              </a:rPr>
              <a:t>Posez la question 3</a:t>
            </a:r>
          </a:p>
          <a:p>
            <a:pPr marL="0" lvl="0" indent="0" algn="l">
              <a:lnSpc>
                <a:spcPts val="2756"/>
              </a:lnSpc>
              <a:spcBef>
                <a:spcPct val="0"/>
              </a:spcBef>
            </a:pPr>
            <a:endParaRPr lang="en-US" sz="1969" u="none" spc="19" dirty="0">
              <a:solidFill>
                <a:srgbClr val="000000"/>
              </a:solidFill>
              <a:latin typeface="DM Sans"/>
            </a:endParaRPr>
          </a:p>
        </p:txBody>
      </p:sp>
      <p:grpSp>
        <p:nvGrpSpPr>
          <p:cNvPr id="29" name="Group 29"/>
          <p:cNvGrpSpPr/>
          <p:nvPr/>
        </p:nvGrpSpPr>
        <p:grpSpPr>
          <a:xfrm>
            <a:off x="2384697" y="7507031"/>
            <a:ext cx="4035477" cy="1951039"/>
            <a:chOff x="0" y="0"/>
            <a:chExt cx="23636239" cy="11427454"/>
          </a:xfrm>
        </p:grpSpPr>
        <p:sp>
          <p:nvSpPr>
            <p:cNvPr id="30" name="Freeform 30"/>
            <p:cNvSpPr/>
            <p:nvPr/>
          </p:nvSpPr>
          <p:spPr>
            <a:xfrm>
              <a:off x="0" y="0"/>
              <a:ext cx="23636239" cy="11427454"/>
            </a:xfrm>
            <a:custGeom>
              <a:avLst/>
              <a:gdLst/>
              <a:ahLst/>
              <a:cxnLst/>
              <a:rect l="l" t="t" r="r" b="b"/>
              <a:pathLst>
                <a:path w="23636239" h="11427454">
                  <a:moveTo>
                    <a:pt x="0" y="0"/>
                  </a:moveTo>
                  <a:lnTo>
                    <a:pt x="0" y="11427454"/>
                  </a:lnTo>
                  <a:lnTo>
                    <a:pt x="23636239" y="11427454"/>
                  </a:lnTo>
                  <a:lnTo>
                    <a:pt x="23636239" y="0"/>
                  </a:lnTo>
                  <a:lnTo>
                    <a:pt x="0" y="0"/>
                  </a:lnTo>
                  <a:close/>
                  <a:moveTo>
                    <a:pt x="23575279" y="11366494"/>
                  </a:moveTo>
                  <a:lnTo>
                    <a:pt x="59690" y="11366494"/>
                  </a:lnTo>
                  <a:lnTo>
                    <a:pt x="59690" y="59690"/>
                  </a:lnTo>
                  <a:lnTo>
                    <a:pt x="23575279" y="59690"/>
                  </a:lnTo>
                  <a:lnTo>
                    <a:pt x="23575279" y="11366494"/>
                  </a:lnTo>
                  <a:close/>
                </a:path>
              </a:pathLst>
            </a:custGeom>
            <a:solidFill>
              <a:srgbClr val="000000"/>
            </a:solidFill>
          </p:spPr>
        </p:sp>
      </p:grpSp>
      <p:sp>
        <p:nvSpPr>
          <p:cNvPr id="31" name="TextBox 31"/>
          <p:cNvSpPr txBox="1"/>
          <p:nvPr/>
        </p:nvSpPr>
        <p:spPr>
          <a:xfrm>
            <a:off x="2457668" y="8127446"/>
            <a:ext cx="3889536" cy="1077218"/>
          </a:xfrm>
          <a:prstGeom prst="rect">
            <a:avLst/>
          </a:prstGeom>
        </p:spPr>
        <p:txBody>
          <a:bodyPr lIns="0" tIns="0" rIns="0" bIns="0" rtlCol="0" anchor="t">
            <a:spAutoFit/>
          </a:bodyPr>
          <a:lstStyle/>
          <a:p>
            <a:pPr lvl="0">
              <a:lnSpc>
                <a:spcPts val="2756"/>
              </a:lnSpc>
            </a:pPr>
            <a:r>
              <a:rPr lang="en-US" sz="1969" spc="19" dirty="0">
                <a:solidFill>
                  <a:srgbClr val="000000"/>
                </a:solidFill>
                <a:latin typeface="DM Sans"/>
              </a:rPr>
              <a:t>3. </a:t>
            </a:r>
            <a:r>
              <a:rPr lang="fr-FR" sz="1969" spc="19" dirty="0">
                <a:solidFill>
                  <a:srgbClr val="000000"/>
                </a:solidFill>
                <a:latin typeface="DM Sans"/>
              </a:rPr>
              <a:t>La société civile </a:t>
            </a:r>
            <a:r>
              <a:rPr lang="fr-FR" sz="1969" spc="19" dirty="0" smtClean="0">
                <a:solidFill>
                  <a:srgbClr val="000000"/>
                </a:solidFill>
                <a:latin typeface="DM Sans"/>
              </a:rPr>
              <a:t>participe-t-elle à </a:t>
            </a:r>
            <a:r>
              <a:rPr lang="fr-FR" sz="1969" spc="19" dirty="0">
                <a:solidFill>
                  <a:srgbClr val="000000"/>
                </a:solidFill>
                <a:latin typeface="DM Sans"/>
              </a:rPr>
              <a:t>l'élaboration des politiques de CSU dans votre </a:t>
            </a:r>
            <a:r>
              <a:rPr lang="fr-FR" sz="1969" spc="19" dirty="0" smtClean="0">
                <a:solidFill>
                  <a:srgbClr val="000000"/>
                </a:solidFill>
                <a:latin typeface="DM Sans"/>
              </a:rPr>
              <a:t>pays </a:t>
            </a:r>
            <a:r>
              <a:rPr lang="en-US" sz="1969" spc="19" dirty="0" smtClean="0">
                <a:solidFill>
                  <a:srgbClr val="000000"/>
                </a:solidFill>
                <a:latin typeface="DM Sans"/>
              </a:rPr>
              <a:t>?</a:t>
            </a:r>
            <a:endParaRPr lang="en-US" sz="1969" spc="19" dirty="0">
              <a:solidFill>
                <a:srgbClr val="000000"/>
              </a:solidFill>
              <a:latin typeface="DM Sans"/>
            </a:endParaRPr>
          </a:p>
        </p:txBody>
      </p:sp>
      <p:grpSp>
        <p:nvGrpSpPr>
          <p:cNvPr id="32" name="Group 32"/>
          <p:cNvGrpSpPr/>
          <p:nvPr/>
        </p:nvGrpSpPr>
        <p:grpSpPr>
          <a:xfrm>
            <a:off x="6625053" y="7507031"/>
            <a:ext cx="3743841" cy="1951039"/>
            <a:chOff x="0" y="0"/>
            <a:chExt cx="21928096" cy="11427454"/>
          </a:xfrm>
        </p:grpSpPr>
        <p:sp>
          <p:nvSpPr>
            <p:cNvPr id="33" name="Freeform 33"/>
            <p:cNvSpPr/>
            <p:nvPr/>
          </p:nvSpPr>
          <p:spPr>
            <a:xfrm>
              <a:off x="0" y="0"/>
              <a:ext cx="21928096" cy="11427454"/>
            </a:xfrm>
            <a:custGeom>
              <a:avLst/>
              <a:gdLst/>
              <a:ahLst/>
              <a:cxnLst/>
              <a:rect l="l" t="t" r="r" b="b"/>
              <a:pathLst>
                <a:path w="21928096" h="11427454">
                  <a:moveTo>
                    <a:pt x="0" y="0"/>
                  </a:moveTo>
                  <a:lnTo>
                    <a:pt x="0" y="11427454"/>
                  </a:lnTo>
                  <a:lnTo>
                    <a:pt x="21928096" y="11427454"/>
                  </a:lnTo>
                  <a:lnTo>
                    <a:pt x="21928096" y="0"/>
                  </a:lnTo>
                  <a:lnTo>
                    <a:pt x="0" y="0"/>
                  </a:lnTo>
                  <a:close/>
                  <a:moveTo>
                    <a:pt x="21867135" y="11366494"/>
                  </a:moveTo>
                  <a:lnTo>
                    <a:pt x="59690" y="11366494"/>
                  </a:lnTo>
                  <a:lnTo>
                    <a:pt x="59690" y="59690"/>
                  </a:lnTo>
                  <a:lnTo>
                    <a:pt x="21867135" y="59690"/>
                  </a:lnTo>
                  <a:lnTo>
                    <a:pt x="21867135" y="11366494"/>
                  </a:lnTo>
                  <a:close/>
                </a:path>
              </a:pathLst>
            </a:custGeom>
            <a:solidFill>
              <a:srgbClr val="000000"/>
            </a:solidFill>
          </p:spPr>
        </p:sp>
      </p:grpSp>
      <p:grpSp>
        <p:nvGrpSpPr>
          <p:cNvPr id="34" name="Group 34"/>
          <p:cNvGrpSpPr/>
          <p:nvPr/>
        </p:nvGrpSpPr>
        <p:grpSpPr>
          <a:xfrm>
            <a:off x="10575022" y="7507031"/>
            <a:ext cx="5328281" cy="1951039"/>
            <a:chOff x="0" y="0"/>
            <a:chExt cx="31208337" cy="11427454"/>
          </a:xfrm>
        </p:grpSpPr>
        <p:sp>
          <p:nvSpPr>
            <p:cNvPr id="35" name="Freeform 35"/>
            <p:cNvSpPr/>
            <p:nvPr/>
          </p:nvSpPr>
          <p:spPr>
            <a:xfrm>
              <a:off x="0" y="0"/>
              <a:ext cx="31208337" cy="11427454"/>
            </a:xfrm>
            <a:custGeom>
              <a:avLst/>
              <a:gdLst/>
              <a:ahLst/>
              <a:cxnLst/>
              <a:rect l="l" t="t" r="r" b="b"/>
              <a:pathLst>
                <a:path w="31208337" h="11427454">
                  <a:moveTo>
                    <a:pt x="0" y="0"/>
                  </a:moveTo>
                  <a:lnTo>
                    <a:pt x="0" y="11427454"/>
                  </a:lnTo>
                  <a:lnTo>
                    <a:pt x="31208337" y="11427454"/>
                  </a:lnTo>
                  <a:lnTo>
                    <a:pt x="31208337" y="0"/>
                  </a:lnTo>
                  <a:lnTo>
                    <a:pt x="0" y="0"/>
                  </a:lnTo>
                  <a:close/>
                  <a:moveTo>
                    <a:pt x="31147376" y="11366494"/>
                  </a:moveTo>
                  <a:lnTo>
                    <a:pt x="59690" y="11366494"/>
                  </a:lnTo>
                  <a:lnTo>
                    <a:pt x="59690" y="59690"/>
                  </a:lnTo>
                  <a:lnTo>
                    <a:pt x="31147376" y="59690"/>
                  </a:lnTo>
                  <a:lnTo>
                    <a:pt x="31147376" y="11366494"/>
                  </a:lnTo>
                  <a:close/>
                </a:path>
              </a:pathLst>
            </a:custGeom>
            <a:solidFill>
              <a:srgbClr val="000000"/>
            </a:solidFill>
          </p:spPr>
        </p:sp>
      </p:grpSp>
      <p:sp>
        <p:nvSpPr>
          <p:cNvPr id="36" name="TextBox 36"/>
          <p:cNvSpPr txBox="1"/>
          <p:nvPr/>
        </p:nvSpPr>
        <p:spPr>
          <a:xfrm>
            <a:off x="10855289" y="7956440"/>
            <a:ext cx="4767746" cy="1777794"/>
          </a:xfrm>
          <a:prstGeom prst="rect">
            <a:avLst/>
          </a:prstGeom>
        </p:spPr>
        <p:txBody>
          <a:bodyPr lIns="0" tIns="0" rIns="0" bIns="0" rtlCol="0" anchor="t">
            <a:spAutoFit/>
          </a:bodyPr>
          <a:lstStyle/>
          <a:p>
            <a:pPr>
              <a:lnSpc>
                <a:spcPts val="2756"/>
              </a:lnSpc>
            </a:pPr>
            <a:r>
              <a:rPr lang="fr-FR" sz="1969" spc="19" dirty="0">
                <a:solidFill>
                  <a:srgbClr val="000000"/>
                </a:solidFill>
                <a:latin typeface="DM Sans"/>
              </a:rPr>
              <a:t>Si oui, cherchez à savoir qui est engagé et comment.</a:t>
            </a:r>
          </a:p>
          <a:p>
            <a:pPr>
              <a:lnSpc>
                <a:spcPts val="2756"/>
              </a:lnSpc>
            </a:pPr>
            <a:r>
              <a:rPr lang="fr-FR" sz="1969" spc="19" dirty="0">
                <a:solidFill>
                  <a:srgbClr val="000000"/>
                </a:solidFill>
                <a:latin typeface="DM Sans"/>
              </a:rPr>
              <a:t>Si non, faites-en votre première demande de plaidoyer et recrutez d'autres OSC pour ce programme</a:t>
            </a:r>
            <a:endParaRPr lang="fr-FR" sz="1969" spc="19" dirty="0">
              <a:solidFill>
                <a:srgbClr val="000000"/>
              </a:solidFill>
              <a:latin typeface="DM Sans"/>
            </a:endParaRPr>
          </a:p>
        </p:txBody>
      </p:sp>
      <p:sp>
        <p:nvSpPr>
          <p:cNvPr id="37" name="TextBox 37"/>
          <p:cNvSpPr txBox="1"/>
          <p:nvPr/>
        </p:nvSpPr>
        <p:spPr>
          <a:xfrm>
            <a:off x="7417589" y="6290216"/>
            <a:ext cx="1585072" cy="718145"/>
          </a:xfrm>
          <a:prstGeom prst="rect">
            <a:avLst/>
          </a:prstGeom>
        </p:spPr>
        <p:txBody>
          <a:bodyPr lIns="0" tIns="0" rIns="0" bIns="0" rtlCol="0" anchor="t">
            <a:spAutoFit/>
          </a:bodyPr>
          <a:lstStyle/>
          <a:p>
            <a:pPr marL="425125" lvl="1" indent="-212562">
              <a:lnSpc>
                <a:spcPts val="2756"/>
              </a:lnSpc>
              <a:buFont typeface="Arial"/>
              <a:buChar char="•"/>
            </a:pPr>
            <a:r>
              <a:rPr lang="en-US" sz="1969" spc="19" dirty="0" err="1" smtClean="0">
                <a:solidFill>
                  <a:srgbClr val="000000"/>
                </a:solidFill>
                <a:latin typeface="DM Sans"/>
              </a:rPr>
              <a:t>Voir</a:t>
            </a:r>
            <a:r>
              <a:rPr lang="en-US" sz="1969" spc="19" dirty="0">
                <a:solidFill>
                  <a:srgbClr val="000000"/>
                </a:solidFill>
                <a:latin typeface="DM Sans"/>
              </a:rPr>
              <a:t> </a:t>
            </a:r>
            <a:r>
              <a:rPr lang="en-US" sz="1969" spc="19" dirty="0" smtClean="0">
                <a:solidFill>
                  <a:srgbClr val="000000"/>
                </a:solidFill>
                <a:latin typeface="DM Sans"/>
              </a:rPr>
              <a:t>ci-</a:t>
            </a:r>
            <a:r>
              <a:rPr lang="en-US" sz="1969" spc="19" dirty="0" err="1" smtClean="0">
                <a:solidFill>
                  <a:srgbClr val="000000"/>
                </a:solidFill>
                <a:latin typeface="DM Sans"/>
              </a:rPr>
              <a:t>dessus</a:t>
            </a:r>
            <a:endParaRPr lang="en-US" sz="1969" spc="19" dirty="0">
              <a:solidFill>
                <a:srgbClr val="000000"/>
              </a:solidFill>
              <a:latin typeface="DM Sans"/>
            </a:endParaRPr>
          </a:p>
        </p:txBody>
      </p:sp>
      <p:sp>
        <p:nvSpPr>
          <p:cNvPr id="38" name="TextBox 38"/>
          <p:cNvSpPr txBox="1"/>
          <p:nvPr/>
        </p:nvSpPr>
        <p:spPr>
          <a:xfrm>
            <a:off x="6625053" y="7561337"/>
            <a:ext cx="3582029" cy="2154436"/>
          </a:xfrm>
          <a:prstGeom prst="rect">
            <a:avLst/>
          </a:prstGeom>
        </p:spPr>
        <p:txBody>
          <a:bodyPr lIns="0" tIns="0" rIns="0" bIns="0" rtlCol="0" anchor="t">
            <a:spAutoFit/>
          </a:bodyPr>
          <a:lstStyle/>
          <a:p>
            <a:pPr marL="425125" lvl="1" indent="-212563">
              <a:lnSpc>
                <a:spcPts val="2756"/>
              </a:lnSpc>
              <a:buFont typeface="Arial"/>
              <a:buChar char="•"/>
            </a:pPr>
            <a:r>
              <a:rPr lang="fr-FR" sz="2000" spc="19" dirty="0">
                <a:solidFill>
                  <a:srgbClr val="000000"/>
                </a:solidFill>
                <a:latin typeface="DM Sans"/>
              </a:rPr>
              <a:t>Consultez le site web du Ministère de la santé</a:t>
            </a:r>
          </a:p>
          <a:p>
            <a:pPr marL="425125" lvl="1" indent="-212563">
              <a:lnSpc>
                <a:spcPts val="2756"/>
              </a:lnSpc>
              <a:buFont typeface="Arial"/>
              <a:buChar char="•"/>
            </a:pPr>
            <a:r>
              <a:rPr lang="fr-FR" sz="2000" spc="19" dirty="0">
                <a:solidFill>
                  <a:srgbClr val="000000"/>
                </a:solidFill>
                <a:latin typeface="DM Sans"/>
              </a:rPr>
              <a:t>Demandez au Ministère de la santé quand aura lieu la prochaine occasion d’engagement des </a:t>
            </a:r>
            <a:r>
              <a:rPr lang="fr-FR" sz="2000" spc="19" dirty="0" smtClean="0">
                <a:solidFill>
                  <a:srgbClr val="000000"/>
                </a:solidFill>
                <a:latin typeface="DM Sans"/>
              </a:rPr>
              <a:t>OSC</a:t>
            </a:r>
            <a:endParaRPr lang="fr-FR" sz="2000" spc="19" dirty="0">
              <a:solidFill>
                <a:srgbClr val="000000"/>
              </a:solidFill>
              <a:latin typeface="DM San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1569214"/>
          </a:xfrm>
          <a:prstGeom prst="rect">
            <a:avLst/>
          </a:prstGeom>
        </p:spPr>
        <p:txBody>
          <a:bodyPr lIns="0" tIns="0" rIns="0" bIns="0" rtlCol="0" anchor="t">
            <a:spAutoFit/>
          </a:bodyPr>
          <a:lstStyle/>
          <a:p>
            <a:pPr marL="0" lvl="0" indent="0" algn="ctr">
              <a:lnSpc>
                <a:spcPts val="12100"/>
              </a:lnSpc>
            </a:pPr>
            <a:r>
              <a:rPr lang="en-US" sz="10999" dirty="0" smtClean="0">
                <a:solidFill>
                  <a:srgbClr val="000000"/>
                </a:solidFill>
                <a:latin typeface="DM Sans Bold"/>
              </a:rPr>
              <a:t>Dejeuner</a:t>
            </a:r>
            <a:endParaRPr lang="en-US" sz="10999" dirty="0">
              <a:solidFill>
                <a:srgbClr val="000000"/>
              </a:solidFill>
              <a:latin typeface="DM Sans Bold"/>
            </a:endParaRP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9" name="Graphic 8" descr="Noodles outline">
            <a:extLst>
              <a:ext uri="{FF2B5EF4-FFF2-40B4-BE49-F238E27FC236}">
                <a16:creationId xmlns="" xmlns:a16="http://schemas.microsoft.com/office/drawing/2014/main" id="{EC708B14-1E58-4334-99AA-E6E26904F4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001000" y="1932694"/>
            <a:ext cx="2286000" cy="2286000"/>
          </a:xfrm>
          <a:prstGeom prst="rect">
            <a:avLst/>
          </a:prstGeom>
        </p:spPr>
      </p:pic>
    </p:spTree>
    <p:extLst>
      <p:ext uri="{BB962C8B-B14F-4D97-AF65-F5344CB8AC3E}">
        <p14:creationId xmlns:p14="http://schemas.microsoft.com/office/powerpoint/2010/main" val="27947280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3975126" y="1333960"/>
            <a:ext cx="12788874" cy="1897955"/>
          </a:xfrm>
          <a:prstGeom prst="rect">
            <a:avLst/>
          </a:prstGeom>
        </p:spPr>
        <p:txBody>
          <a:bodyPr wrap="square" lIns="0" tIns="0" rIns="0" bIns="0" rtlCol="0" anchor="t">
            <a:spAutoFit/>
          </a:bodyPr>
          <a:lstStyle/>
          <a:p>
            <a:pPr>
              <a:lnSpc>
                <a:spcPts val="7377"/>
              </a:lnSpc>
              <a:defRPr/>
            </a:pPr>
            <a:r>
              <a:rPr lang="en-US" sz="6707" dirty="0" err="1">
                <a:solidFill>
                  <a:srgbClr val="000000"/>
                </a:solidFill>
                <a:latin typeface="DM Sans Bold"/>
              </a:rPr>
              <a:t>Canevas</a:t>
            </a:r>
            <a:r>
              <a:rPr lang="en-US" sz="6707" dirty="0">
                <a:solidFill>
                  <a:srgbClr val="000000"/>
                </a:solidFill>
                <a:latin typeface="DM Sans Bold"/>
              </a:rPr>
              <a:t> de plan de </a:t>
            </a:r>
            <a:r>
              <a:rPr lang="en-US" sz="6707" dirty="0" err="1">
                <a:solidFill>
                  <a:srgbClr val="000000"/>
                </a:solidFill>
                <a:latin typeface="DM Sans Bold"/>
              </a:rPr>
              <a:t>plaidoyer</a:t>
            </a:r>
            <a:endParaRPr lang="en-US" sz="6707" dirty="0">
              <a:solidFill>
                <a:srgbClr val="000000"/>
              </a:solidFill>
              <a:latin typeface="DM Sans Bold"/>
            </a:endParaRPr>
          </a:p>
          <a:p>
            <a:pPr marL="0" marR="0" lvl="0" indent="0" algn="l" defTabSz="914400" rtl="0" eaLnBrk="1" fontAlgn="auto" latinLnBrk="0" hangingPunct="1">
              <a:lnSpc>
                <a:spcPts val="7377"/>
              </a:lnSpc>
              <a:spcBef>
                <a:spcPts val="0"/>
              </a:spcBef>
              <a:spcAft>
                <a:spcPts val="0"/>
              </a:spcAft>
              <a:buClrTx/>
              <a:buSzTx/>
              <a:buFontTx/>
              <a:buNone/>
              <a:tabLst/>
              <a:defRPr/>
            </a:pPr>
            <a:endParaRPr kumimoji="0" lang="en-US" sz="6707" b="0" i="0" u="none" strike="noStrike" kern="1200" cap="none" spc="0" normalizeH="0" baseline="0" noProof="0" dirty="0">
              <a:ln>
                <a:noFill/>
              </a:ln>
              <a:solidFill>
                <a:srgbClr val="000000"/>
              </a:solidFill>
              <a:effectLst/>
              <a:uLnTx/>
              <a:uFillTx/>
              <a:latin typeface="DM Sans Bold"/>
              <a:ea typeface="+mn-ea"/>
              <a:cs typeface="+mn-cs"/>
            </a:endParaRPr>
          </a:p>
        </p:txBody>
      </p:sp>
      <p:grpSp>
        <p:nvGrpSpPr>
          <p:cNvPr id="3" name="Group 3"/>
          <p:cNvGrpSpPr/>
          <p:nvPr/>
        </p:nvGrpSpPr>
        <p:grpSpPr>
          <a:xfrm>
            <a:off x="2186351" y="3753075"/>
            <a:ext cx="4688161" cy="1048506"/>
            <a:chOff x="0" y="0"/>
            <a:chExt cx="23636239" cy="5286238"/>
          </a:xfrm>
        </p:grpSpPr>
        <p:sp>
          <p:nvSpPr>
            <p:cNvPr id="4" name="Freeform 4"/>
            <p:cNvSpPr/>
            <p:nvPr/>
          </p:nvSpPr>
          <p:spPr>
            <a:xfrm>
              <a:off x="0" y="0"/>
              <a:ext cx="23636239" cy="5286238"/>
            </a:xfrm>
            <a:custGeom>
              <a:avLst/>
              <a:gdLst/>
              <a:ahLst/>
              <a:cxnLst/>
              <a:rect l="l" t="t" r="r" b="b"/>
              <a:pathLst>
                <a:path w="23636239" h="5286238">
                  <a:moveTo>
                    <a:pt x="0" y="0"/>
                  </a:moveTo>
                  <a:lnTo>
                    <a:pt x="0" y="5286238"/>
                  </a:lnTo>
                  <a:lnTo>
                    <a:pt x="23636239" y="5286238"/>
                  </a:lnTo>
                  <a:lnTo>
                    <a:pt x="23636239" y="0"/>
                  </a:lnTo>
                  <a:lnTo>
                    <a:pt x="0" y="0"/>
                  </a:lnTo>
                  <a:close/>
                  <a:moveTo>
                    <a:pt x="23575279" y="5225278"/>
                  </a:moveTo>
                  <a:lnTo>
                    <a:pt x="59690" y="5225278"/>
                  </a:lnTo>
                  <a:lnTo>
                    <a:pt x="59690" y="59690"/>
                  </a:lnTo>
                  <a:lnTo>
                    <a:pt x="23575279" y="59690"/>
                  </a:lnTo>
                  <a:lnTo>
                    <a:pt x="23575279" y="5225278"/>
                  </a:lnTo>
                  <a:close/>
                </a:path>
              </a:pathLst>
            </a:custGeom>
            <a:solidFill>
              <a:srgbClr val="000000"/>
            </a:solidFill>
          </p:spPr>
        </p:sp>
      </p:grpSp>
      <p:sp>
        <p:nvSpPr>
          <p:cNvPr id="5" name="TextBox 5"/>
          <p:cNvSpPr txBox="1"/>
          <p:nvPr/>
        </p:nvSpPr>
        <p:spPr>
          <a:xfrm>
            <a:off x="2273596" y="4030134"/>
            <a:ext cx="4513670" cy="448841"/>
          </a:xfrm>
          <a:prstGeom prst="rect">
            <a:avLst/>
          </a:prstGeom>
        </p:spPr>
        <p:txBody>
          <a:bodyPr lIns="0" tIns="0" rIns="0" bIns="0" rtlCol="0" anchor="t">
            <a:spAutoFit/>
          </a:bodyPr>
          <a:lstStyle/>
          <a:p>
            <a:pPr lvl="0" algn="ctr">
              <a:lnSpc>
                <a:spcPts val="3528"/>
              </a:lnSpc>
              <a:defRPr/>
            </a:pPr>
            <a:r>
              <a:rPr lang="en-US" sz="2520" spc="25" dirty="0" err="1">
                <a:solidFill>
                  <a:srgbClr val="000000"/>
                </a:solidFill>
                <a:latin typeface="DM Sans"/>
              </a:rPr>
              <a:t>Qu’est-ce</a:t>
            </a:r>
            <a:r>
              <a:rPr lang="en-US" sz="2520" spc="25" dirty="0">
                <a:solidFill>
                  <a:srgbClr val="000000"/>
                </a:solidFill>
                <a:latin typeface="DM Sans"/>
              </a:rPr>
              <a:t> qui </a:t>
            </a:r>
            <a:r>
              <a:rPr lang="en-US" sz="2520" spc="25" dirty="0" err="1">
                <a:solidFill>
                  <a:srgbClr val="000000"/>
                </a:solidFill>
                <a:latin typeface="DM Sans"/>
              </a:rPr>
              <a:t>doit</a:t>
            </a:r>
            <a:r>
              <a:rPr lang="en-US" sz="2520" spc="25" dirty="0">
                <a:solidFill>
                  <a:srgbClr val="000000"/>
                </a:solidFill>
                <a:latin typeface="DM Sans"/>
              </a:rPr>
              <a:t> </a:t>
            </a:r>
            <a:r>
              <a:rPr lang="en-US" sz="2520" spc="25" dirty="0" smtClean="0">
                <a:solidFill>
                  <a:srgbClr val="000000"/>
                </a:solidFill>
                <a:latin typeface="DM Sans"/>
              </a:rPr>
              <a:t>changer </a:t>
            </a:r>
            <a:r>
              <a:rPr kumimoji="0" lang="en-US" sz="2520" b="0" i="0" u="none" strike="noStrike" kern="1200" cap="none" spc="25" normalizeH="0" baseline="0" noProof="0" dirty="0" smtClean="0">
                <a:ln>
                  <a:noFill/>
                </a:ln>
                <a:solidFill>
                  <a:srgbClr val="000000"/>
                </a:solidFill>
                <a:effectLst/>
                <a:uLnTx/>
                <a:uFillTx/>
                <a:latin typeface="DM Sans"/>
                <a:ea typeface="+mn-ea"/>
                <a:cs typeface="+mn-cs"/>
              </a:rPr>
              <a:t>?</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6" name="Group 6"/>
          <p:cNvGrpSpPr/>
          <p:nvPr/>
        </p:nvGrpSpPr>
        <p:grpSpPr>
          <a:xfrm>
            <a:off x="2186351" y="2511821"/>
            <a:ext cx="4688161" cy="991244"/>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131356" y="2818957"/>
            <a:ext cx="2798151" cy="820738"/>
          </a:xfrm>
          <a:prstGeom prst="rect">
            <a:avLst/>
          </a:prstGeom>
        </p:spPr>
        <p:txBody>
          <a:bodyPr lIns="0" tIns="0" rIns="0" bIns="0" rtlCol="0" anchor="t">
            <a:spAutoFit/>
          </a:bodyPr>
          <a:lstStyle/>
          <a:p>
            <a:pPr algn="ctr">
              <a:lnSpc>
                <a:spcPts val="3203"/>
              </a:lnSpc>
              <a:spcBef>
                <a:spcPct val="0"/>
              </a:spcBef>
              <a:defRPr/>
            </a:pPr>
            <a:r>
              <a:rPr lang="en-US" sz="2993" spc="29" dirty="0" err="1">
                <a:solidFill>
                  <a:srgbClr val="000000"/>
                </a:solidFill>
                <a:latin typeface="DM Sans Bold"/>
              </a:rPr>
              <a:t>Étapes</a:t>
            </a:r>
            <a:endParaRPr lang="en-US" sz="2993" spc="29" dirty="0">
              <a:solidFill>
                <a:srgbClr val="000000"/>
              </a:solidFill>
              <a:latin typeface="DM Sans Bold"/>
            </a:endParaRPr>
          </a:p>
          <a:p>
            <a:pPr marL="0" marR="0" lvl="0" indent="0" algn="ctr" defTabSz="914400" rtl="0" eaLnBrk="1" fontAlgn="auto" latinLnBrk="0" hangingPunct="1">
              <a:lnSpc>
                <a:spcPts val="3203"/>
              </a:lnSpc>
              <a:spcBef>
                <a:spcPct val="0"/>
              </a:spcBef>
              <a:spcAft>
                <a:spcPts val="0"/>
              </a:spcAft>
              <a:buClrTx/>
              <a:buSzTx/>
              <a:buFontTx/>
              <a:buNone/>
              <a:tabLst/>
              <a:defRPr/>
            </a:pP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9" name="Group 9"/>
          <p:cNvGrpSpPr/>
          <p:nvPr/>
        </p:nvGrpSpPr>
        <p:grpSpPr>
          <a:xfrm>
            <a:off x="7112528" y="3753075"/>
            <a:ext cx="4349358" cy="1048506"/>
            <a:chOff x="0" y="0"/>
            <a:chExt cx="21928096" cy="5286238"/>
          </a:xfrm>
        </p:grpSpPr>
        <p:sp>
          <p:nvSpPr>
            <p:cNvPr id="10" name="Freeform 10"/>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1" name="TextBox 11"/>
          <p:cNvSpPr txBox="1"/>
          <p:nvPr/>
        </p:nvSpPr>
        <p:spPr>
          <a:xfrm>
            <a:off x="7206520" y="3820087"/>
            <a:ext cx="4161374" cy="897682"/>
          </a:xfrm>
          <a:prstGeom prst="rect">
            <a:avLst/>
          </a:prstGeom>
        </p:spPr>
        <p:txBody>
          <a:bodyPr lIns="0" tIns="0" rIns="0" bIns="0" rtlCol="0" anchor="t">
            <a:spAutoFit/>
          </a:bodyPr>
          <a:lstStyle/>
          <a:p>
            <a:pPr algn="ctr">
              <a:lnSpc>
                <a:spcPts val="3528"/>
              </a:lnSpc>
            </a:pPr>
            <a:r>
              <a:rPr lang="fr-FR" sz="2520" spc="25" dirty="0">
                <a:solidFill>
                  <a:srgbClr val="000000"/>
                </a:solidFill>
                <a:latin typeface="DM Sans"/>
              </a:rPr>
              <a:t>Analyse de la </a:t>
            </a:r>
            <a:r>
              <a:rPr lang="fr-FR" sz="2520" spc="25" dirty="0" smtClean="0">
                <a:solidFill>
                  <a:srgbClr val="000000"/>
                </a:solidFill>
                <a:latin typeface="DM Sans"/>
              </a:rPr>
              <a:t>situation et définition </a:t>
            </a:r>
            <a:r>
              <a:rPr lang="fr-FR" sz="2520" spc="25" dirty="0">
                <a:solidFill>
                  <a:srgbClr val="000000"/>
                </a:solidFill>
                <a:latin typeface="DM Sans"/>
              </a:rPr>
              <a:t>du problème</a:t>
            </a:r>
            <a:endParaRPr lang="fr-FR" sz="2520" spc="25" dirty="0">
              <a:solidFill>
                <a:srgbClr val="000000"/>
              </a:solidFill>
              <a:latin typeface="DM Sans"/>
            </a:endParaRPr>
          </a:p>
        </p:txBody>
      </p:sp>
      <p:grpSp>
        <p:nvGrpSpPr>
          <p:cNvPr id="12" name="Group 12"/>
          <p:cNvGrpSpPr/>
          <p:nvPr/>
        </p:nvGrpSpPr>
        <p:grpSpPr>
          <a:xfrm>
            <a:off x="7112528" y="2511821"/>
            <a:ext cx="4349358" cy="991244"/>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7859502" y="2812223"/>
            <a:ext cx="2855410" cy="419016"/>
          </a:xfrm>
          <a:prstGeom prst="rect">
            <a:avLst/>
          </a:prstGeom>
        </p:spPr>
        <p:txBody>
          <a:bodyPr lIns="0" tIns="0" rIns="0" bIns="0" rtlCol="0" anchor="t">
            <a:spAutoFit/>
          </a:bodyPr>
          <a:lstStyle/>
          <a:p>
            <a:pPr lvl="0" algn="ctr">
              <a:lnSpc>
                <a:spcPts val="3203"/>
              </a:lnSpc>
              <a:defRPr/>
            </a:pPr>
            <a:r>
              <a:rPr lang="en-US" sz="2993" spc="29" dirty="0" err="1" smtClean="0">
                <a:solidFill>
                  <a:srgbClr val="000000"/>
                </a:solidFill>
                <a:latin typeface="DM Sans Bold"/>
              </a:rPr>
              <a:t>Méthode</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15" name="Group 15"/>
          <p:cNvGrpSpPr/>
          <p:nvPr/>
        </p:nvGrpSpPr>
        <p:grpSpPr>
          <a:xfrm>
            <a:off x="11752292" y="3753075"/>
            <a:ext cx="4349358" cy="1048506"/>
            <a:chOff x="0" y="0"/>
            <a:chExt cx="21928096" cy="5286238"/>
          </a:xfrm>
        </p:grpSpPr>
        <p:sp>
          <p:nvSpPr>
            <p:cNvPr id="16" name="Freeform 16"/>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7" name="TextBox 17"/>
          <p:cNvSpPr txBox="1"/>
          <p:nvPr/>
        </p:nvSpPr>
        <p:spPr>
          <a:xfrm>
            <a:off x="11816577" y="4042137"/>
            <a:ext cx="4161374" cy="448841"/>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dirty="0" err="1" smtClean="0">
                <a:ln>
                  <a:noFill/>
                </a:ln>
                <a:solidFill>
                  <a:srgbClr val="000000"/>
                </a:solidFill>
                <a:effectLst/>
                <a:uLnTx/>
                <a:uFillTx/>
                <a:latin typeface="DM Sans"/>
                <a:ea typeface="+mn-ea"/>
                <a:cs typeface="+mn-cs"/>
              </a:rPr>
              <a:t>Objectifs</a:t>
            </a:r>
            <a:r>
              <a:rPr kumimoji="0" lang="en-US" sz="2520" b="0" i="0" u="none" strike="noStrike" kern="1200" cap="none" spc="25" normalizeH="0" baseline="0" noProof="0" dirty="0" smtClean="0">
                <a:ln>
                  <a:noFill/>
                </a:ln>
                <a:solidFill>
                  <a:srgbClr val="000000"/>
                </a:solidFill>
                <a:effectLst/>
                <a:uLnTx/>
                <a:uFillTx/>
                <a:latin typeface="DM Sans"/>
                <a:ea typeface="+mn-ea"/>
                <a:cs typeface="+mn-cs"/>
              </a:rPr>
              <a:t> (</a:t>
            </a:r>
            <a:r>
              <a:rPr lang="en-US" sz="2520" spc="25" dirty="0" err="1" smtClean="0">
                <a:solidFill>
                  <a:srgbClr val="000000"/>
                </a:solidFill>
                <a:latin typeface="DM Sans"/>
              </a:rPr>
              <a:t>demande</a:t>
            </a:r>
            <a:r>
              <a:rPr kumimoji="0" lang="en-US" sz="2520" b="0" i="0" u="none" strike="noStrike" kern="1200" cap="none" spc="25" normalizeH="0" baseline="0" noProof="0" dirty="0" smtClean="0">
                <a:ln>
                  <a:noFill/>
                </a:ln>
                <a:solidFill>
                  <a:srgbClr val="000000"/>
                </a:solidFill>
                <a:effectLst/>
                <a:uLnTx/>
                <a:uFillTx/>
                <a:latin typeface="DM Sans"/>
                <a:ea typeface="+mn-ea"/>
                <a:cs typeface="+mn-cs"/>
              </a:rPr>
              <a:t>s</a:t>
            </a:r>
            <a:r>
              <a:rPr kumimoji="0" lang="en-US" sz="2520" b="0" i="0" u="none" strike="noStrike" kern="1200" cap="none" spc="25" normalizeH="0" baseline="0" noProof="0" dirty="0">
                <a:ln>
                  <a:noFill/>
                </a:ln>
                <a:solidFill>
                  <a:srgbClr val="000000"/>
                </a:solidFill>
                <a:effectLst/>
                <a:uLnTx/>
                <a:uFillTx/>
                <a:latin typeface="DM Sans"/>
                <a:ea typeface="+mn-ea"/>
                <a:cs typeface="+mn-cs"/>
              </a:rPr>
              <a:t>)</a:t>
            </a:r>
          </a:p>
        </p:txBody>
      </p:sp>
      <p:grpSp>
        <p:nvGrpSpPr>
          <p:cNvPr id="18" name="Group 18"/>
          <p:cNvGrpSpPr/>
          <p:nvPr/>
        </p:nvGrpSpPr>
        <p:grpSpPr>
          <a:xfrm>
            <a:off x="11752292" y="2511821"/>
            <a:ext cx="4349358" cy="991244"/>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499265" y="2812223"/>
            <a:ext cx="3478685" cy="410369"/>
          </a:xfrm>
          <a:prstGeom prst="rect">
            <a:avLst/>
          </a:prstGeom>
        </p:spPr>
        <p:txBody>
          <a:bodyPr wrap="square" lIns="0" tIns="0" rIns="0" bIns="0" rtlCol="0" anchor="t">
            <a:spAutoFit/>
          </a:bodyPr>
          <a:lstStyle/>
          <a:p>
            <a:pPr lvl="0" algn="ctr">
              <a:lnSpc>
                <a:spcPts val="3203"/>
              </a:lnSpc>
            </a:pPr>
            <a:r>
              <a:rPr lang="en-US" sz="2993" spc="29" dirty="0">
                <a:solidFill>
                  <a:srgbClr val="000000"/>
                </a:solidFill>
                <a:latin typeface="DM Sans Bold"/>
              </a:rPr>
              <a:t>Plan de </a:t>
            </a:r>
            <a:r>
              <a:rPr lang="en-US" sz="2993" spc="29" dirty="0" err="1">
                <a:solidFill>
                  <a:srgbClr val="000000"/>
                </a:solidFill>
                <a:latin typeface="DM Sans Bold"/>
              </a:rPr>
              <a:t>plaidoyer</a:t>
            </a:r>
            <a:endParaRPr lang="en-US" sz="2993" spc="29" dirty="0">
              <a:solidFill>
                <a:srgbClr val="000000"/>
              </a:solidFill>
              <a:latin typeface="DM Sans Bold"/>
            </a:endParaRPr>
          </a:p>
        </p:txBody>
      </p:sp>
      <p:grpSp>
        <p:nvGrpSpPr>
          <p:cNvPr id="21" name="Group 21"/>
          <p:cNvGrpSpPr/>
          <p:nvPr/>
        </p:nvGrpSpPr>
        <p:grpSpPr>
          <a:xfrm>
            <a:off x="2186351" y="5023135"/>
            <a:ext cx="4688161" cy="1013117"/>
            <a:chOff x="0" y="0"/>
            <a:chExt cx="23636239" cy="5107820"/>
          </a:xfrm>
        </p:grpSpPr>
        <p:sp>
          <p:nvSpPr>
            <p:cNvPr id="22" name="Freeform 22"/>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23" name="TextBox 23"/>
          <p:cNvSpPr txBox="1"/>
          <p:nvPr/>
        </p:nvSpPr>
        <p:spPr>
          <a:xfrm>
            <a:off x="2273596" y="5060450"/>
            <a:ext cx="4513670" cy="897682"/>
          </a:xfrm>
          <a:prstGeom prst="rect">
            <a:avLst/>
          </a:prstGeom>
        </p:spPr>
        <p:txBody>
          <a:bodyPr lIns="0" tIns="0" rIns="0" bIns="0" rtlCol="0" anchor="t">
            <a:spAutoFit/>
          </a:bodyPr>
          <a:lstStyle/>
          <a:p>
            <a:pPr lvl="0" algn="ctr">
              <a:lnSpc>
                <a:spcPts val="3528"/>
              </a:lnSpc>
              <a:defRPr/>
            </a:pPr>
            <a:r>
              <a:rPr lang="fr-FR" sz="2520" spc="25" dirty="0">
                <a:solidFill>
                  <a:srgbClr val="000000"/>
                </a:solidFill>
                <a:latin typeface="DM Sans"/>
              </a:rPr>
              <a:t>Qui peuvent être vos partenaires et vos </a:t>
            </a:r>
            <a:r>
              <a:rPr lang="fr-FR" sz="2520" spc="25" dirty="0" smtClean="0">
                <a:solidFill>
                  <a:srgbClr val="000000"/>
                </a:solidFill>
                <a:latin typeface="DM Sans"/>
              </a:rPr>
              <a:t>alliés </a:t>
            </a:r>
            <a:r>
              <a:rPr kumimoji="0" lang="en-US" sz="2520" b="0" i="0" u="none" strike="noStrike" kern="1200" cap="none" spc="25" normalizeH="0" baseline="0" noProof="0" dirty="0" smtClean="0">
                <a:ln>
                  <a:noFill/>
                </a:ln>
                <a:solidFill>
                  <a:srgbClr val="000000"/>
                </a:solidFill>
                <a:effectLst/>
                <a:uLnTx/>
                <a:uFillTx/>
                <a:latin typeface="DM Sans"/>
                <a:ea typeface="+mn-ea"/>
                <a:cs typeface="+mn-cs"/>
              </a:rPr>
              <a:t>?</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24" name="Group 24"/>
          <p:cNvGrpSpPr/>
          <p:nvPr/>
        </p:nvGrpSpPr>
        <p:grpSpPr>
          <a:xfrm>
            <a:off x="7112528" y="5023135"/>
            <a:ext cx="4349358" cy="1013117"/>
            <a:chOff x="0" y="0"/>
            <a:chExt cx="21928096" cy="5107820"/>
          </a:xfrm>
        </p:grpSpPr>
        <p:sp>
          <p:nvSpPr>
            <p:cNvPr id="25" name="Freeform 25"/>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6" name="TextBox 26"/>
          <p:cNvSpPr txBox="1"/>
          <p:nvPr/>
        </p:nvSpPr>
        <p:spPr>
          <a:xfrm>
            <a:off x="7206520" y="5196305"/>
            <a:ext cx="4161374" cy="877804"/>
          </a:xfrm>
          <a:prstGeom prst="rect">
            <a:avLst/>
          </a:prstGeom>
        </p:spPr>
        <p:txBody>
          <a:bodyPr lIns="0" tIns="0" rIns="0" bIns="0" rtlCol="0" anchor="t">
            <a:spAutoFit/>
          </a:bodyPr>
          <a:lstStyle/>
          <a:p>
            <a:pPr algn="ctr">
              <a:lnSpc>
                <a:spcPts val="3528"/>
              </a:lnSpc>
            </a:pPr>
            <a:r>
              <a:rPr lang="en-US" sz="2520" spc="25" dirty="0" err="1">
                <a:solidFill>
                  <a:srgbClr val="000000"/>
                </a:solidFill>
                <a:latin typeface="DM Sans"/>
              </a:rPr>
              <a:t>Analyse</a:t>
            </a:r>
            <a:r>
              <a:rPr lang="en-US" sz="2520" spc="25" dirty="0">
                <a:solidFill>
                  <a:srgbClr val="000000"/>
                </a:solidFill>
                <a:latin typeface="DM Sans"/>
              </a:rPr>
              <a:t> des parties </a:t>
            </a:r>
            <a:r>
              <a:rPr lang="en-US" sz="2520" spc="25" dirty="0" err="1">
                <a:solidFill>
                  <a:srgbClr val="000000"/>
                </a:solidFill>
                <a:latin typeface="DM Sans"/>
              </a:rPr>
              <a:t>prenantes</a:t>
            </a:r>
            <a:endParaRPr lang="en-US" sz="2520" spc="25" dirty="0">
              <a:solidFill>
                <a:srgbClr val="000000"/>
              </a:solidFill>
              <a:latin typeface="DM Sans"/>
            </a:endParaRPr>
          </a:p>
        </p:txBody>
      </p:sp>
      <p:grpSp>
        <p:nvGrpSpPr>
          <p:cNvPr id="27" name="Group 27"/>
          <p:cNvGrpSpPr/>
          <p:nvPr/>
        </p:nvGrpSpPr>
        <p:grpSpPr>
          <a:xfrm>
            <a:off x="11752292" y="5023135"/>
            <a:ext cx="4349358" cy="1013117"/>
            <a:chOff x="0" y="0"/>
            <a:chExt cx="21928096" cy="5107820"/>
          </a:xfrm>
        </p:grpSpPr>
        <p:sp>
          <p:nvSpPr>
            <p:cNvPr id="28" name="Freeform 28"/>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9" name="TextBox 29"/>
          <p:cNvSpPr txBox="1"/>
          <p:nvPr/>
        </p:nvSpPr>
        <p:spPr>
          <a:xfrm>
            <a:off x="11752292" y="5196305"/>
            <a:ext cx="4161374" cy="448841"/>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dirty="0" err="1" smtClean="0">
                <a:ln>
                  <a:noFill/>
                </a:ln>
                <a:solidFill>
                  <a:srgbClr val="000000"/>
                </a:solidFill>
                <a:effectLst/>
                <a:uLnTx/>
                <a:uFillTx/>
                <a:latin typeface="DM Sans"/>
                <a:ea typeface="+mn-ea"/>
                <a:cs typeface="+mn-cs"/>
              </a:rPr>
              <a:t>Alliés</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0" name="Group 30"/>
          <p:cNvGrpSpPr/>
          <p:nvPr/>
        </p:nvGrpSpPr>
        <p:grpSpPr>
          <a:xfrm>
            <a:off x="2186351" y="6233182"/>
            <a:ext cx="4688161" cy="1013117"/>
            <a:chOff x="0" y="0"/>
            <a:chExt cx="23636239" cy="5107820"/>
          </a:xfrm>
        </p:grpSpPr>
        <p:sp>
          <p:nvSpPr>
            <p:cNvPr id="31" name="Freeform 31"/>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32" name="TextBox 32"/>
          <p:cNvSpPr txBox="1"/>
          <p:nvPr/>
        </p:nvSpPr>
        <p:spPr>
          <a:xfrm>
            <a:off x="2273596" y="6270497"/>
            <a:ext cx="4513670" cy="897682"/>
          </a:xfrm>
          <a:prstGeom prst="rect">
            <a:avLst/>
          </a:prstGeom>
        </p:spPr>
        <p:txBody>
          <a:bodyPr lIns="0" tIns="0" rIns="0" bIns="0" rtlCol="0" anchor="t">
            <a:spAutoFit/>
          </a:bodyPr>
          <a:lstStyle/>
          <a:p>
            <a:pPr lvl="0" algn="ctr">
              <a:lnSpc>
                <a:spcPts val="3528"/>
              </a:lnSpc>
              <a:defRPr/>
            </a:pPr>
            <a:r>
              <a:rPr lang="fr-FR" sz="2000" spc="25" dirty="0">
                <a:solidFill>
                  <a:srgbClr val="000000"/>
                </a:solidFill>
                <a:latin typeface="DM Sans"/>
              </a:rPr>
              <a:t>Qui peut opérer ce changement et qui </a:t>
            </a:r>
            <a:r>
              <a:rPr lang="fr-FR" sz="2000" spc="25" dirty="0" smtClean="0">
                <a:solidFill>
                  <a:srgbClr val="000000"/>
                </a:solidFill>
                <a:latin typeface="DM Sans"/>
              </a:rPr>
              <a:t>écoutent-ils </a:t>
            </a:r>
            <a:r>
              <a:rPr kumimoji="0" lang="en-US" sz="2000" b="0" i="0" u="none" strike="noStrike" kern="1200" cap="none" spc="25" normalizeH="0" baseline="0" noProof="0" dirty="0" smtClean="0">
                <a:ln>
                  <a:noFill/>
                </a:ln>
                <a:solidFill>
                  <a:srgbClr val="000000"/>
                </a:solidFill>
                <a:effectLst/>
                <a:uLnTx/>
                <a:uFillTx/>
                <a:latin typeface="DM Sans"/>
              </a:rPr>
              <a:t>?</a:t>
            </a:r>
            <a:endParaRPr kumimoji="0" lang="en-US" sz="2000" b="0" i="0" u="none" strike="noStrike" kern="1200" cap="none" spc="25" normalizeH="0" baseline="0" noProof="0" dirty="0">
              <a:ln>
                <a:noFill/>
              </a:ln>
              <a:solidFill>
                <a:srgbClr val="000000"/>
              </a:solidFill>
              <a:effectLst/>
              <a:uLnTx/>
              <a:uFillTx/>
              <a:latin typeface="DM Sans"/>
            </a:endParaRPr>
          </a:p>
        </p:txBody>
      </p:sp>
      <p:grpSp>
        <p:nvGrpSpPr>
          <p:cNvPr id="33" name="Group 33"/>
          <p:cNvGrpSpPr/>
          <p:nvPr/>
        </p:nvGrpSpPr>
        <p:grpSpPr>
          <a:xfrm>
            <a:off x="7112528" y="6233182"/>
            <a:ext cx="4349358" cy="1013117"/>
            <a:chOff x="0" y="0"/>
            <a:chExt cx="21928096" cy="5107820"/>
          </a:xfrm>
        </p:grpSpPr>
        <p:sp>
          <p:nvSpPr>
            <p:cNvPr id="34" name="Freeform 34"/>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5" name="TextBox 35"/>
          <p:cNvSpPr txBox="1"/>
          <p:nvPr/>
        </p:nvSpPr>
        <p:spPr>
          <a:xfrm>
            <a:off x="7206520" y="6406352"/>
            <a:ext cx="4161374" cy="437236"/>
          </a:xfrm>
          <a:prstGeom prst="rect">
            <a:avLst/>
          </a:prstGeom>
        </p:spPr>
        <p:txBody>
          <a:bodyPr lIns="0" tIns="0" rIns="0" bIns="0" rtlCol="0" anchor="t">
            <a:spAutoFit/>
          </a:bodyPr>
          <a:lstStyle/>
          <a:p>
            <a:pPr algn="ctr">
              <a:lnSpc>
                <a:spcPts val="3528"/>
              </a:lnSpc>
            </a:pPr>
            <a:r>
              <a:rPr lang="en-US" sz="2520" spc="25" dirty="0" err="1">
                <a:solidFill>
                  <a:srgbClr val="000000"/>
                </a:solidFill>
                <a:latin typeface="DM Sans"/>
              </a:rPr>
              <a:t>Cartographie</a:t>
            </a:r>
            <a:r>
              <a:rPr lang="en-US" sz="2520" spc="25" dirty="0">
                <a:solidFill>
                  <a:srgbClr val="000000"/>
                </a:solidFill>
                <a:latin typeface="DM Sans"/>
              </a:rPr>
              <a:t> du </a:t>
            </a:r>
            <a:r>
              <a:rPr lang="en-US" sz="2520" spc="25" dirty="0" err="1">
                <a:solidFill>
                  <a:srgbClr val="000000"/>
                </a:solidFill>
                <a:latin typeface="DM Sans"/>
              </a:rPr>
              <a:t>pouvoir</a:t>
            </a:r>
            <a:endParaRPr lang="en-US" sz="2520" spc="25" dirty="0">
              <a:solidFill>
                <a:srgbClr val="000000"/>
              </a:solidFill>
              <a:latin typeface="DM Sans"/>
            </a:endParaRPr>
          </a:p>
        </p:txBody>
      </p:sp>
      <p:grpSp>
        <p:nvGrpSpPr>
          <p:cNvPr id="36" name="Group 36"/>
          <p:cNvGrpSpPr/>
          <p:nvPr/>
        </p:nvGrpSpPr>
        <p:grpSpPr>
          <a:xfrm>
            <a:off x="11752292" y="6233182"/>
            <a:ext cx="4349358" cy="1013117"/>
            <a:chOff x="0" y="0"/>
            <a:chExt cx="21928096" cy="5107820"/>
          </a:xfrm>
        </p:grpSpPr>
        <p:sp>
          <p:nvSpPr>
            <p:cNvPr id="37" name="Freeform 37"/>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8" name="TextBox 38"/>
          <p:cNvSpPr txBox="1"/>
          <p:nvPr/>
        </p:nvSpPr>
        <p:spPr>
          <a:xfrm>
            <a:off x="11752292" y="6406352"/>
            <a:ext cx="4161374" cy="437236"/>
          </a:xfrm>
          <a:prstGeom prst="rect">
            <a:avLst/>
          </a:prstGeom>
        </p:spPr>
        <p:txBody>
          <a:bodyPr lIns="0" tIns="0" rIns="0" bIns="0" rtlCol="0" anchor="t">
            <a:spAutoFit/>
          </a:bodyPr>
          <a:lstStyle/>
          <a:p>
            <a:pPr algn="ctr">
              <a:lnSpc>
                <a:spcPts val="3528"/>
              </a:lnSpc>
            </a:pPr>
            <a:r>
              <a:rPr lang="en-US" sz="2520" spc="25" dirty="0" err="1">
                <a:solidFill>
                  <a:srgbClr val="000000"/>
                </a:solidFill>
                <a:latin typeface="DM Sans"/>
              </a:rPr>
              <a:t>Cibles</a:t>
            </a:r>
            <a:endParaRPr lang="en-US" sz="2520" spc="25" dirty="0">
              <a:solidFill>
                <a:srgbClr val="000000"/>
              </a:solidFill>
              <a:latin typeface="DM Sans"/>
            </a:endParaRPr>
          </a:p>
        </p:txBody>
      </p:sp>
      <p:grpSp>
        <p:nvGrpSpPr>
          <p:cNvPr id="39" name="Group 39"/>
          <p:cNvGrpSpPr/>
          <p:nvPr/>
        </p:nvGrpSpPr>
        <p:grpSpPr>
          <a:xfrm>
            <a:off x="2186351" y="7443229"/>
            <a:ext cx="4688161" cy="821074"/>
            <a:chOff x="0" y="0"/>
            <a:chExt cx="23636239" cy="4139596"/>
          </a:xfrm>
        </p:grpSpPr>
        <p:sp>
          <p:nvSpPr>
            <p:cNvPr id="40" name="Freeform 40"/>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41" name="TextBox 41"/>
          <p:cNvSpPr txBox="1"/>
          <p:nvPr/>
        </p:nvSpPr>
        <p:spPr>
          <a:xfrm>
            <a:off x="2273596" y="7616399"/>
            <a:ext cx="4513670" cy="897682"/>
          </a:xfrm>
          <a:prstGeom prst="rect">
            <a:avLst/>
          </a:prstGeom>
        </p:spPr>
        <p:txBody>
          <a:bodyPr lIns="0" tIns="0" rIns="0" bIns="0" rtlCol="0" anchor="t">
            <a:spAutoFit/>
          </a:bodyPr>
          <a:lstStyle/>
          <a:p>
            <a:pPr lvl="0" algn="ctr">
              <a:lnSpc>
                <a:spcPts val="3528"/>
              </a:lnSpc>
              <a:defRPr/>
            </a:pPr>
            <a:r>
              <a:rPr lang="fr-FR" sz="2520" spc="25" dirty="0">
                <a:solidFill>
                  <a:srgbClr val="000000"/>
                </a:solidFill>
                <a:latin typeface="DM Sans"/>
              </a:rPr>
              <a:t>Quel est le meilleur moment pour </a:t>
            </a:r>
            <a:r>
              <a:rPr lang="fr-FR" sz="2520" spc="25" dirty="0" smtClean="0">
                <a:solidFill>
                  <a:srgbClr val="000000"/>
                </a:solidFill>
                <a:latin typeface="DM Sans"/>
              </a:rPr>
              <a:t>agir </a:t>
            </a:r>
            <a:r>
              <a:rPr kumimoji="0" lang="en-US" sz="2520" b="0" i="0" u="none" strike="noStrike" kern="1200" cap="none" spc="25" normalizeH="0" baseline="0" noProof="0" dirty="0" smtClean="0">
                <a:ln>
                  <a:noFill/>
                </a:ln>
                <a:solidFill>
                  <a:srgbClr val="000000"/>
                </a:solidFill>
                <a:effectLst/>
                <a:uLnTx/>
                <a:uFillTx/>
                <a:latin typeface="DM Sans"/>
                <a:ea typeface="+mn-ea"/>
                <a:cs typeface="+mn-cs"/>
              </a:rPr>
              <a:t>?</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42" name="Group 42"/>
          <p:cNvGrpSpPr/>
          <p:nvPr/>
        </p:nvGrpSpPr>
        <p:grpSpPr>
          <a:xfrm>
            <a:off x="7112528" y="7443229"/>
            <a:ext cx="4349358" cy="821074"/>
            <a:chOff x="0" y="0"/>
            <a:chExt cx="21928096" cy="4139596"/>
          </a:xfrm>
        </p:grpSpPr>
        <p:sp>
          <p:nvSpPr>
            <p:cNvPr id="43" name="Freeform 4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4" name="TextBox 44"/>
          <p:cNvSpPr txBox="1"/>
          <p:nvPr/>
        </p:nvSpPr>
        <p:spPr>
          <a:xfrm>
            <a:off x="7206520" y="7616399"/>
            <a:ext cx="4161374" cy="428964"/>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en-US" sz="2520" b="0" i="0" u="none" strike="noStrike" kern="1200" cap="none" spc="25" normalizeH="0" baseline="0" noProof="0" dirty="0" err="1" smtClean="0">
                <a:ln>
                  <a:noFill/>
                </a:ln>
                <a:solidFill>
                  <a:srgbClr val="000000"/>
                </a:solidFill>
                <a:effectLst/>
                <a:uLnTx/>
                <a:uFillTx/>
                <a:latin typeface="DM Sans"/>
                <a:ea typeface="+mn-ea"/>
                <a:cs typeface="+mn-cs"/>
              </a:rPr>
              <a:t>Calendrier</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45" name="Group 45"/>
          <p:cNvGrpSpPr/>
          <p:nvPr/>
        </p:nvGrpSpPr>
        <p:grpSpPr>
          <a:xfrm>
            <a:off x="11752292" y="7443229"/>
            <a:ext cx="4349358" cy="821074"/>
            <a:chOff x="0" y="0"/>
            <a:chExt cx="21928096" cy="4139596"/>
          </a:xfrm>
        </p:grpSpPr>
        <p:sp>
          <p:nvSpPr>
            <p:cNvPr id="46" name="Freeform 4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7" name="TextBox 47"/>
          <p:cNvSpPr txBox="1"/>
          <p:nvPr/>
        </p:nvSpPr>
        <p:spPr>
          <a:xfrm>
            <a:off x="11752292" y="7616399"/>
            <a:ext cx="4161374" cy="448841"/>
          </a:xfrm>
          <a:prstGeom prst="rect">
            <a:avLst/>
          </a:prstGeom>
        </p:spPr>
        <p:txBody>
          <a:bodyPr lIns="0" tIns="0" rIns="0" bIns="0" rtlCol="0" anchor="t">
            <a:spAutoFit/>
          </a:bodyPr>
          <a:lstStyle/>
          <a:p>
            <a:pPr algn="ctr">
              <a:lnSpc>
                <a:spcPts val="3528"/>
              </a:lnSpc>
            </a:pPr>
            <a:r>
              <a:rPr lang="en-US" sz="2520" spc="25" dirty="0" smtClean="0">
                <a:solidFill>
                  <a:srgbClr val="000000"/>
                </a:solidFill>
                <a:latin typeface="DM Sans"/>
              </a:rPr>
              <a:t>Dates </a:t>
            </a:r>
            <a:r>
              <a:rPr lang="en-US" sz="2520" spc="25" dirty="0" err="1">
                <a:solidFill>
                  <a:srgbClr val="000000"/>
                </a:solidFill>
                <a:latin typeface="DM Sans"/>
              </a:rPr>
              <a:t>clés</a:t>
            </a:r>
            <a:endParaRPr lang="en-US" sz="2520" spc="25" dirty="0">
              <a:solidFill>
                <a:srgbClr val="000000"/>
              </a:solidFill>
              <a:latin typeface="DM Sans"/>
            </a:endParaRPr>
          </a:p>
        </p:txBody>
      </p:sp>
      <p:grpSp>
        <p:nvGrpSpPr>
          <p:cNvPr id="48" name="Group 48"/>
          <p:cNvGrpSpPr/>
          <p:nvPr/>
        </p:nvGrpSpPr>
        <p:grpSpPr>
          <a:xfrm>
            <a:off x="2186351" y="8437226"/>
            <a:ext cx="4688161" cy="821074"/>
            <a:chOff x="0" y="0"/>
            <a:chExt cx="23636239" cy="4139596"/>
          </a:xfrm>
        </p:grpSpPr>
        <p:sp>
          <p:nvSpPr>
            <p:cNvPr id="49" name="Freeform 49"/>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0" name="TextBox 50"/>
          <p:cNvSpPr txBox="1"/>
          <p:nvPr/>
        </p:nvSpPr>
        <p:spPr>
          <a:xfrm>
            <a:off x="2273596" y="8610396"/>
            <a:ext cx="4513670" cy="448841"/>
          </a:xfrm>
          <a:prstGeom prst="rect">
            <a:avLst/>
          </a:prstGeom>
        </p:spPr>
        <p:txBody>
          <a:bodyPr lIns="0" tIns="0" rIns="0" bIns="0" rtlCol="0" anchor="t">
            <a:spAutoFit/>
          </a:bodyPr>
          <a:lstStyle/>
          <a:p>
            <a:pPr lvl="0" algn="ctr">
              <a:lnSpc>
                <a:spcPts val="3528"/>
              </a:lnSpc>
              <a:defRPr/>
            </a:pPr>
            <a:r>
              <a:rPr lang="en-US" sz="2520" spc="25" dirty="0" err="1">
                <a:solidFill>
                  <a:srgbClr val="000000"/>
                </a:solidFill>
                <a:latin typeface="DM Sans"/>
              </a:rPr>
              <a:t>Quel</a:t>
            </a:r>
            <a:r>
              <a:rPr lang="en-US" sz="2520" spc="25" dirty="0">
                <a:solidFill>
                  <a:srgbClr val="000000"/>
                </a:solidFill>
                <a:latin typeface="DM Sans"/>
              </a:rPr>
              <a:t> </a:t>
            </a:r>
            <a:r>
              <a:rPr lang="en-US" sz="2520" spc="25" dirty="0" err="1">
                <a:solidFill>
                  <a:srgbClr val="000000"/>
                </a:solidFill>
                <a:latin typeface="DM Sans"/>
              </a:rPr>
              <a:t>est</a:t>
            </a:r>
            <a:r>
              <a:rPr lang="en-US" sz="2520" spc="25" dirty="0">
                <a:solidFill>
                  <a:srgbClr val="000000"/>
                </a:solidFill>
                <a:latin typeface="DM Sans"/>
              </a:rPr>
              <a:t> le </a:t>
            </a:r>
            <a:r>
              <a:rPr lang="en-US" sz="2520" spc="25" dirty="0" smtClean="0">
                <a:solidFill>
                  <a:srgbClr val="000000"/>
                </a:solidFill>
                <a:latin typeface="DM Sans"/>
              </a:rPr>
              <a:t>message </a:t>
            </a:r>
            <a:r>
              <a:rPr kumimoji="0" lang="en-US" sz="2520" b="0" i="0" u="none" strike="noStrike" kern="1200" cap="none" spc="25" normalizeH="0" baseline="0" noProof="0" dirty="0" smtClean="0">
                <a:ln>
                  <a:noFill/>
                </a:ln>
                <a:solidFill>
                  <a:srgbClr val="000000"/>
                </a:solidFill>
                <a:effectLst/>
                <a:uLnTx/>
                <a:uFillTx/>
                <a:latin typeface="DM Sans"/>
                <a:ea typeface="+mn-ea"/>
                <a:cs typeface="+mn-cs"/>
              </a:rPr>
              <a:t>?</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51" name="Group 51"/>
          <p:cNvGrpSpPr/>
          <p:nvPr/>
        </p:nvGrpSpPr>
        <p:grpSpPr>
          <a:xfrm>
            <a:off x="7112528" y="8437226"/>
            <a:ext cx="4349358" cy="821074"/>
            <a:chOff x="0" y="0"/>
            <a:chExt cx="21928096" cy="4139596"/>
          </a:xfrm>
        </p:grpSpPr>
        <p:sp>
          <p:nvSpPr>
            <p:cNvPr id="52" name="Freeform 52"/>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3" name="TextBox 53"/>
          <p:cNvSpPr txBox="1"/>
          <p:nvPr/>
        </p:nvSpPr>
        <p:spPr>
          <a:xfrm>
            <a:off x="7206520" y="8610396"/>
            <a:ext cx="4161374" cy="437236"/>
          </a:xfrm>
          <a:prstGeom prst="rect">
            <a:avLst/>
          </a:prstGeom>
        </p:spPr>
        <p:txBody>
          <a:bodyPr lIns="0" tIns="0" rIns="0" bIns="0" rtlCol="0" anchor="t">
            <a:spAutoFit/>
          </a:bodyPr>
          <a:lstStyle/>
          <a:p>
            <a:pPr algn="ctr">
              <a:lnSpc>
                <a:spcPts val="3528"/>
              </a:lnSpc>
            </a:pPr>
            <a:r>
              <a:rPr lang="en-US" sz="2520" spc="25" dirty="0">
                <a:solidFill>
                  <a:srgbClr val="000000"/>
                </a:solidFill>
                <a:latin typeface="DM Sans"/>
              </a:rPr>
              <a:t>Formulation de messages</a:t>
            </a:r>
            <a:endParaRPr lang="en-US" sz="2520" spc="25" dirty="0">
              <a:solidFill>
                <a:srgbClr val="000000"/>
              </a:solidFill>
              <a:latin typeface="DM Sans"/>
            </a:endParaRPr>
          </a:p>
        </p:txBody>
      </p:sp>
      <p:grpSp>
        <p:nvGrpSpPr>
          <p:cNvPr id="54" name="Group 54"/>
          <p:cNvGrpSpPr/>
          <p:nvPr/>
        </p:nvGrpSpPr>
        <p:grpSpPr>
          <a:xfrm>
            <a:off x="11752292" y="8437226"/>
            <a:ext cx="4349358" cy="821074"/>
            <a:chOff x="0" y="0"/>
            <a:chExt cx="21928096" cy="4139596"/>
          </a:xfrm>
        </p:grpSpPr>
        <p:sp>
          <p:nvSpPr>
            <p:cNvPr id="55" name="Freeform 5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6" name="TextBox 56"/>
          <p:cNvSpPr txBox="1"/>
          <p:nvPr/>
        </p:nvSpPr>
        <p:spPr>
          <a:xfrm>
            <a:off x="11752292" y="8610396"/>
            <a:ext cx="4161374" cy="437236"/>
          </a:xfrm>
          <a:prstGeom prst="rect">
            <a:avLst/>
          </a:prstGeom>
        </p:spPr>
        <p:txBody>
          <a:bodyPr lIns="0" tIns="0" rIns="0" bIns="0" rtlCol="0" anchor="t">
            <a:spAutoFit/>
          </a:bodyPr>
          <a:lstStyle/>
          <a:p>
            <a:pPr lvl="0" algn="ctr">
              <a:lnSpc>
                <a:spcPts val="3528"/>
              </a:lnSpc>
              <a:defRPr/>
            </a:pPr>
            <a:r>
              <a:rPr lang="en-US" sz="2520" spc="25" dirty="0">
                <a:solidFill>
                  <a:srgbClr val="000000"/>
                </a:solidFill>
                <a:latin typeface="DM Sans"/>
              </a:rPr>
              <a:t>Messages </a:t>
            </a:r>
            <a:r>
              <a:rPr lang="en-US" sz="2520" spc="25" dirty="0" err="1">
                <a:solidFill>
                  <a:srgbClr val="000000"/>
                </a:solidFill>
                <a:latin typeface="DM Sans"/>
              </a:rPr>
              <a:t>clés</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spTree>
    <p:extLst>
      <p:ext uri="{BB962C8B-B14F-4D97-AF65-F5344CB8AC3E}">
        <p14:creationId xmlns:p14="http://schemas.microsoft.com/office/powerpoint/2010/main" val="45279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844139"/>
            <a:ext cx="16230600" cy="6414161"/>
            <a:chOff x="0" y="0"/>
            <a:chExt cx="12456187" cy="4922553"/>
          </a:xfrm>
        </p:grpSpPr>
        <p:sp>
          <p:nvSpPr>
            <p:cNvPr id="3" name="Freeform 3"/>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grpSp>
        <p:nvGrpSpPr>
          <p:cNvPr id="4" name="Group 4"/>
          <p:cNvGrpSpPr/>
          <p:nvPr/>
        </p:nvGrpSpPr>
        <p:grpSpPr>
          <a:xfrm>
            <a:off x="2710424" y="3871491"/>
            <a:ext cx="897809" cy="897809"/>
            <a:chOff x="0" y="0"/>
            <a:chExt cx="1197078" cy="1197078"/>
          </a:xfrm>
        </p:grpSpPr>
        <p:grpSp>
          <p:nvGrpSpPr>
            <p:cNvPr id="5" name="Group 5"/>
            <p:cNvGrpSpPr/>
            <p:nvPr/>
          </p:nvGrpSpPr>
          <p:grpSpPr>
            <a:xfrm>
              <a:off x="0" y="0"/>
              <a:ext cx="1197078" cy="1197078"/>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7" name="TextBox 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8" name="Group 8"/>
          <p:cNvGrpSpPr/>
          <p:nvPr/>
        </p:nvGrpSpPr>
        <p:grpSpPr>
          <a:xfrm>
            <a:off x="2710424" y="5642129"/>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2" name="Group 12"/>
          <p:cNvGrpSpPr/>
          <p:nvPr/>
        </p:nvGrpSpPr>
        <p:grpSpPr>
          <a:xfrm>
            <a:off x="2710424" y="7289878"/>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16" name="Group 16"/>
          <p:cNvGrpSpPr/>
          <p:nvPr/>
        </p:nvGrpSpPr>
        <p:grpSpPr>
          <a:xfrm>
            <a:off x="1034796" y="951466"/>
            <a:ext cx="16230600" cy="1155527"/>
            <a:chOff x="0" y="0"/>
            <a:chExt cx="12456187" cy="886810"/>
          </a:xfrm>
        </p:grpSpPr>
        <p:sp>
          <p:nvSpPr>
            <p:cNvPr id="17" name="Freeform 17"/>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00C2FF"/>
            </a:solidFill>
          </p:spPr>
        </p:sp>
      </p:grpSp>
      <p:sp>
        <p:nvSpPr>
          <p:cNvPr id="18" name="TextBox 18"/>
          <p:cNvSpPr txBox="1"/>
          <p:nvPr/>
        </p:nvSpPr>
        <p:spPr>
          <a:xfrm>
            <a:off x="4598401" y="1284047"/>
            <a:ext cx="9209820" cy="1444754"/>
          </a:xfrm>
          <a:prstGeom prst="rect">
            <a:avLst/>
          </a:prstGeom>
        </p:spPr>
        <p:txBody>
          <a:bodyPr wrap="square" lIns="0" tIns="0" rIns="0" bIns="0" rtlCol="0" anchor="t">
            <a:spAutoFit/>
          </a:bodyPr>
          <a:lstStyle/>
          <a:p>
            <a:pPr algn="ctr">
              <a:lnSpc>
                <a:spcPts val="5643"/>
              </a:lnSpc>
              <a:spcBef>
                <a:spcPct val="0"/>
              </a:spcBef>
            </a:pPr>
            <a:r>
              <a:rPr lang="en-US" sz="5130" dirty="0" err="1">
                <a:solidFill>
                  <a:srgbClr val="000000"/>
                </a:solidFill>
                <a:latin typeface="DM Sans Bold"/>
              </a:rPr>
              <a:t>Objectifs</a:t>
            </a:r>
            <a:r>
              <a:rPr lang="en-US" sz="5130" dirty="0">
                <a:solidFill>
                  <a:srgbClr val="000000"/>
                </a:solidFill>
                <a:latin typeface="DM Sans Bold"/>
              </a:rPr>
              <a:t> de </a:t>
            </a:r>
            <a:r>
              <a:rPr lang="en-US" sz="5130" dirty="0" err="1">
                <a:solidFill>
                  <a:srgbClr val="000000"/>
                </a:solidFill>
                <a:latin typeface="DM Sans Bold"/>
              </a:rPr>
              <a:t>plaidoyer</a:t>
            </a:r>
            <a:endParaRPr lang="en-US" sz="5130" dirty="0">
              <a:solidFill>
                <a:srgbClr val="000000"/>
              </a:solidFill>
              <a:latin typeface="DM Sans Bold"/>
            </a:endParaRPr>
          </a:p>
          <a:p>
            <a:pPr marL="0" lvl="0" indent="0" algn="ctr">
              <a:lnSpc>
                <a:spcPts val="5643"/>
              </a:lnSpc>
              <a:spcBef>
                <a:spcPct val="0"/>
              </a:spcBef>
            </a:pPr>
            <a:endParaRPr lang="en-US" sz="5130" dirty="0">
              <a:solidFill>
                <a:srgbClr val="000000"/>
              </a:solidFill>
              <a:latin typeface="DM Sans Bold"/>
            </a:endParaRPr>
          </a:p>
        </p:txBody>
      </p:sp>
      <p:sp>
        <p:nvSpPr>
          <p:cNvPr id="19" name="TextBox 19"/>
          <p:cNvSpPr txBox="1"/>
          <p:nvPr/>
        </p:nvSpPr>
        <p:spPr>
          <a:xfrm>
            <a:off x="4577065" y="3795291"/>
            <a:ext cx="11000511" cy="1583703"/>
          </a:xfrm>
          <a:prstGeom prst="rect">
            <a:avLst/>
          </a:prstGeom>
        </p:spPr>
        <p:txBody>
          <a:bodyPr lIns="0" tIns="0" rIns="0" bIns="0" rtlCol="0" anchor="t">
            <a:spAutoFit/>
          </a:bodyPr>
          <a:lstStyle/>
          <a:p>
            <a:pPr lvl="0">
              <a:lnSpc>
                <a:spcPts val="4199"/>
              </a:lnSpc>
            </a:pPr>
            <a:r>
              <a:rPr lang="fr-FR" sz="2799" spc="27" dirty="0">
                <a:solidFill>
                  <a:srgbClr val="000000"/>
                </a:solidFill>
                <a:latin typeface="DM Sans"/>
              </a:rPr>
              <a:t>Assurer et élargir l'engagement de la société civile et des communautés dans la conception, la mise en œuvre et le suivi de la CSU</a:t>
            </a:r>
            <a:endParaRPr lang="fr-FR" sz="2799" spc="27" dirty="0">
              <a:solidFill>
                <a:srgbClr val="000000"/>
              </a:solidFill>
              <a:latin typeface="DM Sans"/>
            </a:endParaRPr>
          </a:p>
        </p:txBody>
      </p:sp>
      <p:sp>
        <p:nvSpPr>
          <p:cNvPr id="20" name="TextBox 20"/>
          <p:cNvSpPr txBox="1"/>
          <p:nvPr/>
        </p:nvSpPr>
        <p:spPr>
          <a:xfrm>
            <a:off x="4577065" y="5565929"/>
            <a:ext cx="11000511" cy="1583703"/>
          </a:xfrm>
          <a:prstGeom prst="rect">
            <a:avLst/>
          </a:prstGeom>
        </p:spPr>
        <p:txBody>
          <a:bodyPr lIns="0" tIns="0" rIns="0" bIns="0" rtlCol="0" anchor="t">
            <a:spAutoFit/>
          </a:bodyPr>
          <a:lstStyle/>
          <a:p>
            <a:pPr lvl="0">
              <a:lnSpc>
                <a:spcPts val="4199"/>
              </a:lnSpc>
            </a:pPr>
            <a:r>
              <a:rPr lang="fr-FR" sz="2799" spc="27" dirty="0">
                <a:solidFill>
                  <a:srgbClr val="000000"/>
                </a:solidFill>
                <a:latin typeface="DM Sans"/>
              </a:rPr>
              <a:t>Faire en sorte que la question du financement national de la santé et de la réforme de la santé figure parmi les priorités de l’agenda du gouvernement (utiliser COVID-19)</a:t>
            </a:r>
            <a:endParaRPr lang="fr-FR" sz="2799" spc="27" dirty="0">
              <a:solidFill>
                <a:srgbClr val="000000"/>
              </a:solidFill>
              <a:latin typeface="DM Sans"/>
            </a:endParaRPr>
          </a:p>
        </p:txBody>
      </p:sp>
      <p:sp>
        <p:nvSpPr>
          <p:cNvPr id="21" name="TextBox 21"/>
          <p:cNvSpPr txBox="1"/>
          <p:nvPr/>
        </p:nvSpPr>
        <p:spPr>
          <a:xfrm>
            <a:off x="4577065" y="7204153"/>
            <a:ext cx="11000511" cy="1583767"/>
          </a:xfrm>
          <a:prstGeom prst="rect">
            <a:avLst/>
          </a:prstGeom>
        </p:spPr>
        <p:txBody>
          <a:bodyPr lIns="0" tIns="0" rIns="0" bIns="0" rtlCol="0" anchor="t">
            <a:spAutoFit/>
          </a:bodyPr>
          <a:lstStyle/>
          <a:p>
            <a:pPr lvl="0">
              <a:lnSpc>
                <a:spcPts val="4200"/>
              </a:lnSpc>
            </a:pPr>
            <a:r>
              <a:rPr lang="fr-FR" sz="2800" spc="28" dirty="0">
                <a:solidFill>
                  <a:srgbClr val="000000"/>
                </a:solidFill>
                <a:latin typeface="DM Sans"/>
              </a:rPr>
              <a:t>Veiller à ce que les stratégies de la CSU soient véritablement universelles, équitables et inclusives : Faire passer le dernier kilomètre en premier et ne laisser personne de côté</a:t>
            </a:r>
            <a:endParaRPr lang="fr-FR" sz="2800" spc="28" dirty="0">
              <a:solidFill>
                <a:srgbClr val="000000"/>
              </a:solidFill>
              <a:latin typeface="DM San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2667000" y="4123056"/>
            <a:ext cx="5562600" cy="2808461"/>
          </a:xfrm>
          <a:prstGeom prst="rect">
            <a:avLst/>
          </a:prstGeom>
        </p:spPr>
        <p:txBody>
          <a:bodyPr wrap="square" lIns="0" tIns="0" rIns="0" bIns="0" rtlCol="0" anchor="t">
            <a:spAutoFit/>
          </a:bodyPr>
          <a:lstStyle/>
          <a:p>
            <a:pPr marL="0" lvl="0" indent="0">
              <a:lnSpc>
                <a:spcPts val="7283"/>
              </a:lnSpc>
            </a:pPr>
            <a:r>
              <a:rPr lang="en-US" sz="6621" dirty="0">
                <a:solidFill>
                  <a:srgbClr val="000000"/>
                </a:solidFill>
                <a:latin typeface="DM Sans Bold"/>
              </a:rPr>
              <a:t>Mini </a:t>
            </a:r>
            <a:r>
              <a:rPr lang="en-US" sz="6621" dirty="0" err="1" smtClean="0">
                <a:solidFill>
                  <a:srgbClr val="000000"/>
                </a:solidFill>
                <a:latin typeface="DM Sans Bold"/>
              </a:rPr>
              <a:t>cartographie</a:t>
            </a:r>
            <a:r>
              <a:rPr lang="en-US" sz="6621" dirty="0" smtClean="0">
                <a:solidFill>
                  <a:srgbClr val="000000"/>
                </a:solidFill>
                <a:latin typeface="DM Sans Bold"/>
              </a:rPr>
              <a:t> du </a:t>
            </a:r>
            <a:r>
              <a:rPr lang="en-US" sz="6621" dirty="0" err="1" smtClean="0">
                <a:solidFill>
                  <a:srgbClr val="000000"/>
                </a:solidFill>
                <a:latin typeface="DM Sans Bold"/>
              </a:rPr>
              <a:t>pouvoir</a:t>
            </a:r>
            <a:endParaRPr lang="en-US" sz="6621" dirty="0">
              <a:solidFill>
                <a:srgbClr val="000000"/>
              </a:solidFill>
              <a:latin typeface="DM Sans Bold"/>
            </a:endParaRPr>
          </a:p>
        </p:txBody>
      </p:sp>
      <p:grpSp>
        <p:nvGrpSpPr>
          <p:cNvPr id="5" name="Group 5"/>
          <p:cNvGrpSpPr/>
          <p:nvPr/>
        </p:nvGrpSpPr>
        <p:grpSpPr>
          <a:xfrm rot="561958">
            <a:off x="9368350" y="1940732"/>
            <a:ext cx="3061624" cy="3007952"/>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562908">
            <a:off x="9663307" y="2433536"/>
            <a:ext cx="2555619" cy="2237383"/>
            <a:chOff x="0" y="0"/>
            <a:chExt cx="5348335" cy="4682339"/>
          </a:xfrm>
        </p:grpSpPr>
        <p:sp>
          <p:nvSpPr>
            <p:cNvPr id="10" name="Freeform 10"/>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1" name="TextBox 11"/>
          <p:cNvSpPr txBox="1"/>
          <p:nvPr/>
        </p:nvSpPr>
        <p:spPr>
          <a:xfrm rot="561958">
            <a:off x="9754415" y="2210582"/>
            <a:ext cx="2296945" cy="2671116"/>
          </a:xfrm>
          <a:prstGeom prst="rect">
            <a:avLst/>
          </a:prstGeom>
        </p:spPr>
        <p:txBody>
          <a:bodyPr lIns="0" tIns="0" rIns="0" bIns="0" rtlCol="0" anchor="t">
            <a:spAutoFit/>
          </a:bodyPr>
          <a:lstStyle/>
          <a:p>
            <a:pPr lvl="0" algn="ctr">
              <a:lnSpc>
                <a:spcPts val="3450"/>
              </a:lnSpc>
            </a:pPr>
            <a:r>
              <a:rPr lang="fr-FR" sz="2464" spc="24" dirty="0">
                <a:solidFill>
                  <a:srgbClr val="000000"/>
                </a:solidFill>
                <a:latin typeface="DM Sans"/>
              </a:rPr>
              <a:t>Qui a le pouvoir de prendre des décisions en matière de </a:t>
            </a:r>
            <a:r>
              <a:rPr lang="fr-FR" sz="2464" spc="24" dirty="0" smtClean="0">
                <a:solidFill>
                  <a:srgbClr val="000000"/>
                </a:solidFill>
                <a:latin typeface="DM Sans"/>
              </a:rPr>
              <a:t>santé </a:t>
            </a:r>
            <a:r>
              <a:rPr lang="en-US" sz="2464" spc="24" dirty="0" smtClean="0">
                <a:solidFill>
                  <a:srgbClr val="000000"/>
                </a:solidFill>
                <a:latin typeface="DM Sans"/>
              </a:rPr>
              <a:t>?</a:t>
            </a:r>
            <a:endParaRPr lang="en-US" sz="2464" spc="24" dirty="0">
              <a:solidFill>
                <a:srgbClr val="000000"/>
              </a:solidFill>
              <a:latin typeface="DM Sans"/>
            </a:endParaRPr>
          </a:p>
        </p:txBody>
      </p:sp>
      <p:grpSp>
        <p:nvGrpSpPr>
          <p:cNvPr id="12" name="Group 12"/>
          <p:cNvGrpSpPr/>
          <p:nvPr/>
        </p:nvGrpSpPr>
        <p:grpSpPr>
          <a:xfrm rot="-447740">
            <a:off x="12298464" y="5351685"/>
            <a:ext cx="3090025" cy="3035856"/>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461030">
            <a:off x="12602177" y="5871632"/>
            <a:ext cx="2555619" cy="2237383"/>
            <a:chOff x="0" y="0"/>
            <a:chExt cx="5348335" cy="4682339"/>
          </a:xfrm>
        </p:grpSpPr>
        <p:sp>
          <p:nvSpPr>
            <p:cNvPr id="17" name="Freeform 17"/>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8" name="TextBox 18"/>
          <p:cNvSpPr txBox="1"/>
          <p:nvPr/>
        </p:nvSpPr>
        <p:spPr>
          <a:xfrm rot="-447740">
            <a:off x="12717958" y="5855551"/>
            <a:ext cx="2318252" cy="2222275"/>
          </a:xfrm>
          <a:prstGeom prst="rect">
            <a:avLst/>
          </a:prstGeom>
        </p:spPr>
        <p:txBody>
          <a:bodyPr lIns="0" tIns="0" rIns="0" bIns="0" rtlCol="0" anchor="t">
            <a:spAutoFit/>
          </a:bodyPr>
          <a:lstStyle/>
          <a:p>
            <a:pPr lvl="0" algn="ctr">
              <a:lnSpc>
                <a:spcPts val="3450"/>
              </a:lnSpc>
            </a:pPr>
            <a:r>
              <a:rPr lang="en-US" sz="2464" spc="24" dirty="0">
                <a:solidFill>
                  <a:srgbClr val="000000"/>
                </a:solidFill>
                <a:latin typeface="DM Sans"/>
              </a:rPr>
              <a:t>Qui </a:t>
            </a:r>
            <a:r>
              <a:rPr lang="en-US" sz="2464" spc="24" dirty="0" err="1">
                <a:solidFill>
                  <a:srgbClr val="000000"/>
                </a:solidFill>
                <a:latin typeface="DM Sans"/>
              </a:rPr>
              <a:t>connaissez-vous</a:t>
            </a:r>
            <a:r>
              <a:rPr lang="en-US" sz="2464" spc="24" dirty="0">
                <a:solidFill>
                  <a:srgbClr val="000000"/>
                </a:solidFill>
                <a:latin typeface="DM Sans"/>
              </a:rPr>
              <a:t> au </a:t>
            </a:r>
            <a:r>
              <a:rPr lang="en-US" sz="2464" spc="24" dirty="0" err="1" smtClean="0">
                <a:solidFill>
                  <a:srgbClr val="000000"/>
                </a:solidFill>
                <a:latin typeface="DM Sans"/>
              </a:rPr>
              <a:t>gouvernement</a:t>
            </a:r>
            <a:r>
              <a:rPr lang="en-US" sz="2464" spc="24" dirty="0" smtClean="0">
                <a:solidFill>
                  <a:srgbClr val="000000"/>
                </a:solidFill>
                <a:latin typeface="DM Sans"/>
              </a:rPr>
              <a:t> ?</a:t>
            </a:r>
            <a:endParaRPr lang="en-US" sz="2464" spc="24" dirty="0">
              <a:solidFill>
                <a:srgbClr val="000000"/>
              </a:solidFill>
              <a:latin typeface="DM San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6B57"/>
            </a:solidFill>
          </p:spPr>
        </p:sp>
      </p:grpSp>
      <p:sp>
        <p:nvSpPr>
          <p:cNvPr id="6" name="TextBox 6"/>
          <p:cNvSpPr txBox="1"/>
          <p:nvPr/>
        </p:nvSpPr>
        <p:spPr>
          <a:xfrm>
            <a:off x="3183920" y="4198590"/>
            <a:ext cx="11920161" cy="877570"/>
          </a:xfrm>
          <a:prstGeom prst="rect">
            <a:avLst/>
          </a:prstGeom>
        </p:spPr>
        <p:txBody>
          <a:bodyPr lIns="0" tIns="0" rIns="0" bIns="0" rtlCol="0" anchor="t">
            <a:spAutoFit/>
          </a:bodyPr>
          <a:lstStyle/>
          <a:p>
            <a:pPr marL="0" lvl="0" indent="0" algn="ctr">
              <a:lnSpc>
                <a:spcPts val="6710"/>
              </a:lnSpc>
            </a:pPr>
            <a:r>
              <a:rPr lang="en-US" sz="6100" dirty="0" smtClean="0">
                <a:solidFill>
                  <a:srgbClr val="000000"/>
                </a:solidFill>
                <a:latin typeface="DM Sans Bold"/>
              </a:rPr>
              <a:t>Travail de </a:t>
            </a:r>
            <a:r>
              <a:rPr lang="en-US" sz="6100" dirty="0" err="1" smtClean="0">
                <a:solidFill>
                  <a:srgbClr val="000000"/>
                </a:solidFill>
                <a:latin typeface="DM Sans Bold"/>
              </a:rPr>
              <a:t>g</a:t>
            </a:r>
            <a:r>
              <a:rPr lang="en-US" sz="6100" dirty="0" err="1" smtClean="0">
                <a:solidFill>
                  <a:srgbClr val="000000"/>
                </a:solidFill>
                <a:latin typeface="DM Sans Bold"/>
              </a:rPr>
              <a:t>roupe</a:t>
            </a:r>
            <a:endParaRPr lang="en-US" sz="6100" dirty="0">
              <a:solidFill>
                <a:srgbClr val="000000"/>
              </a:solidFill>
              <a:latin typeface="DM Sans Bold"/>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5908700" y="1095375"/>
            <a:ext cx="8340700" cy="948978"/>
          </a:xfrm>
          <a:prstGeom prst="rect">
            <a:avLst/>
          </a:prstGeom>
        </p:spPr>
        <p:txBody>
          <a:bodyPr wrap="square" lIns="0" tIns="0" rIns="0" bIns="0" rtlCol="0" anchor="t">
            <a:spAutoFit/>
          </a:bodyPr>
          <a:lstStyle/>
          <a:p>
            <a:pPr marL="0" lvl="0" indent="0">
              <a:lnSpc>
                <a:spcPts val="7377"/>
              </a:lnSpc>
            </a:pPr>
            <a:r>
              <a:rPr lang="en-US" sz="6707" dirty="0" smtClean="0">
                <a:solidFill>
                  <a:srgbClr val="000000"/>
                </a:solidFill>
                <a:latin typeface="DM Sans Bold"/>
              </a:rPr>
              <a:t>Grille de messages</a:t>
            </a:r>
            <a:endParaRPr lang="en-US" sz="6707" dirty="0">
              <a:solidFill>
                <a:srgbClr val="000000"/>
              </a:solidFill>
              <a:latin typeface="DM Sans Bold"/>
            </a:endParaRPr>
          </a:p>
        </p:txBody>
      </p:sp>
      <p:grpSp>
        <p:nvGrpSpPr>
          <p:cNvPr id="3" name="Group 3"/>
          <p:cNvGrpSpPr/>
          <p:nvPr/>
        </p:nvGrpSpPr>
        <p:grpSpPr>
          <a:xfrm>
            <a:off x="3153172" y="3443731"/>
            <a:ext cx="4036703" cy="1015987"/>
            <a:chOff x="0" y="0"/>
            <a:chExt cx="23636239" cy="5948940"/>
          </a:xfrm>
        </p:grpSpPr>
        <p:sp>
          <p:nvSpPr>
            <p:cNvPr id="4" name="Freeform 4"/>
            <p:cNvSpPr/>
            <p:nvPr/>
          </p:nvSpPr>
          <p:spPr>
            <a:xfrm>
              <a:off x="0" y="0"/>
              <a:ext cx="23636239" cy="5948940"/>
            </a:xfrm>
            <a:custGeom>
              <a:avLst/>
              <a:gdLst/>
              <a:ahLst/>
              <a:cxnLst/>
              <a:rect l="l" t="t" r="r" b="b"/>
              <a:pathLst>
                <a:path w="23636239" h="5948940">
                  <a:moveTo>
                    <a:pt x="0" y="0"/>
                  </a:moveTo>
                  <a:lnTo>
                    <a:pt x="0" y="5948940"/>
                  </a:lnTo>
                  <a:lnTo>
                    <a:pt x="23636239" y="5948940"/>
                  </a:lnTo>
                  <a:lnTo>
                    <a:pt x="23636239" y="0"/>
                  </a:lnTo>
                  <a:lnTo>
                    <a:pt x="0" y="0"/>
                  </a:lnTo>
                  <a:close/>
                  <a:moveTo>
                    <a:pt x="23575279" y="5887980"/>
                  </a:moveTo>
                  <a:lnTo>
                    <a:pt x="59690" y="5887980"/>
                  </a:lnTo>
                  <a:lnTo>
                    <a:pt x="59690" y="59690"/>
                  </a:lnTo>
                  <a:lnTo>
                    <a:pt x="23575279" y="59690"/>
                  </a:lnTo>
                  <a:lnTo>
                    <a:pt x="23575279" y="5887980"/>
                  </a:lnTo>
                  <a:close/>
                </a:path>
              </a:pathLst>
            </a:custGeom>
            <a:solidFill>
              <a:srgbClr val="000000"/>
            </a:solidFill>
          </p:spPr>
        </p:sp>
      </p:grpSp>
      <p:sp>
        <p:nvSpPr>
          <p:cNvPr id="5" name="TextBox 5"/>
          <p:cNvSpPr txBox="1"/>
          <p:nvPr/>
        </p:nvSpPr>
        <p:spPr>
          <a:xfrm>
            <a:off x="3228295" y="3791055"/>
            <a:ext cx="3886459"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6" name="Group 6"/>
          <p:cNvGrpSpPr/>
          <p:nvPr/>
        </p:nvGrpSpPr>
        <p:grpSpPr>
          <a:xfrm>
            <a:off x="3153172" y="2374960"/>
            <a:ext cx="4036703" cy="853502"/>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966861" y="2643387"/>
            <a:ext cx="2409325" cy="363754"/>
          </a:xfrm>
          <a:prstGeom prst="rect">
            <a:avLst/>
          </a:prstGeom>
        </p:spPr>
        <p:txBody>
          <a:bodyPr lIns="0" tIns="0" rIns="0" bIns="0" rtlCol="0" anchor="t">
            <a:spAutoFit/>
          </a:bodyPr>
          <a:lstStyle/>
          <a:p>
            <a:pPr marL="0" lvl="0" indent="0" algn="ctr">
              <a:lnSpc>
                <a:spcPts val="2758"/>
              </a:lnSpc>
              <a:spcBef>
                <a:spcPct val="0"/>
              </a:spcBef>
            </a:pPr>
            <a:r>
              <a:rPr lang="en-US" sz="2577" spc="25" dirty="0" smtClean="0">
                <a:solidFill>
                  <a:srgbClr val="000000"/>
                </a:solidFill>
                <a:latin typeface="DM Sans Bold"/>
              </a:rPr>
              <a:t>Qui </a:t>
            </a:r>
            <a:r>
              <a:rPr lang="en-US" sz="2577" spc="25" dirty="0" err="1" smtClean="0">
                <a:solidFill>
                  <a:srgbClr val="000000"/>
                </a:solidFill>
                <a:latin typeface="DM Sans Bold"/>
              </a:rPr>
              <a:t>cibler</a:t>
            </a:r>
            <a:endParaRPr lang="en-US" sz="2577" spc="25" dirty="0">
              <a:solidFill>
                <a:srgbClr val="000000"/>
              </a:solidFill>
              <a:latin typeface="DM Sans Bold"/>
            </a:endParaRPr>
          </a:p>
        </p:txBody>
      </p:sp>
      <p:grpSp>
        <p:nvGrpSpPr>
          <p:cNvPr id="9" name="Group 9"/>
          <p:cNvGrpSpPr/>
          <p:nvPr/>
        </p:nvGrpSpPr>
        <p:grpSpPr>
          <a:xfrm>
            <a:off x="7394818" y="3443731"/>
            <a:ext cx="3744979" cy="1015987"/>
            <a:chOff x="0" y="0"/>
            <a:chExt cx="21928096" cy="5948940"/>
          </a:xfrm>
        </p:grpSpPr>
        <p:sp>
          <p:nvSpPr>
            <p:cNvPr id="10" name="Freeform 10"/>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11" name="TextBox 11"/>
          <p:cNvSpPr txBox="1"/>
          <p:nvPr/>
        </p:nvSpPr>
        <p:spPr>
          <a:xfrm>
            <a:off x="7394818" y="3791055"/>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12" name="Group 12"/>
          <p:cNvGrpSpPr/>
          <p:nvPr/>
        </p:nvGrpSpPr>
        <p:grpSpPr>
          <a:xfrm>
            <a:off x="7394818" y="2374960"/>
            <a:ext cx="3744979" cy="853502"/>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8037994" y="2637589"/>
            <a:ext cx="2458627" cy="363754"/>
          </a:xfrm>
          <a:prstGeom prst="rect">
            <a:avLst/>
          </a:prstGeom>
        </p:spPr>
        <p:txBody>
          <a:bodyPr lIns="0" tIns="0" rIns="0" bIns="0" rtlCol="0" anchor="t">
            <a:spAutoFit/>
          </a:bodyPr>
          <a:lstStyle/>
          <a:p>
            <a:pPr marL="0" lvl="0" indent="0" algn="ctr">
              <a:lnSpc>
                <a:spcPts val="2758"/>
              </a:lnSpc>
            </a:pPr>
            <a:r>
              <a:rPr lang="en-US" sz="2577" spc="25" dirty="0" smtClean="0">
                <a:solidFill>
                  <a:srgbClr val="000000"/>
                </a:solidFill>
                <a:latin typeface="DM Sans Bold"/>
              </a:rPr>
              <a:t>Que dire</a:t>
            </a:r>
            <a:endParaRPr lang="en-US" sz="2577" spc="25" dirty="0">
              <a:solidFill>
                <a:srgbClr val="000000"/>
              </a:solidFill>
              <a:latin typeface="DM Sans Bold"/>
            </a:endParaRPr>
          </a:p>
        </p:txBody>
      </p:sp>
      <p:grpSp>
        <p:nvGrpSpPr>
          <p:cNvPr id="15" name="Group 15"/>
          <p:cNvGrpSpPr/>
          <p:nvPr/>
        </p:nvGrpSpPr>
        <p:grpSpPr>
          <a:xfrm>
            <a:off x="11389849" y="3443731"/>
            <a:ext cx="3744979" cy="1015987"/>
            <a:chOff x="0" y="0"/>
            <a:chExt cx="21928096" cy="5948940"/>
          </a:xfrm>
        </p:grpSpPr>
        <p:sp>
          <p:nvSpPr>
            <p:cNvPr id="16" name="Freeform 16"/>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17" name="TextBox 17"/>
          <p:cNvSpPr txBox="1"/>
          <p:nvPr/>
        </p:nvSpPr>
        <p:spPr>
          <a:xfrm>
            <a:off x="11389849" y="3791055"/>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18" name="Group 18"/>
          <p:cNvGrpSpPr/>
          <p:nvPr/>
        </p:nvGrpSpPr>
        <p:grpSpPr>
          <a:xfrm>
            <a:off x="11389849" y="2374960"/>
            <a:ext cx="3744979" cy="853502"/>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033025" y="2637589"/>
            <a:ext cx="2458627" cy="718145"/>
          </a:xfrm>
          <a:prstGeom prst="rect">
            <a:avLst/>
          </a:prstGeom>
        </p:spPr>
        <p:txBody>
          <a:bodyPr lIns="0" tIns="0" rIns="0" bIns="0" rtlCol="0" anchor="t">
            <a:spAutoFit/>
          </a:bodyPr>
          <a:lstStyle/>
          <a:p>
            <a:pPr marL="0" lvl="0" indent="0" algn="ctr">
              <a:lnSpc>
                <a:spcPts val="2758"/>
              </a:lnSpc>
            </a:pPr>
            <a:r>
              <a:rPr lang="en-US" sz="2577" spc="25" dirty="0" smtClean="0">
                <a:solidFill>
                  <a:srgbClr val="000000"/>
                </a:solidFill>
                <a:latin typeface="DM Sans Bold"/>
              </a:rPr>
              <a:t>Sous </a:t>
            </a:r>
            <a:r>
              <a:rPr lang="en-US" sz="2577" spc="25" dirty="0" err="1" smtClean="0">
                <a:solidFill>
                  <a:srgbClr val="000000"/>
                </a:solidFill>
                <a:latin typeface="DM Sans Bold"/>
              </a:rPr>
              <a:t>quelle</a:t>
            </a:r>
            <a:r>
              <a:rPr lang="en-US" sz="2577" spc="25" dirty="0" smtClean="0">
                <a:solidFill>
                  <a:srgbClr val="000000"/>
                </a:solidFill>
                <a:latin typeface="DM Sans Bold"/>
              </a:rPr>
              <a:t> </a:t>
            </a:r>
            <a:r>
              <a:rPr lang="en-US" sz="2577" spc="25" dirty="0" err="1" smtClean="0">
                <a:solidFill>
                  <a:srgbClr val="000000"/>
                </a:solidFill>
                <a:latin typeface="DM Sans Bold"/>
              </a:rPr>
              <a:t>forme</a:t>
            </a:r>
            <a:endParaRPr lang="en-US" sz="2577" spc="25" dirty="0">
              <a:solidFill>
                <a:srgbClr val="000000"/>
              </a:solidFill>
              <a:latin typeface="DM Sans Bold"/>
            </a:endParaRPr>
          </a:p>
        </p:txBody>
      </p:sp>
      <p:grpSp>
        <p:nvGrpSpPr>
          <p:cNvPr id="21" name="Group 21"/>
          <p:cNvGrpSpPr/>
          <p:nvPr/>
        </p:nvGrpSpPr>
        <p:grpSpPr>
          <a:xfrm>
            <a:off x="3153172" y="4622506"/>
            <a:ext cx="4036703" cy="1015987"/>
            <a:chOff x="0" y="0"/>
            <a:chExt cx="23636239" cy="5948940"/>
          </a:xfrm>
        </p:grpSpPr>
        <p:sp>
          <p:nvSpPr>
            <p:cNvPr id="22" name="Freeform 22"/>
            <p:cNvSpPr/>
            <p:nvPr/>
          </p:nvSpPr>
          <p:spPr>
            <a:xfrm>
              <a:off x="0" y="0"/>
              <a:ext cx="23636239" cy="5948940"/>
            </a:xfrm>
            <a:custGeom>
              <a:avLst/>
              <a:gdLst/>
              <a:ahLst/>
              <a:cxnLst/>
              <a:rect l="l" t="t" r="r" b="b"/>
              <a:pathLst>
                <a:path w="23636239" h="5948940">
                  <a:moveTo>
                    <a:pt x="0" y="0"/>
                  </a:moveTo>
                  <a:lnTo>
                    <a:pt x="0" y="5948940"/>
                  </a:lnTo>
                  <a:lnTo>
                    <a:pt x="23636239" y="5948940"/>
                  </a:lnTo>
                  <a:lnTo>
                    <a:pt x="23636239" y="0"/>
                  </a:lnTo>
                  <a:lnTo>
                    <a:pt x="0" y="0"/>
                  </a:lnTo>
                  <a:close/>
                  <a:moveTo>
                    <a:pt x="23575279" y="5887980"/>
                  </a:moveTo>
                  <a:lnTo>
                    <a:pt x="59690" y="5887980"/>
                  </a:lnTo>
                  <a:lnTo>
                    <a:pt x="59690" y="59690"/>
                  </a:lnTo>
                  <a:lnTo>
                    <a:pt x="23575279" y="59690"/>
                  </a:lnTo>
                  <a:lnTo>
                    <a:pt x="23575279" y="5887980"/>
                  </a:lnTo>
                  <a:close/>
                </a:path>
              </a:pathLst>
            </a:custGeom>
            <a:solidFill>
              <a:srgbClr val="000000"/>
            </a:solidFill>
          </p:spPr>
        </p:sp>
      </p:grpSp>
      <p:sp>
        <p:nvSpPr>
          <p:cNvPr id="23" name="TextBox 23"/>
          <p:cNvSpPr txBox="1"/>
          <p:nvPr/>
        </p:nvSpPr>
        <p:spPr>
          <a:xfrm>
            <a:off x="3228295" y="4969830"/>
            <a:ext cx="3886459"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24" name="Group 24"/>
          <p:cNvGrpSpPr/>
          <p:nvPr/>
        </p:nvGrpSpPr>
        <p:grpSpPr>
          <a:xfrm>
            <a:off x="7394818" y="4622506"/>
            <a:ext cx="3744979" cy="1015987"/>
            <a:chOff x="0" y="0"/>
            <a:chExt cx="21928096" cy="5948940"/>
          </a:xfrm>
        </p:grpSpPr>
        <p:sp>
          <p:nvSpPr>
            <p:cNvPr id="25" name="Freeform 25"/>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26" name="TextBox 26"/>
          <p:cNvSpPr txBox="1"/>
          <p:nvPr/>
        </p:nvSpPr>
        <p:spPr>
          <a:xfrm>
            <a:off x="7394818" y="4969830"/>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27" name="Group 27"/>
          <p:cNvGrpSpPr/>
          <p:nvPr/>
        </p:nvGrpSpPr>
        <p:grpSpPr>
          <a:xfrm>
            <a:off x="11389849" y="4622506"/>
            <a:ext cx="3744979" cy="1015987"/>
            <a:chOff x="0" y="0"/>
            <a:chExt cx="21928096" cy="5948940"/>
          </a:xfrm>
        </p:grpSpPr>
        <p:sp>
          <p:nvSpPr>
            <p:cNvPr id="28" name="Freeform 28"/>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29" name="TextBox 29"/>
          <p:cNvSpPr txBox="1"/>
          <p:nvPr/>
        </p:nvSpPr>
        <p:spPr>
          <a:xfrm>
            <a:off x="11389849" y="4969830"/>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30" name="Group 30"/>
          <p:cNvGrpSpPr/>
          <p:nvPr/>
        </p:nvGrpSpPr>
        <p:grpSpPr>
          <a:xfrm>
            <a:off x="3153172" y="5849579"/>
            <a:ext cx="4036703" cy="1015987"/>
            <a:chOff x="0" y="0"/>
            <a:chExt cx="23636239" cy="5948940"/>
          </a:xfrm>
        </p:grpSpPr>
        <p:sp>
          <p:nvSpPr>
            <p:cNvPr id="31" name="Freeform 31"/>
            <p:cNvSpPr/>
            <p:nvPr/>
          </p:nvSpPr>
          <p:spPr>
            <a:xfrm>
              <a:off x="0" y="0"/>
              <a:ext cx="23636239" cy="5948940"/>
            </a:xfrm>
            <a:custGeom>
              <a:avLst/>
              <a:gdLst/>
              <a:ahLst/>
              <a:cxnLst/>
              <a:rect l="l" t="t" r="r" b="b"/>
              <a:pathLst>
                <a:path w="23636239" h="5948940">
                  <a:moveTo>
                    <a:pt x="0" y="0"/>
                  </a:moveTo>
                  <a:lnTo>
                    <a:pt x="0" y="5948940"/>
                  </a:lnTo>
                  <a:lnTo>
                    <a:pt x="23636239" y="5948940"/>
                  </a:lnTo>
                  <a:lnTo>
                    <a:pt x="23636239" y="0"/>
                  </a:lnTo>
                  <a:lnTo>
                    <a:pt x="0" y="0"/>
                  </a:lnTo>
                  <a:close/>
                  <a:moveTo>
                    <a:pt x="23575279" y="5887980"/>
                  </a:moveTo>
                  <a:lnTo>
                    <a:pt x="59690" y="5887980"/>
                  </a:lnTo>
                  <a:lnTo>
                    <a:pt x="59690" y="59690"/>
                  </a:lnTo>
                  <a:lnTo>
                    <a:pt x="23575279" y="59690"/>
                  </a:lnTo>
                  <a:lnTo>
                    <a:pt x="23575279" y="5887980"/>
                  </a:lnTo>
                  <a:close/>
                </a:path>
              </a:pathLst>
            </a:custGeom>
            <a:solidFill>
              <a:srgbClr val="000000"/>
            </a:solidFill>
          </p:spPr>
        </p:sp>
      </p:grpSp>
      <p:sp>
        <p:nvSpPr>
          <p:cNvPr id="32" name="TextBox 32"/>
          <p:cNvSpPr txBox="1"/>
          <p:nvPr/>
        </p:nvSpPr>
        <p:spPr>
          <a:xfrm>
            <a:off x="3228295" y="6196903"/>
            <a:ext cx="3886459"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33" name="Group 33"/>
          <p:cNvGrpSpPr/>
          <p:nvPr/>
        </p:nvGrpSpPr>
        <p:grpSpPr>
          <a:xfrm>
            <a:off x="7394818" y="5849579"/>
            <a:ext cx="3744979" cy="1015987"/>
            <a:chOff x="0" y="0"/>
            <a:chExt cx="21928096" cy="5948940"/>
          </a:xfrm>
        </p:grpSpPr>
        <p:sp>
          <p:nvSpPr>
            <p:cNvPr id="34" name="Freeform 34"/>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35" name="TextBox 35"/>
          <p:cNvSpPr txBox="1"/>
          <p:nvPr/>
        </p:nvSpPr>
        <p:spPr>
          <a:xfrm>
            <a:off x="7394818" y="6196903"/>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36" name="Group 36"/>
          <p:cNvGrpSpPr/>
          <p:nvPr/>
        </p:nvGrpSpPr>
        <p:grpSpPr>
          <a:xfrm>
            <a:off x="11389849" y="5849579"/>
            <a:ext cx="3744979" cy="1015987"/>
            <a:chOff x="0" y="0"/>
            <a:chExt cx="21928096" cy="5948940"/>
          </a:xfrm>
        </p:grpSpPr>
        <p:sp>
          <p:nvSpPr>
            <p:cNvPr id="37" name="Freeform 37"/>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38" name="TextBox 38"/>
          <p:cNvSpPr txBox="1"/>
          <p:nvPr/>
        </p:nvSpPr>
        <p:spPr>
          <a:xfrm>
            <a:off x="11389849" y="6196903"/>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sp>
        <p:nvSpPr>
          <p:cNvPr id="57" name="TextBox 56">
            <a:extLst>
              <a:ext uri="{FF2B5EF4-FFF2-40B4-BE49-F238E27FC236}">
                <a16:creationId xmlns="" xmlns:a16="http://schemas.microsoft.com/office/drawing/2014/main" id="{50028F6E-B2DF-487C-AF4C-4E2DAD0BFE0C}"/>
              </a:ext>
            </a:extLst>
          </p:cNvPr>
          <p:cNvSpPr txBox="1"/>
          <p:nvPr/>
        </p:nvSpPr>
        <p:spPr>
          <a:xfrm>
            <a:off x="3153172" y="7253941"/>
            <a:ext cx="11981656" cy="1077218"/>
          </a:xfrm>
          <a:prstGeom prst="rect">
            <a:avLst/>
          </a:prstGeom>
          <a:noFill/>
          <a:ln>
            <a:solidFill>
              <a:schemeClr val="tx1"/>
            </a:solidFill>
          </a:ln>
        </p:spPr>
        <p:txBody>
          <a:bodyPr wrap="square" rtlCol="0">
            <a:spAutoFit/>
          </a:bodyPr>
          <a:lstStyle/>
          <a:p>
            <a:r>
              <a:rPr lang="fr-FR" sz="3200" dirty="0"/>
              <a:t>Pour atteindre les objectifs </a:t>
            </a:r>
            <a:r>
              <a:rPr lang="fr-FR" sz="3200" dirty="0" smtClean="0"/>
              <a:t>du plaidoyer, </a:t>
            </a:r>
            <a:r>
              <a:rPr lang="fr-FR" sz="3200" dirty="0"/>
              <a:t>qui devez-vous cibler, que devez-vous dire et quelle méthode utiliserez-vous pour le </a:t>
            </a:r>
            <a:r>
              <a:rPr lang="fr-FR" sz="3200" dirty="0" smtClean="0"/>
              <a:t>dire </a:t>
            </a:r>
            <a:r>
              <a:rPr lang="en-US" sz="3200" dirty="0" smtClean="0"/>
              <a:t>?</a:t>
            </a:r>
            <a:endParaRPr lang="en-GB" sz="32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4468" y="2893659"/>
            <a:ext cx="16234832" cy="6364641"/>
            <a:chOff x="0" y="0"/>
            <a:chExt cx="100633572" cy="39451998"/>
          </a:xfrm>
        </p:grpSpPr>
        <p:sp>
          <p:nvSpPr>
            <p:cNvPr id="3" name="Freeform 3"/>
            <p:cNvSpPr/>
            <p:nvPr/>
          </p:nvSpPr>
          <p:spPr>
            <a:xfrm>
              <a:off x="0" y="0"/>
              <a:ext cx="100633572" cy="39451998"/>
            </a:xfrm>
            <a:custGeom>
              <a:avLst/>
              <a:gdLst/>
              <a:ahLst/>
              <a:cxnLst/>
              <a:rect l="l" t="t" r="r" b="b"/>
              <a:pathLst>
                <a:path w="100633572" h="39451998">
                  <a:moveTo>
                    <a:pt x="0" y="0"/>
                  </a:moveTo>
                  <a:lnTo>
                    <a:pt x="0" y="39451998"/>
                  </a:lnTo>
                  <a:lnTo>
                    <a:pt x="100633572" y="39451998"/>
                  </a:lnTo>
                  <a:lnTo>
                    <a:pt x="100633572" y="0"/>
                  </a:lnTo>
                  <a:lnTo>
                    <a:pt x="0" y="0"/>
                  </a:lnTo>
                  <a:close/>
                  <a:moveTo>
                    <a:pt x="100572615" y="39391037"/>
                  </a:moveTo>
                  <a:lnTo>
                    <a:pt x="59690" y="39391037"/>
                  </a:lnTo>
                  <a:lnTo>
                    <a:pt x="59690" y="59690"/>
                  </a:lnTo>
                  <a:lnTo>
                    <a:pt x="100572615" y="59690"/>
                  </a:lnTo>
                  <a:lnTo>
                    <a:pt x="100572615" y="39391037"/>
                  </a:lnTo>
                  <a:close/>
                </a:path>
              </a:pathLst>
            </a:custGeom>
            <a:solidFill>
              <a:srgbClr val="000000"/>
            </a:solidFill>
          </p:spPr>
        </p:sp>
      </p:grpSp>
      <p:sp>
        <p:nvSpPr>
          <p:cNvPr id="4" name="TextBox 4"/>
          <p:cNvSpPr txBox="1"/>
          <p:nvPr/>
        </p:nvSpPr>
        <p:spPr>
          <a:xfrm>
            <a:off x="1028700" y="1001251"/>
            <a:ext cx="16230600" cy="1002725"/>
          </a:xfrm>
          <a:prstGeom prst="rect">
            <a:avLst/>
          </a:prstGeom>
        </p:spPr>
        <p:txBody>
          <a:bodyPr lIns="0" tIns="0" rIns="0" bIns="0" rtlCol="0" anchor="t">
            <a:spAutoFit/>
          </a:bodyPr>
          <a:lstStyle/>
          <a:p>
            <a:pPr lvl="0">
              <a:lnSpc>
                <a:spcPts val="7700"/>
              </a:lnSpc>
            </a:pPr>
            <a:r>
              <a:rPr lang="en-US" sz="7000" dirty="0" err="1">
                <a:solidFill>
                  <a:srgbClr val="000000"/>
                </a:solidFill>
                <a:latin typeface="DM Sans Bold"/>
              </a:rPr>
              <a:t>Tactiques</a:t>
            </a:r>
            <a:r>
              <a:rPr lang="en-US" sz="7000" dirty="0">
                <a:solidFill>
                  <a:srgbClr val="000000"/>
                </a:solidFill>
                <a:latin typeface="DM Sans Bold"/>
              </a:rPr>
              <a:t> à </a:t>
            </a:r>
            <a:r>
              <a:rPr lang="en-US" sz="7000" dirty="0" err="1">
                <a:solidFill>
                  <a:srgbClr val="000000"/>
                </a:solidFill>
                <a:latin typeface="DM Sans Bold"/>
              </a:rPr>
              <a:t>envisager</a:t>
            </a:r>
            <a:endParaRPr lang="en-US" sz="7000" dirty="0">
              <a:solidFill>
                <a:srgbClr val="000000"/>
              </a:solidFill>
              <a:latin typeface="DM Sans Bold"/>
            </a:endParaRP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FF6B57"/>
            </a:solidFill>
          </p:spPr>
        </p:sp>
      </p:grpSp>
      <p:sp>
        <p:nvSpPr>
          <p:cNvPr id="9" name="Content Placeholder 8">
            <a:extLst>
              <a:ext uri="{FF2B5EF4-FFF2-40B4-BE49-F238E27FC236}">
                <a16:creationId xmlns="" xmlns:a16="http://schemas.microsoft.com/office/drawing/2014/main" id="{190651E2-F15E-492A-83FF-ED5BFC4BF70B}"/>
              </a:ext>
            </a:extLst>
          </p:cNvPr>
          <p:cNvSpPr>
            <a:spLocks noGrp="1"/>
          </p:cNvSpPr>
          <p:nvPr>
            <p:ph sz="half" idx="1"/>
          </p:nvPr>
        </p:nvSpPr>
        <p:spPr>
          <a:xfrm>
            <a:off x="1828800" y="3564596"/>
            <a:ext cx="7315200" cy="5236504"/>
          </a:xfrm>
        </p:spPr>
        <p:txBody>
          <a:bodyPr>
            <a:normAutofit/>
          </a:bodyPr>
          <a:lstStyle/>
          <a:p>
            <a:r>
              <a:rPr lang="fr-FR" sz="4600" spc="30" dirty="0">
                <a:solidFill>
                  <a:srgbClr val="000000"/>
                </a:solidFill>
              </a:rPr>
              <a:t>R</a:t>
            </a:r>
            <a:r>
              <a:rPr lang="fr-FR" sz="4600" spc="30" dirty="0" smtClean="0">
                <a:solidFill>
                  <a:srgbClr val="000000"/>
                </a:solidFill>
              </a:rPr>
              <a:t>éunions </a:t>
            </a:r>
            <a:r>
              <a:rPr lang="fr-FR" sz="4600" spc="30" dirty="0">
                <a:solidFill>
                  <a:srgbClr val="000000"/>
                </a:solidFill>
              </a:rPr>
              <a:t>en </a:t>
            </a:r>
            <a:r>
              <a:rPr lang="fr-FR" sz="4600" spc="30" dirty="0" smtClean="0">
                <a:solidFill>
                  <a:srgbClr val="000000"/>
                </a:solidFill>
              </a:rPr>
              <a:t>présentiel</a:t>
            </a:r>
            <a:endParaRPr lang="en-US" sz="4600" dirty="0"/>
          </a:p>
          <a:p>
            <a:r>
              <a:rPr lang="en-US" sz="4600" dirty="0" err="1"/>
              <a:t>S</a:t>
            </a:r>
            <a:r>
              <a:rPr lang="en-US" sz="4600" dirty="0" err="1" smtClean="0"/>
              <a:t>é</a:t>
            </a:r>
            <a:r>
              <a:rPr lang="en-US" sz="4600" dirty="0" err="1" smtClean="0"/>
              <a:t>minaires</a:t>
            </a:r>
            <a:endParaRPr lang="en-US" sz="4600" dirty="0"/>
          </a:p>
          <a:p>
            <a:r>
              <a:rPr lang="en-US" sz="4600" dirty="0" err="1" smtClean="0"/>
              <a:t>Conférences</a:t>
            </a:r>
            <a:r>
              <a:rPr lang="en-US" sz="4600" dirty="0" smtClean="0"/>
              <a:t> de </a:t>
            </a:r>
            <a:r>
              <a:rPr lang="en-US" sz="4600" dirty="0" err="1" smtClean="0"/>
              <a:t>presse</a:t>
            </a:r>
            <a:endParaRPr lang="en-US" sz="4600" dirty="0"/>
          </a:p>
          <a:p>
            <a:r>
              <a:rPr lang="en-US" sz="4600" dirty="0"/>
              <a:t>Twitter</a:t>
            </a:r>
          </a:p>
          <a:p>
            <a:r>
              <a:rPr lang="en-US" sz="4600" dirty="0" smtClean="0"/>
              <a:t>Documents </a:t>
            </a:r>
            <a:r>
              <a:rPr lang="en-US" sz="4600" dirty="0" err="1" smtClean="0"/>
              <a:t>d’information</a:t>
            </a:r>
            <a:endParaRPr lang="en-US" sz="4600" dirty="0"/>
          </a:p>
          <a:p>
            <a:r>
              <a:rPr lang="en-US" sz="4600" dirty="0" err="1" smtClean="0"/>
              <a:t>Célébrités</a:t>
            </a:r>
            <a:r>
              <a:rPr lang="en-US" sz="4600" dirty="0" smtClean="0"/>
              <a:t>/VIP</a:t>
            </a:r>
            <a:endParaRPr lang="en-US" sz="4600" dirty="0"/>
          </a:p>
          <a:p>
            <a:endParaRPr lang="en-US" dirty="0"/>
          </a:p>
          <a:p>
            <a:endParaRPr lang="en-US" dirty="0"/>
          </a:p>
          <a:p>
            <a:endParaRPr lang="en-GB" dirty="0"/>
          </a:p>
        </p:txBody>
      </p:sp>
      <p:sp>
        <p:nvSpPr>
          <p:cNvPr id="12" name="TextBox 11">
            <a:extLst>
              <a:ext uri="{FF2B5EF4-FFF2-40B4-BE49-F238E27FC236}">
                <a16:creationId xmlns="" xmlns:a16="http://schemas.microsoft.com/office/drawing/2014/main" id="{E6394FB2-B1DE-4005-8B74-E8DF2A4B687C}"/>
              </a:ext>
            </a:extLst>
          </p:cNvPr>
          <p:cNvSpPr txBox="1"/>
          <p:nvPr/>
        </p:nvSpPr>
        <p:spPr>
          <a:xfrm>
            <a:off x="10668000" y="3695700"/>
            <a:ext cx="5791200" cy="7232749"/>
          </a:xfrm>
          <a:prstGeom prst="rect">
            <a:avLst/>
          </a:prstGeom>
          <a:noFill/>
        </p:spPr>
        <p:txBody>
          <a:bodyPr wrap="square" rtlCol="0">
            <a:spAutoFit/>
          </a:bodyPr>
          <a:lstStyle/>
          <a:p>
            <a:pPr marL="342900" indent="-342900">
              <a:spcBef>
                <a:spcPct val="20000"/>
              </a:spcBef>
              <a:buFont typeface="Arial" pitchFamily="34" charset="0"/>
              <a:buChar char="•"/>
            </a:pPr>
            <a:r>
              <a:rPr lang="en-GB" sz="4600" dirty="0"/>
              <a:t>Protestation/manifestation </a:t>
            </a:r>
            <a:r>
              <a:rPr lang="en-GB" sz="4600" dirty="0" err="1"/>
              <a:t>publique</a:t>
            </a:r>
            <a:endParaRPr lang="en-GB" sz="4600" dirty="0"/>
          </a:p>
          <a:p>
            <a:pPr marL="342900" indent="-342900">
              <a:spcBef>
                <a:spcPct val="20000"/>
              </a:spcBef>
              <a:buFont typeface="Arial" pitchFamily="34" charset="0"/>
              <a:buChar char="•"/>
            </a:pPr>
            <a:r>
              <a:rPr lang="en-GB" sz="4600" dirty="0" smtClean="0"/>
              <a:t>Articles de </a:t>
            </a:r>
            <a:r>
              <a:rPr lang="en-GB" sz="4600" dirty="0" err="1" smtClean="0"/>
              <a:t>journaux</a:t>
            </a:r>
            <a:endParaRPr lang="en-GB" sz="4600" dirty="0"/>
          </a:p>
          <a:p>
            <a:pPr marL="342900" indent="-342900">
              <a:spcBef>
                <a:spcPct val="20000"/>
              </a:spcBef>
              <a:buFont typeface="Arial" pitchFamily="34" charset="0"/>
              <a:buChar char="•"/>
            </a:pPr>
            <a:r>
              <a:rPr lang="en-GB" sz="4600" dirty="0" err="1" smtClean="0"/>
              <a:t>Pétitions</a:t>
            </a:r>
            <a:endParaRPr lang="en-GB" sz="4600" dirty="0"/>
          </a:p>
          <a:p>
            <a:pPr marL="342900" indent="-342900">
              <a:spcBef>
                <a:spcPct val="20000"/>
              </a:spcBef>
              <a:buFont typeface="Arial" pitchFamily="34" charset="0"/>
              <a:buChar char="•"/>
            </a:pPr>
            <a:r>
              <a:rPr lang="en-GB" sz="4600" dirty="0" err="1" smtClean="0"/>
              <a:t>Lettres</a:t>
            </a:r>
            <a:endParaRPr lang="en-GB" sz="4600" dirty="0"/>
          </a:p>
          <a:p>
            <a:pPr marL="342900" indent="-342900">
              <a:spcBef>
                <a:spcPct val="20000"/>
              </a:spcBef>
              <a:buFont typeface="Arial" pitchFamily="34" charset="0"/>
              <a:buChar char="•"/>
            </a:pPr>
            <a:r>
              <a:rPr lang="en-GB" sz="4600" dirty="0" err="1" smtClean="0"/>
              <a:t>Parlement</a:t>
            </a:r>
            <a:endParaRPr lang="en-GB" sz="4600" dirty="0"/>
          </a:p>
          <a:p>
            <a:pPr marL="342900" indent="-342900">
              <a:spcBef>
                <a:spcPct val="20000"/>
              </a:spcBef>
              <a:buFont typeface="Arial" pitchFamily="34" charset="0"/>
              <a:buChar char="•"/>
            </a:pPr>
            <a:r>
              <a:rPr lang="en-GB" sz="4600" dirty="0" err="1" smtClean="0"/>
              <a:t>Données</a:t>
            </a:r>
            <a:endParaRPr lang="en-GB" sz="4600" dirty="0"/>
          </a:p>
          <a:p>
            <a:endParaRPr lang="en-GB" sz="4800" dirty="0"/>
          </a:p>
          <a:p>
            <a:endParaRPr lang="en-GB" sz="4800" dirty="0"/>
          </a:p>
        </p:txBody>
      </p:sp>
    </p:spTree>
    <p:extLst>
      <p:ext uri="{BB962C8B-B14F-4D97-AF65-F5344CB8AC3E}">
        <p14:creationId xmlns:p14="http://schemas.microsoft.com/office/powerpoint/2010/main" val="38384183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733550"/>
            <a:ext cx="16230600" cy="6819900"/>
            <a:chOff x="0" y="0"/>
            <a:chExt cx="100607340" cy="42273976"/>
          </a:xfrm>
        </p:grpSpPr>
        <p:sp>
          <p:nvSpPr>
            <p:cNvPr id="3" name="Freeform 3"/>
            <p:cNvSpPr/>
            <p:nvPr/>
          </p:nvSpPr>
          <p:spPr>
            <a:xfrm>
              <a:off x="0" y="0"/>
              <a:ext cx="100607341" cy="42273978"/>
            </a:xfrm>
            <a:custGeom>
              <a:avLst/>
              <a:gdLst/>
              <a:ahLst/>
              <a:cxnLst/>
              <a:rect l="l" t="t" r="r" b="b"/>
              <a:pathLst>
                <a:path w="100607341" h="42273978">
                  <a:moveTo>
                    <a:pt x="0" y="0"/>
                  </a:moveTo>
                  <a:lnTo>
                    <a:pt x="0" y="42273978"/>
                  </a:lnTo>
                  <a:lnTo>
                    <a:pt x="100607341" y="42273978"/>
                  </a:lnTo>
                  <a:lnTo>
                    <a:pt x="100607341" y="0"/>
                  </a:lnTo>
                  <a:lnTo>
                    <a:pt x="0" y="0"/>
                  </a:lnTo>
                  <a:close/>
                  <a:moveTo>
                    <a:pt x="100546377" y="42213017"/>
                  </a:moveTo>
                  <a:lnTo>
                    <a:pt x="59690" y="42213017"/>
                  </a:lnTo>
                  <a:lnTo>
                    <a:pt x="59690" y="59690"/>
                  </a:lnTo>
                  <a:lnTo>
                    <a:pt x="100546377" y="59690"/>
                  </a:lnTo>
                  <a:lnTo>
                    <a:pt x="100546377" y="42213017"/>
                  </a:lnTo>
                  <a:close/>
                </a:path>
              </a:pathLst>
            </a:custGeom>
            <a:solidFill>
              <a:srgbClr val="000000"/>
            </a:solidFill>
          </p:spPr>
        </p:sp>
      </p:grpSp>
      <p:grpSp>
        <p:nvGrpSpPr>
          <p:cNvPr id="4" name="Group 4"/>
          <p:cNvGrpSpPr/>
          <p:nvPr/>
        </p:nvGrpSpPr>
        <p:grpSpPr>
          <a:xfrm>
            <a:off x="1538863" y="3031295"/>
            <a:ext cx="7152657" cy="2178880"/>
            <a:chOff x="0" y="0"/>
            <a:chExt cx="5103244" cy="1554577"/>
          </a:xfrm>
        </p:grpSpPr>
        <p:sp>
          <p:nvSpPr>
            <p:cNvPr id="5" name="Freeform 5"/>
            <p:cNvSpPr/>
            <p:nvPr/>
          </p:nvSpPr>
          <p:spPr>
            <a:xfrm>
              <a:off x="0" y="0"/>
              <a:ext cx="5103244" cy="1554577"/>
            </a:xfrm>
            <a:custGeom>
              <a:avLst/>
              <a:gdLst/>
              <a:ahLst/>
              <a:cxnLst/>
              <a:rect l="l" t="t" r="r" b="b"/>
              <a:pathLst>
                <a:path w="5103244" h="1554577">
                  <a:moveTo>
                    <a:pt x="4978783" y="1554577"/>
                  </a:moveTo>
                  <a:lnTo>
                    <a:pt x="124460" y="1554577"/>
                  </a:lnTo>
                  <a:cubicBezTo>
                    <a:pt x="55880" y="1554577"/>
                    <a:pt x="0" y="1498697"/>
                    <a:pt x="0" y="1430117"/>
                  </a:cubicBezTo>
                  <a:lnTo>
                    <a:pt x="0" y="124460"/>
                  </a:lnTo>
                  <a:cubicBezTo>
                    <a:pt x="0" y="55880"/>
                    <a:pt x="55880" y="0"/>
                    <a:pt x="124460" y="0"/>
                  </a:cubicBezTo>
                  <a:lnTo>
                    <a:pt x="4978784" y="0"/>
                  </a:lnTo>
                  <a:cubicBezTo>
                    <a:pt x="5047364" y="0"/>
                    <a:pt x="5103244" y="55880"/>
                    <a:pt x="5103244" y="124460"/>
                  </a:cubicBezTo>
                  <a:lnTo>
                    <a:pt x="5103244" y="1430117"/>
                  </a:lnTo>
                  <a:cubicBezTo>
                    <a:pt x="5103244" y="1498697"/>
                    <a:pt x="5047364" y="1554577"/>
                    <a:pt x="4978784" y="1554577"/>
                  </a:cubicBezTo>
                  <a:close/>
                </a:path>
              </a:pathLst>
            </a:custGeom>
            <a:solidFill>
              <a:srgbClr val="FF6B57"/>
            </a:solidFill>
          </p:spPr>
        </p:sp>
      </p:grpSp>
      <p:sp>
        <p:nvSpPr>
          <p:cNvPr id="6" name="TextBox 6"/>
          <p:cNvSpPr txBox="1"/>
          <p:nvPr/>
        </p:nvSpPr>
        <p:spPr>
          <a:xfrm>
            <a:off x="1673717" y="3160339"/>
            <a:ext cx="7162995" cy="1927625"/>
          </a:xfrm>
          <a:prstGeom prst="rect">
            <a:avLst/>
          </a:prstGeom>
        </p:spPr>
        <p:txBody>
          <a:bodyPr lIns="0" tIns="0" rIns="0" bIns="0" rtlCol="0" anchor="t">
            <a:spAutoFit/>
          </a:bodyPr>
          <a:lstStyle/>
          <a:p>
            <a:pPr lvl="0">
              <a:lnSpc>
                <a:spcPts val="5139"/>
              </a:lnSpc>
              <a:spcBef>
                <a:spcPct val="0"/>
              </a:spcBef>
            </a:pPr>
            <a:r>
              <a:rPr lang="fr-FR" sz="3671" spc="36" dirty="0">
                <a:solidFill>
                  <a:srgbClr val="000000"/>
                </a:solidFill>
                <a:latin typeface="DM Sans Bold"/>
              </a:rPr>
              <a:t>Quelle est la meilleure façon de faire passer votre message au Ministre de la </a:t>
            </a:r>
            <a:r>
              <a:rPr lang="fr-FR" sz="3671" spc="36" dirty="0" smtClean="0">
                <a:solidFill>
                  <a:srgbClr val="000000"/>
                </a:solidFill>
                <a:latin typeface="DM Sans Bold"/>
              </a:rPr>
              <a:t>santé </a:t>
            </a:r>
            <a:r>
              <a:rPr lang="en-US" sz="3671" u="none" spc="36" dirty="0" smtClean="0">
                <a:solidFill>
                  <a:srgbClr val="000000"/>
                </a:solidFill>
                <a:latin typeface="DM Sans Bold"/>
              </a:rPr>
              <a:t>?</a:t>
            </a:r>
            <a:endParaRPr lang="en-US" sz="3671" u="none" spc="36" dirty="0">
              <a:solidFill>
                <a:srgbClr val="000000"/>
              </a:solidFill>
              <a:latin typeface="DM Sans Bold"/>
            </a:endParaRPr>
          </a:p>
        </p:txBody>
      </p:sp>
      <p:sp>
        <p:nvSpPr>
          <p:cNvPr id="7" name="TextBox 7"/>
          <p:cNvSpPr txBox="1"/>
          <p:nvPr/>
        </p:nvSpPr>
        <p:spPr>
          <a:xfrm>
            <a:off x="1673717" y="5588859"/>
            <a:ext cx="6747447" cy="1769715"/>
          </a:xfrm>
          <a:prstGeom prst="rect">
            <a:avLst/>
          </a:prstGeom>
        </p:spPr>
        <p:txBody>
          <a:bodyPr lIns="0" tIns="0" rIns="0" bIns="0" rtlCol="0" anchor="t">
            <a:spAutoFit/>
          </a:bodyPr>
          <a:lstStyle/>
          <a:p>
            <a:pPr marL="662750" lvl="1" indent="-331375">
              <a:lnSpc>
                <a:spcPts val="4604"/>
              </a:lnSpc>
              <a:buFont typeface="Arial"/>
              <a:buChar char="•"/>
            </a:pPr>
            <a:r>
              <a:rPr lang="en-US" sz="3069" spc="30" dirty="0" err="1">
                <a:solidFill>
                  <a:srgbClr val="000000"/>
                </a:solidFill>
                <a:latin typeface="DM Sans"/>
              </a:rPr>
              <a:t>Une</a:t>
            </a:r>
            <a:r>
              <a:rPr lang="en-US" sz="3069" spc="30" dirty="0">
                <a:solidFill>
                  <a:srgbClr val="000000"/>
                </a:solidFill>
                <a:latin typeface="DM Sans"/>
              </a:rPr>
              <a:t> manifestation </a:t>
            </a:r>
            <a:r>
              <a:rPr lang="en-US" sz="3069" spc="30" dirty="0" err="1" smtClean="0">
                <a:solidFill>
                  <a:srgbClr val="000000"/>
                </a:solidFill>
                <a:latin typeface="DM Sans"/>
              </a:rPr>
              <a:t>publique</a:t>
            </a:r>
            <a:r>
              <a:rPr lang="en-US" sz="3069" spc="30" dirty="0" smtClean="0">
                <a:solidFill>
                  <a:srgbClr val="000000"/>
                </a:solidFill>
                <a:latin typeface="DM Sans"/>
              </a:rPr>
              <a:t> ?</a:t>
            </a:r>
            <a:endParaRPr lang="en-US" sz="3069" spc="30" dirty="0">
              <a:solidFill>
                <a:srgbClr val="000000"/>
              </a:solidFill>
              <a:latin typeface="DM Sans"/>
            </a:endParaRPr>
          </a:p>
          <a:p>
            <a:pPr marL="662750" lvl="1" indent="-331375">
              <a:lnSpc>
                <a:spcPts val="4604"/>
              </a:lnSpc>
              <a:buFont typeface="Arial"/>
              <a:buChar char="•"/>
            </a:pPr>
            <a:r>
              <a:rPr lang="en-US" sz="3069" spc="30" dirty="0">
                <a:solidFill>
                  <a:srgbClr val="000000"/>
                </a:solidFill>
                <a:latin typeface="DM Sans"/>
              </a:rPr>
              <a:t>Un article de </a:t>
            </a:r>
            <a:r>
              <a:rPr lang="en-US" sz="3069" spc="30" dirty="0" smtClean="0">
                <a:solidFill>
                  <a:srgbClr val="000000"/>
                </a:solidFill>
                <a:latin typeface="DM Sans"/>
              </a:rPr>
              <a:t>journal ?</a:t>
            </a:r>
            <a:endParaRPr lang="en-US" sz="3069" spc="30" dirty="0">
              <a:solidFill>
                <a:srgbClr val="000000"/>
              </a:solidFill>
              <a:latin typeface="DM Sans"/>
            </a:endParaRPr>
          </a:p>
          <a:p>
            <a:pPr marL="662749" lvl="1" indent="-331375">
              <a:lnSpc>
                <a:spcPts val="4604"/>
              </a:lnSpc>
              <a:buFont typeface="Arial"/>
              <a:buChar char="•"/>
            </a:pPr>
            <a:r>
              <a:rPr lang="en-US" sz="3069" spc="30" dirty="0" smtClean="0">
                <a:solidFill>
                  <a:srgbClr val="000000"/>
                </a:solidFill>
                <a:latin typeface="DM Sans"/>
              </a:rPr>
              <a:t>Twitter ?</a:t>
            </a:r>
            <a:endParaRPr lang="en-US" sz="3069" spc="30" dirty="0">
              <a:solidFill>
                <a:srgbClr val="000000"/>
              </a:solidFill>
              <a:latin typeface="DM Sans"/>
            </a:endParaRPr>
          </a:p>
        </p:txBody>
      </p:sp>
      <p:sp>
        <p:nvSpPr>
          <p:cNvPr id="8" name="TextBox 8"/>
          <p:cNvSpPr txBox="1"/>
          <p:nvPr/>
        </p:nvSpPr>
        <p:spPr>
          <a:xfrm>
            <a:off x="9451288" y="5588859"/>
            <a:ext cx="6169712" cy="1769715"/>
          </a:xfrm>
          <a:prstGeom prst="rect">
            <a:avLst/>
          </a:prstGeom>
        </p:spPr>
        <p:txBody>
          <a:bodyPr wrap="square" lIns="0" tIns="0" rIns="0" bIns="0" rtlCol="0" anchor="t">
            <a:spAutoFit/>
          </a:bodyPr>
          <a:lstStyle/>
          <a:p>
            <a:pPr marL="662750" lvl="1" indent="-331375">
              <a:lnSpc>
                <a:spcPts val="4604"/>
              </a:lnSpc>
              <a:buFont typeface="Arial"/>
              <a:buChar char="•"/>
            </a:pPr>
            <a:r>
              <a:rPr lang="fr-FR" sz="3069" spc="30" dirty="0">
                <a:solidFill>
                  <a:srgbClr val="000000"/>
                </a:solidFill>
                <a:latin typeface="DM Sans"/>
              </a:rPr>
              <a:t>Une réunion </a:t>
            </a:r>
            <a:r>
              <a:rPr lang="fr-FR" sz="3069" spc="30" dirty="0" smtClean="0">
                <a:solidFill>
                  <a:srgbClr val="000000"/>
                </a:solidFill>
                <a:latin typeface="DM Sans"/>
              </a:rPr>
              <a:t>en présentiel </a:t>
            </a:r>
            <a:r>
              <a:rPr lang="en-US" sz="3069" spc="30" dirty="0" smtClean="0">
                <a:solidFill>
                  <a:srgbClr val="000000"/>
                </a:solidFill>
                <a:latin typeface="DM Sans"/>
              </a:rPr>
              <a:t>?</a:t>
            </a:r>
            <a:endParaRPr lang="en-US" sz="3069" spc="30" dirty="0">
              <a:solidFill>
                <a:srgbClr val="000000"/>
              </a:solidFill>
              <a:latin typeface="DM Sans"/>
            </a:endParaRPr>
          </a:p>
          <a:p>
            <a:pPr marL="662750" lvl="1" indent="-331375">
              <a:lnSpc>
                <a:spcPts val="4604"/>
              </a:lnSpc>
              <a:buFont typeface="Arial"/>
              <a:buChar char="•"/>
            </a:pPr>
            <a:r>
              <a:rPr lang="en-US" sz="3069" spc="30" dirty="0">
                <a:solidFill>
                  <a:srgbClr val="000000"/>
                </a:solidFill>
                <a:latin typeface="DM Sans"/>
              </a:rPr>
              <a:t>Un document </a:t>
            </a:r>
            <a:r>
              <a:rPr lang="en-US" sz="3069" spc="30" dirty="0" err="1" smtClean="0">
                <a:solidFill>
                  <a:srgbClr val="000000"/>
                </a:solidFill>
                <a:latin typeface="DM Sans"/>
              </a:rPr>
              <a:t>d’information</a:t>
            </a:r>
            <a:r>
              <a:rPr lang="en-US" sz="3069" spc="30" dirty="0" smtClean="0">
                <a:solidFill>
                  <a:srgbClr val="000000"/>
                </a:solidFill>
                <a:latin typeface="DM Sans"/>
              </a:rPr>
              <a:t> ?</a:t>
            </a:r>
            <a:endParaRPr lang="en-US" sz="3069" spc="30" dirty="0">
              <a:solidFill>
                <a:srgbClr val="000000"/>
              </a:solidFill>
              <a:latin typeface="DM Sans"/>
            </a:endParaRPr>
          </a:p>
          <a:p>
            <a:pPr marL="662749" lvl="1" indent="-331375">
              <a:lnSpc>
                <a:spcPts val="4604"/>
              </a:lnSpc>
              <a:buFont typeface="Arial"/>
              <a:buChar char="•"/>
            </a:pPr>
            <a:r>
              <a:rPr lang="en-US" sz="3069" spc="30" dirty="0" smtClean="0">
                <a:solidFill>
                  <a:srgbClr val="000000"/>
                </a:solidFill>
                <a:latin typeface="DM Sans"/>
              </a:rPr>
              <a:t>Twitter ?</a:t>
            </a:r>
            <a:endParaRPr lang="en-US" sz="3069" spc="30" dirty="0">
              <a:solidFill>
                <a:srgbClr val="000000"/>
              </a:solidFill>
              <a:latin typeface="DM Sans"/>
            </a:endParaRPr>
          </a:p>
        </p:txBody>
      </p:sp>
      <p:grpSp>
        <p:nvGrpSpPr>
          <p:cNvPr id="9" name="Group 9"/>
          <p:cNvGrpSpPr/>
          <p:nvPr/>
        </p:nvGrpSpPr>
        <p:grpSpPr>
          <a:xfrm>
            <a:off x="9251516" y="3031295"/>
            <a:ext cx="7362767" cy="2178880"/>
            <a:chOff x="0" y="0"/>
            <a:chExt cx="5253152" cy="1554577"/>
          </a:xfrm>
        </p:grpSpPr>
        <p:sp>
          <p:nvSpPr>
            <p:cNvPr id="10" name="Freeform 10"/>
            <p:cNvSpPr/>
            <p:nvPr/>
          </p:nvSpPr>
          <p:spPr>
            <a:xfrm>
              <a:off x="0" y="0"/>
              <a:ext cx="5253152" cy="1554577"/>
            </a:xfrm>
            <a:custGeom>
              <a:avLst/>
              <a:gdLst/>
              <a:ahLst/>
              <a:cxnLst/>
              <a:rect l="l" t="t" r="r" b="b"/>
              <a:pathLst>
                <a:path w="5253152" h="1554577">
                  <a:moveTo>
                    <a:pt x="5128692" y="1554577"/>
                  </a:moveTo>
                  <a:lnTo>
                    <a:pt x="124460" y="1554577"/>
                  </a:lnTo>
                  <a:cubicBezTo>
                    <a:pt x="55880" y="1554577"/>
                    <a:pt x="0" y="1498697"/>
                    <a:pt x="0" y="1430117"/>
                  </a:cubicBezTo>
                  <a:lnTo>
                    <a:pt x="0" y="124460"/>
                  </a:lnTo>
                  <a:cubicBezTo>
                    <a:pt x="0" y="55880"/>
                    <a:pt x="55880" y="0"/>
                    <a:pt x="124460" y="0"/>
                  </a:cubicBezTo>
                  <a:lnTo>
                    <a:pt x="5128692" y="0"/>
                  </a:lnTo>
                  <a:cubicBezTo>
                    <a:pt x="5197272" y="0"/>
                    <a:pt x="5253152" y="55880"/>
                    <a:pt x="5253152" y="124460"/>
                  </a:cubicBezTo>
                  <a:lnTo>
                    <a:pt x="5253152" y="1430117"/>
                  </a:lnTo>
                  <a:cubicBezTo>
                    <a:pt x="5253152" y="1498697"/>
                    <a:pt x="5197272" y="1554577"/>
                    <a:pt x="5128692" y="1554577"/>
                  </a:cubicBezTo>
                  <a:close/>
                </a:path>
              </a:pathLst>
            </a:custGeom>
            <a:solidFill>
              <a:srgbClr val="FF6B57"/>
            </a:solidFill>
          </p:spPr>
        </p:sp>
      </p:grpSp>
      <p:sp>
        <p:nvSpPr>
          <p:cNvPr id="11" name="TextBox 11"/>
          <p:cNvSpPr txBox="1"/>
          <p:nvPr/>
        </p:nvSpPr>
        <p:spPr>
          <a:xfrm>
            <a:off x="9451288" y="3160339"/>
            <a:ext cx="7162995" cy="2599173"/>
          </a:xfrm>
          <a:prstGeom prst="rect">
            <a:avLst/>
          </a:prstGeom>
        </p:spPr>
        <p:txBody>
          <a:bodyPr lIns="0" tIns="0" rIns="0" bIns="0" rtlCol="0" anchor="t">
            <a:spAutoFit/>
          </a:bodyPr>
          <a:lstStyle/>
          <a:p>
            <a:pPr lvl="0">
              <a:lnSpc>
                <a:spcPts val="5139"/>
              </a:lnSpc>
              <a:spcBef>
                <a:spcPct val="0"/>
              </a:spcBef>
            </a:pPr>
            <a:r>
              <a:rPr lang="fr-FR" sz="3500" spc="36" dirty="0">
                <a:solidFill>
                  <a:srgbClr val="000000"/>
                </a:solidFill>
                <a:latin typeface="DM Sans Bold"/>
              </a:rPr>
              <a:t>Quelle est la meilleure façon de faire passer votre message à un responsable de santé de </a:t>
            </a:r>
            <a:r>
              <a:rPr lang="fr-FR" sz="3500" spc="36" dirty="0" smtClean="0">
                <a:solidFill>
                  <a:srgbClr val="000000"/>
                </a:solidFill>
                <a:latin typeface="DM Sans Bold"/>
              </a:rPr>
              <a:t>district </a:t>
            </a:r>
            <a:r>
              <a:rPr lang="en-US" sz="3671" u="none" spc="36" dirty="0" smtClean="0">
                <a:solidFill>
                  <a:srgbClr val="000000"/>
                </a:solidFill>
                <a:latin typeface="DM Sans Bold"/>
              </a:rPr>
              <a:t>?</a:t>
            </a:r>
            <a:endParaRPr lang="en-US" sz="3671" u="none" spc="36" dirty="0">
              <a:solidFill>
                <a:srgbClr val="000000"/>
              </a:solidFill>
              <a:latin typeface="DM Sans Bold"/>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733550"/>
            <a:ext cx="16230600" cy="6819900"/>
            <a:chOff x="0" y="0"/>
            <a:chExt cx="100607340" cy="42273976"/>
          </a:xfrm>
        </p:grpSpPr>
        <p:sp>
          <p:nvSpPr>
            <p:cNvPr id="3" name="Freeform 3"/>
            <p:cNvSpPr/>
            <p:nvPr/>
          </p:nvSpPr>
          <p:spPr>
            <a:xfrm>
              <a:off x="0" y="0"/>
              <a:ext cx="100607341" cy="42273978"/>
            </a:xfrm>
            <a:custGeom>
              <a:avLst/>
              <a:gdLst/>
              <a:ahLst/>
              <a:cxnLst/>
              <a:rect l="l" t="t" r="r" b="b"/>
              <a:pathLst>
                <a:path w="100607341" h="42273978">
                  <a:moveTo>
                    <a:pt x="0" y="0"/>
                  </a:moveTo>
                  <a:lnTo>
                    <a:pt x="0" y="42273978"/>
                  </a:lnTo>
                  <a:lnTo>
                    <a:pt x="100607341" y="42273978"/>
                  </a:lnTo>
                  <a:lnTo>
                    <a:pt x="100607341" y="0"/>
                  </a:lnTo>
                  <a:lnTo>
                    <a:pt x="0" y="0"/>
                  </a:lnTo>
                  <a:close/>
                  <a:moveTo>
                    <a:pt x="100546377" y="42213017"/>
                  </a:moveTo>
                  <a:lnTo>
                    <a:pt x="59690" y="42213017"/>
                  </a:lnTo>
                  <a:lnTo>
                    <a:pt x="59690" y="59690"/>
                  </a:lnTo>
                  <a:lnTo>
                    <a:pt x="100546377" y="59690"/>
                  </a:lnTo>
                  <a:lnTo>
                    <a:pt x="100546377" y="42213017"/>
                  </a:lnTo>
                  <a:close/>
                </a:path>
              </a:pathLst>
            </a:custGeom>
            <a:solidFill>
              <a:srgbClr val="000000"/>
            </a:solidFill>
          </p:spPr>
        </p:sp>
      </p:grpSp>
      <p:grpSp>
        <p:nvGrpSpPr>
          <p:cNvPr id="4" name="Group 4"/>
          <p:cNvGrpSpPr/>
          <p:nvPr/>
        </p:nvGrpSpPr>
        <p:grpSpPr>
          <a:xfrm>
            <a:off x="2129413" y="2914869"/>
            <a:ext cx="6219207" cy="2178880"/>
            <a:chOff x="0" y="0"/>
            <a:chExt cx="4437250" cy="1554577"/>
          </a:xfrm>
        </p:grpSpPr>
        <p:sp>
          <p:nvSpPr>
            <p:cNvPr id="5" name="Freeform 5"/>
            <p:cNvSpPr/>
            <p:nvPr/>
          </p:nvSpPr>
          <p:spPr>
            <a:xfrm>
              <a:off x="0" y="0"/>
              <a:ext cx="4437250" cy="1554577"/>
            </a:xfrm>
            <a:custGeom>
              <a:avLst/>
              <a:gdLst/>
              <a:ahLst/>
              <a:cxnLst/>
              <a:rect l="l" t="t" r="r" b="b"/>
              <a:pathLst>
                <a:path w="4437250" h="1554577">
                  <a:moveTo>
                    <a:pt x="4312790" y="1554577"/>
                  </a:moveTo>
                  <a:lnTo>
                    <a:pt x="124460" y="1554577"/>
                  </a:lnTo>
                  <a:cubicBezTo>
                    <a:pt x="55880" y="1554577"/>
                    <a:pt x="0" y="1498697"/>
                    <a:pt x="0" y="1430117"/>
                  </a:cubicBezTo>
                  <a:lnTo>
                    <a:pt x="0" y="124460"/>
                  </a:lnTo>
                  <a:cubicBezTo>
                    <a:pt x="0" y="55880"/>
                    <a:pt x="55880" y="0"/>
                    <a:pt x="124460" y="0"/>
                  </a:cubicBezTo>
                  <a:lnTo>
                    <a:pt x="4312790" y="0"/>
                  </a:lnTo>
                  <a:cubicBezTo>
                    <a:pt x="4381370" y="0"/>
                    <a:pt x="4437250" y="55880"/>
                    <a:pt x="4437250" y="124460"/>
                  </a:cubicBezTo>
                  <a:lnTo>
                    <a:pt x="4437250" y="1430117"/>
                  </a:lnTo>
                  <a:cubicBezTo>
                    <a:pt x="4437250" y="1498697"/>
                    <a:pt x="4381370" y="1554577"/>
                    <a:pt x="4312790" y="1554577"/>
                  </a:cubicBezTo>
                  <a:close/>
                </a:path>
              </a:pathLst>
            </a:custGeom>
            <a:solidFill>
              <a:srgbClr val="46C3BD"/>
            </a:solidFill>
          </p:spPr>
        </p:sp>
      </p:grpSp>
      <p:sp>
        <p:nvSpPr>
          <p:cNvPr id="6" name="TextBox 6"/>
          <p:cNvSpPr txBox="1"/>
          <p:nvPr/>
        </p:nvSpPr>
        <p:spPr>
          <a:xfrm>
            <a:off x="2615188" y="3010572"/>
            <a:ext cx="5733432" cy="1915845"/>
          </a:xfrm>
          <a:prstGeom prst="rect">
            <a:avLst/>
          </a:prstGeom>
        </p:spPr>
        <p:txBody>
          <a:bodyPr wrap="square" lIns="0" tIns="0" rIns="0" bIns="0" rtlCol="0" anchor="t">
            <a:spAutoFit/>
          </a:bodyPr>
          <a:lstStyle/>
          <a:p>
            <a:pPr lvl="0">
              <a:lnSpc>
                <a:spcPts val="5120"/>
              </a:lnSpc>
              <a:spcBef>
                <a:spcPct val="0"/>
              </a:spcBef>
            </a:pPr>
            <a:r>
              <a:rPr lang="fr-FR" sz="3200" spc="36" dirty="0">
                <a:solidFill>
                  <a:srgbClr val="000000"/>
                </a:solidFill>
                <a:latin typeface="DM Sans Bold"/>
              </a:rPr>
              <a:t>Quelle est la meilleure façon de faire passer votre message à un </a:t>
            </a:r>
            <a:r>
              <a:rPr lang="fr-FR" sz="3200" spc="36" dirty="0" smtClean="0">
                <a:solidFill>
                  <a:srgbClr val="000000"/>
                </a:solidFill>
                <a:latin typeface="DM Sans Bold"/>
              </a:rPr>
              <a:t>député </a:t>
            </a:r>
            <a:r>
              <a:rPr lang="en-US" sz="3200" u="none" spc="36" dirty="0" smtClean="0">
                <a:solidFill>
                  <a:srgbClr val="000000"/>
                </a:solidFill>
                <a:latin typeface="DM Sans Bold"/>
              </a:rPr>
              <a:t>?</a:t>
            </a:r>
            <a:endParaRPr lang="en-US" sz="3200" u="none" spc="36" dirty="0">
              <a:solidFill>
                <a:srgbClr val="000000"/>
              </a:solidFill>
              <a:latin typeface="DM Sans Bold"/>
            </a:endParaRPr>
          </a:p>
        </p:txBody>
      </p:sp>
      <p:sp>
        <p:nvSpPr>
          <p:cNvPr id="7" name="TextBox 7"/>
          <p:cNvSpPr txBox="1"/>
          <p:nvPr/>
        </p:nvSpPr>
        <p:spPr>
          <a:xfrm>
            <a:off x="2129413" y="5657824"/>
            <a:ext cx="6722706" cy="1769715"/>
          </a:xfrm>
          <a:prstGeom prst="rect">
            <a:avLst/>
          </a:prstGeom>
        </p:spPr>
        <p:txBody>
          <a:bodyPr lIns="0" tIns="0" rIns="0" bIns="0" rtlCol="0" anchor="t">
            <a:spAutoFit/>
          </a:bodyPr>
          <a:lstStyle/>
          <a:p>
            <a:pPr marL="660320" lvl="1" indent="-330160">
              <a:lnSpc>
                <a:spcPts val="4587"/>
              </a:lnSpc>
              <a:buFont typeface="Arial"/>
              <a:buChar char="•"/>
            </a:pPr>
            <a:r>
              <a:rPr lang="fr-FR" sz="3058" spc="30" dirty="0">
                <a:solidFill>
                  <a:srgbClr val="000000"/>
                </a:solidFill>
                <a:latin typeface="DM Sans"/>
              </a:rPr>
              <a:t>Un article de </a:t>
            </a:r>
            <a:r>
              <a:rPr lang="fr-FR" sz="3058" spc="30" dirty="0" smtClean="0">
                <a:solidFill>
                  <a:srgbClr val="000000"/>
                </a:solidFill>
                <a:latin typeface="DM Sans"/>
              </a:rPr>
              <a:t>journal </a:t>
            </a:r>
            <a:r>
              <a:rPr lang="en-US" sz="3058" spc="30" dirty="0" smtClean="0">
                <a:solidFill>
                  <a:srgbClr val="000000"/>
                </a:solidFill>
                <a:latin typeface="DM Sans"/>
              </a:rPr>
              <a:t>?</a:t>
            </a:r>
            <a:endParaRPr lang="en-US" sz="3058" spc="30" dirty="0">
              <a:solidFill>
                <a:srgbClr val="000000"/>
              </a:solidFill>
              <a:latin typeface="DM Sans"/>
            </a:endParaRPr>
          </a:p>
          <a:p>
            <a:pPr marL="660320" lvl="1" indent="-330160">
              <a:lnSpc>
                <a:spcPts val="4587"/>
              </a:lnSpc>
              <a:buFont typeface="Arial"/>
              <a:buChar char="•"/>
            </a:pPr>
            <a:r>
              <a:rPr lang="en-US" sz="3058" spc="30" dirty="0" err="1" smtClean="0">
                <a:solidFill>
                  <a:srgbClr val="000000"/>
                </a:solidFill>
                <a:latin typeface="DM Sans"/>
              </a:rPr>
              <a:t>Une</a:t>
            </a:r>
            <a:r>
              <a:rPr lang="en-US" sz="3058" spc="30" dirty="0" smtClean="0">
                <a:solidFill>
                  <a:srgbClr val="000000"/>
                </a:solidFill>
                <a:latin typeface="DM Sans"/>
              </a:rPr>
              <a:t> </a:t>
            </a:r>
            <a:r>
              <a:rPr lang="en-US" sz="3058" spc="30" dirty="0" err="1" smtClean="0">
                <a:solidFill>
                  <a:srgbClr val="000000"/>
                </a:solidFill>
                <a:latin typeface="DM Sans"/>
              </a:rPr>
              <a:t>réunion</a:t>
            </a:r>
            <a:r>
              <a:rPr lang="en-US" sz="3058" spc="30" dirty="0" smtClean="0">
                <a:solidFill>
                  <a:srgbClr val="000000"/>
                </a:solidFill>
                <a:latin typeface="DM Sans"/>
              </a:rPr>
              <a:t> </a:t>
            </a:r>
            <a:r>
              <a:rPr lang="en-US" sz="3058" spc="30" dirty="0" err="1" smtClean="0">
                <a:solidFill>
                  <a:srgbClr val="000000"/>
                </a:solidFill>
                <a:latin typeface="DM Sans"/>
              </a:rPr>
              <a:t>en</a:t>
            </a:r>
            <a:r>
              <a:rPr lang="en-US" sz="3058" spc="30" dirty="0" smtClean="0">
                <a:solidFill>
                  <a:srgbClr val="000000"/>
                </a:solidFill>
                <a:latin typeface="DM Sans"/>
              </a:rPr>
              <a:t> </a:t>
            </a:r>
            <a:r>
              <a:rPr lang="en-US" sz="3058" spc="30" dirty="0" err="1" smtClean="0">
                <a:solidFill>
                  <a:srgbClr val="000000"/>
                </a:solidFill>
                <a:latin typeface="DM Sans"/>
              </a:rPr>
              <a:t>présentiel</a:t>
            </a:r>
            <a:r>
              <a:rPr lang="en-US" sz="3058" spc="30" dirty="0" smtClean="0">
                <a:solidFill>
                  <a:srgbClr val="000000"/>
                </a:solidFill>
                <a:latin typeface="DM Sans"/>
              </a:rPr>
              <a:t> ?</a:t>
            </a:r>
            <a:endParaRPr lang="en-US" sz="3058" spc="30" dirty="0">
              <a:solidFill>
                <a:srgbClr val="000000"/>
              </a:solidFill>
              <a:latin typeface="DM Sans"/>
            </a:endParaRPr>
          </a:p>
          <a:p>
            <a:pPr marL="660319" lvl="1" indent="-330160">
              <a:lnSpc>
                <a:spcPts val="4587"/>
              </a:lnSpc>
              <a:buFont typeface="Arial"/>
              <a:buChar char="•"/>
            </a:pPr>
            <a:r>
              <a:rPr lang="fr-FR" sz="3058" spc="30" dirty="0">
                <a:solidFill>
                  <a:srgbClr val="000000"/>
                </a:solidFill>
                <a:latin typeface="DM Sans"/>
              </a:rPr>
              <a:t>Des lettres </a:t>
            </a:r>
            <a:r>
              <a:rPr lang="fr-FR" sz="3058" spc="30" dirty="0" smtClean="0">
                <a:solidFill>
                  <a:srgbClr val="000000"/>
                </a:solidFill>
                <a:latin typeface="DM Sans"/>
              </a:rPr>
              <a:t>d’électeurs </a:t>
            </a:r>
            <a:r>
              <a:rPr lang="en-US" sz="3058" spc="30" dirty="0" smtClean="0">
                <a:solidFill>
                  <a:srgbClr val="000000"/>
                </a:solidFill>
                <a:latin typeface="DM Sans"/>
              </a:rPr>
              <a:t>?</a:t>
            </a:r>
            <a:endParaRPr lang="en-US" sz="3058" spc="30" dirty="0">
              <a:solidFill>
                <a:srgbClr val="000000"/>
              </a:solidFill>
              <a:latin typeface="DM Sans"/>
            </a:endParaRPr>
          </a:p>
        </p:txBody>
      </p:sp>
      <p:sp>
        <p:nvSpPr>
          <p:cNvPr id="8" name="TextBox 8"/>
          <p:cNvSpPr txBox="1"/>
          <p:nvPr/>
        </p:nvSpPr>
        <p:spPr>
          <a:xfrm>
            <a:off x="9908900" y="5097338"/>
            <a:ext cx="6219207" cy="2949525"/>
          </a:xfrm>
          <a:prstGeom prst="rect">
            <a:avLst/>
          </a:prstGeom>
        </p:spPr>
        <p:txBody>
          <a:bodyPr wrap="square" lIns="0" tIns="0" rIns="0" bIns="0" rtlCol="0" anchor="t">
            <a:spAutoFit/>
          </a:bodyPr>
          <a:lstStyle/>
          <a:p>
            <a:pPr marL="660320" lvl="1" indent="-330160">
              <a:lnSpc>
                <a:spcPts val="4587"/>
              </a:lnSpc>
              <a:buFont typeface="Arial"/>
              <a:buChar char="•"/>
            </a:pPr>
            <a:r>
              <a:rPr lang="fr-FR" sz="3058" spc="30" dirty="0">
                <a:solidFill>
                  <a:srgbClr val="000000"/>
                </a:solidFill>
                <a:latin typeface="DM Sans"/>
              </a:rPr>
              <a:t>Pendant les vacances </a:t>
            </a:r>
            <a:r>
              <a:rPr lang="fr-FR" sz="3058" spc="30" dirty="0" smtClean="0">
                <a:solidFill>
                  <a:srgbClr val="000000"/>
                </a:solidFill>
                <a:latin typeface="DM Sans"/>
              </a:rPr>
              <a:t>parlementaires </a:t>
            </a:r>
            <a:r>
              <a:rPr lang="en-US" sz="3058" spc="30" dirty="0" smtClean="0">
                <a:solidFill>
                  <a:srgbClr val="000000"/>
                </a:solidFill>
                <a:latin typeface="DM Sans"/>
              </a:rPr>
              <a:t>?</a:t>
            </a:r>
            <a:endParaRPr lang="en-US" sz="3058" spc="30" dirty="0">
              <a:solidFill>
                <a:srgbClr val="000000"/>
              </a:solidFill>
              <a:latin typeface="DM Sans"/>
            </a:endParaRPr>
          </a:p>
          <a:p>
            <a:pPr marL="660320" lvl="1" indent="-330160">
              <a:lnSpc>
                <a:spcPts val="4587"/>
              </a:lnSpc>
              <a:buFont typeface="Arial"/>
              <a:buChar char="•"/>
            </a:pPr>
            <a:r>
              <a:rPr lang="fr-FR" sz="3058" spc="30" dirty="0">
                <a:solidFill>
                  <a:srgbClr val="000000"/>
                </a:solidFill>
                <a:latin typeface="DM Sans"/>
              </a:rPr>
              <a:t>Pendant les débats sur une </a:t>
            </a:r>
            <a:r>
              <a:rPr lang="fr-FR" sz="3058" spc="30" dirty="0" smtClean="0">
                <a:solidFill>
                  <a:srgbClr val="000000"/>
                </a:solidFill>
                <a:latin typeface="DM Sans"/>
              </a:rPr>
              <a:t>loi </a:t>
            </a:r>
            <a:r>
              <a:rPr lang="en-US" sz="3058" spc="30" dirty="0" smtClean="0">
                <a:solidFill>
                  <a:srgbClr val="000000"/>
                </a:solidFill>
                <a:latin typeface="DM Sans"/>
              </a:rPr>
              <a:t>?</a:t>
            </a:r>
            <a:endParaRPr lang="en-US" sz="3058" spc="30" dirty="0">
              <a:solidFill>
                <a:srgbClr val="000000"/>
              </a:solidFill>
              <a:latin typeface="DM Sans"/>
            </a:endParaRPr>
          </a:p>
          <a:p>
            <a:pPr marL="660319" lvl="1" indent="-330160">
              <a:lnSpc>
                <a:spcPts val="4587"/>
              </a:lnSpc>
              <a:buFont typeface="Arial"/>
              <a:buChar char="•"/>
            </a:pPr>
            <a:r>
              <a:rPr lang="fr-FR" sz="3058" spc="30" dirty="0">
                <a:solidFill>
                  <a:srgbClr val="000000"/>
                </a:solidFill>
                <a:latin typeface="DM Sans"/>
              </a:rPr>
              <a:t>Un </a:t>
            </a:r>
            <a:r>
              <a:rPr lang="fr-FR" sz="3058" spc="30" dirty="0" smtClean="0">
                <a:solidFill>
                  <a:srgbClr val="000000"/>
                </a:solidFill>
                <a:latin typeface="DM Sans"/>
              </a:rPr>
              <a:t>mardi </a:t>
            </a:r>
            <a:r>
              <a:rPr lang="en-US" sz="3058" spc="30" dirty="0" smtClean="0">
                <a:solidFill>
                  <a:srgbClr val="000000"/>
                </a:solidFill>
                <a:latin typeface="DM Sans"/>
              </a:rPr>
              <a:t>?</a:t>
            </a:r>
            <a:endParaRPr lang="en-US" sz="3058" spc="30" dirty="0">
              <a:solidFill>
                <a:srgbClr val="000000"/>
              </a:solidFill>
              <a:latin typeface="DM Sans"/>
            </a:endParaRPr>
          </a:p>
        </p:txBody>
      </p:sp>
      <p:grpSp>
        <p:nvGrpSpPr>
          <p:cNvPr id="9" name="Group 9"/>
          <p:cNvGrpSpPr/>
          <p:nvPr/>
        </p:nvGrpSpPr>
        <p:grpSpPr>
          <a:xfrm>
            <a:off x="9768463" y="2914869"/>
            <a:ext cx="6219207" cy="1529870"/>
            <a:chOff x="0" y="0"/>
            <a:chExt cx="4437250" cy="1091525"/>
          </a:xfrm>
        </p:grpSpPr>
        <p:sp>
          <p:nvSpPr>
            <p:cNvPr id="10" name="Freeform 10"/>
            <p:cNvSpPr/>
            <p:nvPr/>
          </p:nvSpPr>
          <p:spPr>
            <a:xfrm>
              <a:off x="0" y="0"/>
              <a:ext cx="4437250" cy="1091525"/>
            </a:xfrm>
            <a:custGeom>
              <a:avLst/>
              <a:gdLst/>
              <a:ahLst/>
              <a:cxnLst/>
              <a:rect l="l" t="t" r="r" b="b"/>
              <a:pathLst>
                <a:path w="4437250" h="1091525">
                  <a:moveTo>
                    <a:pt x="4312790" y="1091525"/>
                  </a:moveTo>
                  <a:lnTo>
                    <a:pt x="124460" y="1091525"/>
                  </a:lnTo>
                  <a:cubicBezTo>
                    <a:pt x="55880" y="1091525"/>
                    <a:pt x="0" y="1035645"/>
                    <a:pt x="0" y="967065"/>
                  </a:cubicBezTo>
                  <a:lnTo>
                    <a:pt x="0" y="124460"/>
                  </a:lnTo>
                  <a:cubicBezTo>
                    <a:pt x="0" y="55880"/>
                    <a:pt x="55880" y="0"/>
                    <a:pt x="124460" y="0"/>
                  </a:cubicBezTo>
                  <a:lnTo>
                    <a:pt x="4312790" y="0"/>
                  </a:lnTo>
                  <a:cubicBezTo>
                    <a:pt x="4381370" y="0"/>
                    <a:pt x="4437250" y="55880"/>
                    <a:pt x="4437250" y="124460"/>
                  </a:cubicBezTo>
                  <a:lnTo>
                    <a:pt x="4437250" y="967065"/>
                  </a:lnTo>
                  <a:cubicBezTo>
                    <a:pt x="4437250" y="1035645"/>
                    <a:pt x="4381370" y="1091525"/>
                    <a:pt x="4312790" y="1091525"/>
                  </a:cubicBezTo>
                  <a:close/>
                </a:path>
              </a:pathLst>
            </a:custGeom>
            <a:solidFill>
              <a:srgbClr val="46C3BD"/>
            </a:solidFill>
          </p:spPr>
        </p:sp>
      </p:grpSp>
      <p:sp>
        <p:nvSpPr>
          <p:cNvPr id="11" name="TextBox 11"/>
          <p:cNvSpPr txBox="1"/>
          <p:nvPr/>
        </p:nvSpPr>
        <p:spPr>
          <a:xfrm>
            <a:off x="10161224" y="3010572"/>
            <a:ext cx="5997363" cy="1308050"/>
          </a:xfrm>
          <a:prstGeom prst="rect">
            <a:avLst/>
          </a:prstGeom>
        </p:spPr>
        <p:txBody>
          <a:bodyPr lIns="0" tIns="0" rIns="0" bIns="0" rtlCol="0" anchor="t">
            <a:spAutoFit/>
          </a:bodyPr>
          <a:lstStyle/>
          <a:p>
            <a:pPr lvl="0">
              <a:lnSpc>
                <a:spcPts val="5120"/>
              </a:lnSpc>
              <a:spcBef>
                <a:spcPct val="0"/>
              </a:spcBef>
            </a:pPr>
            <a:r>
              <a:rPr lang="fr-FR" sz="3200" spc="36" dirty="0">
                <a:solidFill>
                  <a:srgbClr val="000000"/>
                </a:solidFill>
                <a:latin typeface="DM Sans Bold"/>
              </a:rPr>
              <a:t>Quel est le meilleur moment pour joindre un </a:t>
            </a:r>
            <a:r>
              <a:rPr lang="fr-FR" sz="3200" spc="36" dirty="0" smtClean="0">
                <a:solidFill>
                  <a:srgbClr val="000000"/>
                </a:solidFill>
                <a:latin typeface="DM Sans Bold"/>
              </a:rPr>
              <a:t>député </a:t>
            </a:r>
            <a:r>
              <a:rPr lang="en-US" sz="3200" spc="36" dirty="0" smtClean="0">
                <a:solidFill>
                  <a:srgbClr val="000000"/>
                </a:solidFill>
                <a:latin typeface="DM Sans Bold"/>
              </a:rPr>
              <a:t>?</a:t>
            </a:r>
            <a:endParaRPr lang="en-US" sz="3200" spc="36" dirty="0">
              <a:solidFill>
                <a:srgbClr val="000000"/>
              </a:solidFill>
              <a:latin typeface="DM Sans Bold"/>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62512" y="1354541"/>
            <a:ext cx="16230600" cy="984077"/>
            <a:chOff x="0" y="0"/>
            <a:chExt cx="12456187" cy="755231"/>
          </a:xfrm>
        </p:grpSpPr>
        <p:sp>
          <p:nvSpPr>
            <p:cNvPr id="3" name="Freeform 3"/>
            <p:cNvSpPr/>
            <p:nvPr/>
          </p:nvSpPr>
          <p:spPr>
            <a:xfrm>
              <a:off x="0" y="0"/>
              <a:ext cx="12456187" cy="755231"/>
            </a:xfrm>
            <a:custGeom>
              <a:avLst/>
              <a:gdLst/>
              <a:ahLst/>
              <a:cxnLst/>
              <a:rect l="l" t="t" r="r" b="b"/>
              <a:pathLst>
                <a:path w="12456187" h="755231">
                  <a:moveTo>
                    <a:pt x="12331726" y="755231"/>
                  </a:moveTo>
                  <a:lnTo>
                    <a:pt x="124460" y="755231"/>
                  </a:lnTo>
                  <a:cubicBezTo>
                    <a:pt x="55880" y="755231"/>
                    <a:pt x="0" y="699351"/>
                    <a:pt x="0" y="630771"/>
                  </a:cubicBezTo>
                  <a:lnTo>
                    <a:pt x="0" y="124460"/>
                  </a:lnTo>
                  <a:cubicBezTo>
                    <a:pt x="0" y="55880"/>
                    <a:pt x="55880" y="0"/>
                    <a:pt x="124460" y="0"/>
                  </a:cubicBezTo>
                  <a:lnTo>
                    <a:pt x="12331727" y="0"/>
                  </a:lnTo>
                  <a:cubicBezTo>
                    <a:pt x="12400307" y="0"/>
                    <a:pt x="12456187" y="55880"/>
                    <a:pt x="12456187" y="124460"/>
                  </a:cubicBezTo>
                  <a:lnTo>
                    <a:pt x="12456187" y="630771"/>
                  </a:lnTo>
                  <a:cubicBezTo>
                    <a:pt x="12456187" y="699351"/>
                    <a:pt x="12400307" y="755231"/>
                    <a:pt x="12331727" y="755231"/>
                  </a:cubicBezTo>
                  <a:close/>
                </a:path>
              </a:pathLst>
            </a:custGeom>
            <a:solidFill>
              <a:srgbClr val="46C3BD"/>
            </a:solidFill>
          </p:spPr>
        </p:sp>
      </p:grpSp>
      <p:sp>
        <p:nvSpPr>
          <p:cNvPr id="4" name="TextBox 4"/>
          <p:cNvSpPr txBox="1"/>
          <p:nvPr/>
        </p:nvSpPr>
        <p:spPr>
          <a:xfrm>
            <a:off x="1563026" y="1543533"/>
            <a:ext cx="15429573" cy="647700"/>
          </a:xfrm>
          <a:prstGeom prst="rect">
            <a:avLst/>
          </a:prstGeom>
        </p:spPr>
        <p:txBody>
          <a:bodyPr wrap="square" lIns="0" tIns="0" rIns="0" bIns="0" rtlCol="0" anchor="t">
            <a:spAutoFit/>
          </a:bodyPr>
          <a:lstStyle/>
          <a:p>
            <a:pPr lvl="0" algn="ctr">
              <a:lnSpc>
                <a:spcPts val="4950"/>
              </a:lnSpc>
            </a:pPr>
            <a:r>
              <a:rPr lang="en-US" sz="4500" dirty="0" err="1">
                <a:solidFill>
                  <a:srgbClr val="000000"/>
                </a:solidFill>
                <a:latin typeface="DM Sans Bold"/>
              </a:rPr>
              <a:t>Demandes</a:t>
            </a:r>
            <a:r>
              <a:rPr lang="en-US" sz="4500" dirty="0">
                <a:solidFill>
                  <a:srgbClr val="000000"/>
                </a:solidFill>
                <a:latin typeface="DM Sans Bold"/>
              </a:rPr>
              <a:t> de </a:t>
            </a:r>
            <a:r>
              <a:rPr lang="en-US" sz="4500" dirty="0" err="1">
                <a:solidFill>
                  <a:srgbClr val="000000"/>
                </a:solidFill>
                <a:latin typeface="DM Sans Bold"/>
              </a:rPr>
              <a:t>plaidoyer</a:t>
            </a:r>
            <a:endParaRPr lang="en-US" sz="4500" dirty="0">
              <a:solidFill>
                <a:srgbClr val="000000"/>
              </a:solidFill>
              <a:latin typeface="DM Sans Bold"/>
            </a:endParaRPr>
          </a:p>
        </p:txBody>
      </p:sp>
      <p:grpSp>
        <p:nvGrpSpPr>
          <p:cNvPr id="5" name="Group 5"/>
          <p:cNvGrpSpPr/>
          <p:nvPr/>
        </p:nvGrpSpPr>
        <p:grpSpPr>
          <a:xfrm>
            <a:off x="1047261" y="2605136"/>
            <a:ext cx="16230600" cy="6844659"/>
            <a:chOff x="0" y="0"/>
            <a:chExt cx="12456187" cy="4662993"/>
          </a:xfrm>
        </p:grpSpPr>
        <p:sp>
          <p:nvSpPr>
            <p:cNvPr id="6" name="Freeform 6"/>
            <p:cNvSpPr/>
            <p:nvPr/>
          </p:nvSpPr>
          <p:spPr>
            <a:xfrm>
              <a:off x="0" y="0"/>
              <a:ext cx="12456187" cy="466299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sp>
        <p:nvSpPr>
          <p:cNvPr id="7" name="TextBox 7"/>
          <p:cNvSpPr txBox="1"/>
          <p:nvPr/>
        </p:nvSpPr>
        <p:spPr>
          <a:xfrm>
            <a:off x="2817772" y="2912222"/>
            <a:ext cx="12041227" cy="1603003"/>
          </a:xfrm>
          <a:prstGeom prst="rect">
            <a:avLst/>
          </a:prstGeom>
        </p:spPr>
        <p:txBody>
          <a:bodyPr wrap="square" lIns="0" tIns="0" rIns="0" bIns="0" rtlCol="0" anchor="t">
            <a:spAutoFit/>
          </a:bodyPr>
          <a:lstStyle/>
          <a:p>
            <a:pPr>
              <a:lnSpc>
                <a:spcPts val="4350"/>
              </a:lnSpc>
            </a:pPr>
            <a:r>
              <a:rPr lang="fr-FR" sz="2600" spc="29" dirty="0">
                <a:solidFill>
                  <a:srgbClr val="000000"/>
                </a:solidFill>
                <a:latin typeface="DM Sans"/>
              </a:rPr>
              <a:t>Ne laisser personne </a:t>
            </a:r>
            <a:r>
              <a:rPr lang="fr-FR" sz="2600" spc="29" dirty="0" smtClean="0">
                <a:solidFill>
                  <a:srgbClr val="000000"/>
                </a:solidFill>
                <a:latin typeface="DM Sans"/>
              </a:rPr>
              <a:t>de côté </a:t>
            </a:r>
            <a:r>
              <a:rPr lang="fr-FR" sz="2600" spc="29" dirty="0">
                <a:solidFill>
                  <a:srgbClr val="000000"/>
                </a:solidFill>
                <a:latin typeface="DM Sans"/>
              </a:rPr>
              <a:t>/ Faire passer le dernier kilomètre en premier</a:t>
            </a:r>
          </a:p>
          <a:p>
            <a:pPr marL="457200" indent="-457200">
              <a:lnSpc>
                <a:spcPts val="4350"/>
              </a:lnSpc>
              <a:buFont typeface="Arial" panose="020B0604020202020204" pitchFamily="34" charset="0"/>
              <a:buChar char="•"/>
            </a:pPr>
            <a:r>
              <a:rPr lang="fr-FR" sz="2400" spc="29" dirty="0">
                <a:solidFill>
                  <a:srgbClr val="000000"/>
                </a:solidFill>
                <a:latin typeface="DM Sans"/>
              </a:rPr>
              <a:t>Politiques et législation inclusives et fondées sur les droits</a:t>
            </a:r>
          </a:p>
          <a:p>
            <a:pPr marL="539750" lvl="1" indent="-269875">
              <a:lnSpc>
                <a:spcPts val="3749"/>
              </a:lnSpc>
              <a:buFont typeface="Arial"/>
              <a:buChar char="•"/>
            </a:pPr>
            <a:endParaRPr lang="en-US" sz="2499" spc="24" dirty="0">
              <a:solidFill>
                <a:srgbClr val="000000"/>
              </a:solidFill>
              <a:latin typeface="DM Sans"/>
            </a:endParaRPr>
          </a:p>
        </p:txBody>
      </p:sp>
      <p:grpSp>
        <p:nvGrpSpPr>
          <p:cNvPr id="8" name="Group 8"/>
          <p:cNvGrpSpPr/>
          <p:nvPr/>
        </p:nvGrpSpPr>
        <p:grpSpPr>
          <a:xfrm>
            <a:off x="1563027" y="2857653"/>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1</a:t>
              </a:r>
            </a:p>
          </p:txBody>
        </p:sp>
      </p:grpSp>
      <p:grpSp>
        <p:nvGrpSpPr>
          <p:cNvPr id="12" name="Group 12"/>
          <p:cNvGrpSpPr/>
          <p:nvPr/>
        </p:nvGrpSpPr>
        <p:grpSpPr>
          <a:xfrm>
            <a:off x="1563027" y="4070386"/>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2</a:t>
              </a:r>
            </a:p>
          </p:txBody>
        </p:sp>
      </p:grpSp>
      <p:sp>
        <p:nvSpPr>
          <p:cNvPr id="16" name="TextBox 16"/>
          <p:cNvSpPr txBox="1"/>
          <p:nvPr/>
        </p:nvSpPr>
        <p:spPr>
          <a:xfrm>
            <a:off x="2817773" y="4095428"/>
            <a:ext cx="12382224" cy="1093697"/>
          </a:xfrm>
          <a:prstGeom prst="rect">
            <a:avLst/>
          </a:prstGeom>
        </p:spPr>
        <p:txBody>
          <a:bodyPr lIns="0" tIns="0" rIns="0" bIns="0" rtlCol="0" anchor="t">
            <a:spAutoFit/>
          </a:bodyPr>
          <a:lstStyle/>
          <a:p>
            <a:pPr>
              <a:lnSpc>
                <a:spcPts val="4350"/>
              </a:lnSpc>
            </a:pPr>
            <a:r>
              <a:rPr lang="fr-FR" sz="2900" spc="29" dirty="0">
                <a:solidFill>
                  <a:srgbClr val="000000"/>
                </a:solidFill>
                <a:latin typeface="DM Sans"/>
              </a:rPr>
              <a:t>Montrez-nous l'argent</a:t>
            </a:r>
          </a:p>
          <a:p>
            <a:pPr marL="457200" indent="-457200">
              <a:lnSpc>
                <a:spcPts val="4350"/>
              </a:lnSpc>
              <a:buFont typeface="Arial" panose="020B0604020202020204" pitchFamily="34" charset="0"/>
              <a:buChar char="•"/>
            </a:pPr>
            <a:r>
              <a:rPr lang="fr-FR" sz="2900" spc="29" dirty="0">
                <a:solidFill>
                  <a:srgbClr val="000000"/>
                </a:solidFill>
                <a:latin typeface="DM Sans"/>
              </a:rPr>
              <a:t>Investir davantage dans la santé et la protection sociale (COVID-19)</a:t>
            </a:r>
            <a:endParaRPr lang="en-US" sz="2900" spc="29" dirty="0">
              <a:solidFill>
                <a:srgbClr val="000000"/>
              </a:solidFill>
              <a:latin typeface="DM Sans"/>
            </a:endParaRPr>
          </a:p>
        </p:txBody>
      </p:sp>
      <p:sp>
        <p:nvSpPr>
          <p:cNvPr id="17" name="TextBox 17"/>
          <p:cNvSpPr txBox="1"/>
          <p:nvPr/>
        </p:nvSpPr>
        <p:spPr>
          <a:xfrm>
            <a:off x="2817773" y="5275917"/>
            <a:ext cx="12382224" cy="1692771"/>
          </a:xfrm>
          <a:prstGeom prst="rect">
            <a:avLst/>
          </a:prstGeom>
        </p:spPr>
        <p:txBody>
          <a:bodyPr lIns="0" tIns="0" rIns="0" bIns="0" rtlCol="0" anchor="t">
            <a:spAutoFit/>
          </a:bodyPr>
          <a:lstStyle/>
          <a:p>
            <a:pPr>
              <a:lnSpc>
                <a:spcPts val="4350"/>
              </a:lnSpc>
            </a:pPr>
            <a:r>
              <a:rPr lang="fr-FR" sz="2900" spc="29" dirty="0" smtClean="0">
                <a:solidFill>
                  <a:srgbClr val="000000"/>
                </a:solidFill>
                <a:latin typeface="DM Sans"/>
              </a:rPr>
              <a:t>Une </a:t>
            </a:r>
            <a:r>
              <a:rPr lang="fr-FR" sz="2900" spc="29" dirty="0">
                <a:solidFill>
                  <a:srgbClr val="000000"/>
                </a:solidFill>
                <a:latin typeface="DM Sans"/>
              </a:rPr>
              <a:t>place e à la table</a:t>
            </a:r>
          </a:p>
          <a:p>
            <a:pPr marL="457200" indent="-457200">
              <a:lnSpc>
                <a:spcPts val="4350"/>
              </a:lnSpc>
              <a:buFont typeface="Arial" panose="020B0604020202020204" pitchFamily="34" charset="0"/>
              <a:buChar char="•"/>
            </a:pPr>
            <a:r>
              <a:rPr lang="fr-FR" sz="2900" spc="29" dirty="0">
                <a:solidFill>
                  <a:srgbClr val="000000"/>
                </a:solidFill>
                <a:latin typeface="DM Sans"/>
              </a:rPr>
              <a:t>Participation accrue de la société civile, des groupes clés, marginalisés et vulnérables</a:t>
            </a:r>
            <a:endParaRPr lang="en-US" sz="2900" spc="29" dirty="0">
              <a:solidFill>
                <a:srgbClr val="000000"/>
              </a:solidFill>
              <a:latin typeface="DM Sans"/>
            </a:endParaRPr>
          </a:p>
        </p:txBody>
      </p:sp>
      <p:grpSp>
        <p:nvGrpSpPr>
          <p:cNvPr id="18" name="Group 18"/>
          <p:cNvGrpSpPr/>
          <p:nvPr/>
        </p:nvGrpSpPr>
        <p:grpSpPr>
          <a:xfrm>
            <a:off x="1563027" y="5416453"/>
            <a:ext cx="897809" cy="897809"/>
            <a:chOff x="0" y="0"/>
            <a:chExt cx="1197078" cy="1197078"/>
          </a:xfrm>
        </p:grpSpPr>
        <p:grpSp>
          <p:nvGrpSpPr>
            <p:cNvPr id="19" name="Group 19"/>
            <p:cNvGrpSpPr/>
            <p:nvPr/>
          </p:nvGrpSpPr>
          <p:grpSpPr>
            <a:xfrm>
              <a:off x="0" y="0"/>
              <a:ext cx="1197078" cy="1197078"/>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1" name="TextBox 2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3</a:t>
              </a:r>
            </a:p>
          </p:txBody>
        </p:sp>
      </p:grpSp>
      <p:grpSp>
        <p:nvGrpSpPr>
          <p:cNvPr id="22" name="Group 22"/>
          <p:cNvGrpSpPr/>
          <p:nvPr/>
        </p:nvGrpSpPr>
        <p:grpSpPr>
          <a:xfrm>
            <a:off x="1563027" y="6965196"/>
            <a:ext cx="897809" cy="897809"/>
            <a:chOff x="0" y="0"/>
            <a:chExt cx="1197078" cy="1197078"/>
          </a:xfrm>
        </p:grpSpPr>
        <p:grpSp>
          <p:nvGrpSpPr>
            <p:cNvPr id="23" name="Group 23"/>
            <p:cNvGrpSpPr/>
            <p:nvPr/>
          </p:nvGrpSpPr>
          <p:grpSpPr>
            <a:xfrm>
              <a:off x="0" y="0"/>
              <a:ext cx="1197078" cy="1197078"/>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5" name="TextBox 2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4</a:t>
              </a:r>
            </a:p>
          </p:txBody>
        </p:sp>
      </p:grpSp>
      <p:sp>
        <p:nvSpPr>
          <p:cNvPr id="26" name="TextBox 26"/>
          <p:cNvSpPr txBox="1"/>
          <p:nvPr/>
        </p:nvSpPr>
        <p:spPr>
          <a:xfrm>
            <a:off x="2848252" y="6854243"/>
            <a:ext cx="12620347" cy="1692771"/>
          </a:xfrm>
          <a:prstGeom prst="rect">
            <a:avLst/>
          </a:prstGeom>
        </p:spPr>
        <p:txBody>
          <a:bodyPr wrap="square" lIns="0" tIns="0" rIns="0" bIns="0" rtlCol="0" anchor="t">
            <a:spAutoFit/>
          </a:bodyPr>
          <a:lstStyle/>
          <a:p>
            <a:pPr>
              <a:lnSpc>
                <a:spcPts val="4350"/>
              </a:lnSpc>
            </a:pPr>
            <a:r>
              <a:rPr lang="fr-FR" sz="2600" spc="29" dirty="0">
                <a:solidFill>
                  <a:srgbClr val="000000"/>
                </a:solidFill>
                <a:latin typeface="DM Sans"/>
              </a:rPr>
              <a:t>De meilleurs systèmes de santé </a:t>
            </a:r>
          </a:p>
          <a:p>
            <a:pPr marL="457200" indent="-457200">
              <a:lnSpc>
                <a:spcPts val="4350"/>
              </a:lnSpc>
              <a:buFont typeface="Arial" panose="020B0604020202020204" pitchFamily="34" charset="0"/>
              <a:buChar char="•"/>
            </a:pPr>
            <a:r>
              <a:rPr lang="fr-FR" sz="2600" spc="29" dirty="0">
                <a:solidFill>
                  <a:srgbClr val="000000"/>
                </a:solidFill>
                <a:latin typeface="DM Sans"/>
              </a:rPr>
              <a:t>Intensifier les approches communautaires et soutenir les agents de santé</a:t>
            </a:r>
          </a:p>
          <a:p>
            <a:pPr marL="457200" indent="-457200">
              <a:lnSpc>
                <a:spcPts val="4350"/>
              </a:lnSpc>
              <a:buFont typeface="Arial" panose="020B0604020202020204" pitchFamily="34" charset="0"/>
              <a:buChar char="•"/>
            </a:pPr>
            <a:r>
              <a:rPr lang="fr-FR" sz="2200" spc="29" dirty="0">
                <a:solidFill>
                  <a:srgbClr val="000000"/>
                </a:solidFill>
                <a:latin typeface="DM Sans"/>
              </a:rPr>
              <a:t>Mettre fin à la stigmatisation et à la discrimination au sein des services de santé</a:t>
            </a:r>
            <a:endParaRPr lang="en-US" sz="2200" spc="24" dirty="0">
              <a:solidFill>
                <a:srgbClr val="000000"/>
              </a:solidFill>
              <a:latin typeface="DM Sans"/>
            </a:endParaRPr>
          </a:p>
        </p:txBody>
      </p:sp>
      <p:grpSp>
        <p:nvGrpSpPr>
          <p:cNvPr id="27" name="Group 27"/>
          <p:cNvGrpSpPr/>
          <p:nvPr/>
        </p:nvGrpSpPr>
        <p:grpSpPr>
          <a:xfrm>
            <a:off x="1563027" y="8488149"/>
            <a:ext cx="897809" cy="897809"/>
            <a:chOff x="0" y="0"/>
            <a:chExt cx="1197078" cy="1197078"/>
          </a:xfrm>
        </p:grpSpPr>
        <p:grpSp>
          <p:nvGrpSpPr>
            <p:cNvPr id="28" name="Group 28"/>
            <p:cNvGrpSpPr/>
            <p:nvPr/>
          </p:nvGrpSpPr>
          <p:grpSpPr>
            <a:xfrm>
              <a:off x="0" y="0"/>
              <a:ext cx="1197078" cy="1197078"/>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30" name="TextBox 3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5</a:t>
              </a:r>
            </a:p>
          </p:txBody>
        </p:sp>
      </p:grpSp>
      <p:sp>
        <p:nvSpPr>
          <p:cNvPr id="31" name="TextBox 31"/>
          <p:cNvSpPr txBox="1"/>
          <p:nvPr/>
        </p:nvSpPr>
        <p:spPr>
          <a:xfrm>
            <a:off x="2731135" y="8635418"/>
            <a:ext cx="8705574" cy="1102866"/>
          </a:xfrm>
          <a:prstGeom prst="rect">
            <a:avLst/>
          </a:prstGeom>
        </p:spPr>
        <p:txBody>
          <a:bodyPr lIns="0" tIns="0" rIns="0" bIns="0" rtlCol="0" anchor="t">
            <a:spAutoFit/>
          </a:bodyPr>
          <a:lstStyle/>
          <a:p>
            <a:pPr>
              <a:lnSpc>
                <a:spcPts val="4349"/>
              </a:lnSpc>
            </a:pPr>
            <a:r>
              <a:rPr lang="fr-FR" sz="2900" spc="29" dirty="0">
                <a:solidFill>
                  <a:srgbClr val="000000"/>
                </a:solidFill>
                <a:latin typeface="DM Sans"/>
              </a:rPr>
              <a:t>Inclure le VIH dans le paquet de prestations de santé</a:t>
            </a:r>
            <a:endParaRPr lang="en-US" sz="2900" spc="29" dirty="0">
              <a:solidFill>
                <a:srgbClr val="000000"/>
              </a:solidFill>
              <a:latin typeface="DM San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5889650" y="1095375"/>
            <a:ext cx="7140549" cy="948978"/>
          </a:xfrm>
          <a:prstGeom prst="rect">
            <a:avLst/>
          </a:prstGeom>
        </p:spPr>
        <p:txBody>
          <a:bodyPr wrap="square" lIns="0" tIns="0" rIns="0" bIns="0" rtlCol="0" anchor="t">
            <a:spAutoFit/>
          </a:bodyPr>
          <a:lstStyle/>
          <a:p>
            <a:pPr lvl="0">
              <a:lnSpc>
                <a:spcPts val="7377"/>
              </a:lnSpc>
            </a:pPr>
            <a:r>
              <a:rPr lang="en-US" sz="6000" dirty="0">
                <a:solidFill>
                  <a:srgbClr val="000000"/>
                </a:solidFill>
                <a:latin typeface="DM Sans Bold"/>
              </a:rPr>
              <a:t>Grille de messages</a:t>
            </a:r>
            <a:endParaRPr lang="en-US" sz="6000" dirty="0">
              <a:solidFill>
                <a:srgbClr val="000000"/>
              </a:solidFill>
              <a:latin typeface="DM Sans Bold"/>
            </a:endParaRPr>
          </a:p>
        </p:txBody>
      </p:sp>
      <p:grpSp>
        <p:nvGrpSpPr>
          <p:cNvPr id="3" name="Group 3"/>
          <p:cNvGrpSpPr/>
          <p:nvPr/>
        </p:nvGrpSpPr>
        <p:grpSpPr>
          <a:xfrm>
            <a:off x="2850026" y="3497608"/>
            <a:ext cx="4344462" cy="760879"/>
            <a:chOff x="0" y="0"/>
            <a:chExt cx="23636239" cy="4139596"/>
          </a:xfrm>
        </p:grpSpPr>
        <p:sp>
          <p:nvSpPr>
            <p:cNvPr id="4" name="Freeform 4"/>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 name="TextBox 5"/>
          <p:cNvSpPr txBox="1"/>
          <p:nvPr/>
        </p:nvSpPr>
        <p:spPr>
          <a:xfrm>
            <a:off x="2930876" y="3672943"/>
            <a:ext cx="4182763" cy="402931"/>
          </a:xfrm>
          <a:prstGeom prst="rect">
            <a:avLst/>
          </a:prstGeom>
        </p:spPr>
        <p:txBody>
          <a:bodyPr lIns="0" tIns="0" rIns="0" bIns="0" rtlCol="0" anchor="t">
            <a:spAutoFit/>
          </a:bodyPr>
          <a:lstStyle/>
          <a:p>
            <a:pPr algn="ctr">
              <a:lnSpc>
                <a:spcPts val="3269"/>
              </a:lnSpc>
            </a:pPr>
            <a:r>
              <a:rPr lang="en-US" sz="2335" spc="23" dirty="0">
                <a:solidFill>
                  <a:srgbClr val="000000"/>
                </a:solidFill>
                <a:latin typeface="DM Sans"/>
              </a:rPr>
              <a:t>Les </a:t>
            </a:r>
            <a:r>
              <a:rPr lang="en-US" sz="2335" spc="23" dirty="0" err="1">
                <a:solidFill>
                  <a:srgbClr val="000000"/>
                </a:solidFill>
                <a:latin typeface="DM Sans"/>
              </a:rPr>
              <a:t>électeurs</a:t>
            </a:r>
            <a:endParaRPr lang="en-US" sz="2335" spc="23" dirty="0">
              <a:solidFill>
                <a:srgbClr val="000000"/>
              </a:solidFill>
              <a:latin typeface="DM Sans"/>
            </a:endParaRPr>
          </a:p>
        </p:txBody>
      </p:sp>
      <p:grpSp>
        <p:nvGrpSpPr>
          <p:cNvPr id="6" name="Group 6"/>
          <p:cNvGrpSpPr/>
          <p:nvPr/>
        </p:nvGrpSpPr>
        <p:grpSpPr>
          <a:xfrm>
            <a:off x="2850026" y="2347354"/>
            <a:ext cx="4344462" cy="918573"/>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725751" y="2643592"/>
            <a:ext cx="2593013" cy="390171"/>
          </a:xfrm>
          <a:prstGeom prst="rect">
            <a:avLst/>
          </a:prstGeom>
        </p:spPr>
        <p:txBody>
          <a:bodyPr lIns="0" tIns="0" rIns="0" bIns="0" rtlCol="0" anchor="t">
            <a:spAutoFit/>
          </a:bodyPr>
          <a:lstStyle/>
          <a:p>
            <a:pPr marL="0" lvl="0" indent="0" algn="ctr">
              <a:lnSpc>
                <a:spcPts val="2968"/>
              </a:lnSpc>
              <a:spcBef>
                <a:spcPct val="0"/>
              </a:spcBef>
            </a:pPr>
            <a:r>
              <a:rPr lang="en-US" sz="2774" spc="27" dirty="0" smtClean="0">
                <a:solidFill>
                  <a:srgbClr val="000000"/>
                </a:solidFill>
                <a:latin typeface="DM Sans Bold"/>
              </a:rPr>
              <a:t>Qui </a:t>
            </a:r>
            <a:r>
              <a:rPr lang="en-US" sz="2774" spc="27" dirty="0" err="1" smtClean="0">
                <a:solidFill>
                  <a:srgbClr val="000000"/>
                </a:solidFill>
                <a:latin typeface="DM Sans Bold"/>
              </a:rPr>
              <a:t>cibler</a:t>
            </a:r>
            <a:endParaRPr lang="en-US" sz="2774" spc="27" dirty="0">
              <a:solidFill>
                <a:srgbClr val="000000"/>
              </a:solidFill>
              <a:latin typeface="DM Sans Bold"/>
            </a:endParaRPr>
          </a:p>
        </p:txBody>
      </p:sp>
      <p:grpSp>
        <p:nvGrpSpPr>
          <p:cNvPr id="9" name="Group 9"/>
          <p:cNvGrpSpPr/>
          <p:nvPr/>
        </p:nvGrpSpPr>
        <p:grpSpPr>
          <a:xfrm>
            <a:off x="7415055" y="3497608"/>
            <a:ext cx="4030496" cy="760879"/>
            <a:chOff x="0" y="0"/>
            <a:chExt cx="21928096" cy="4139596"/>
          </a:xfrm>
        </p:grpSpPr>
        <p:sp>
          <p:nvSpPr>
            <p:cNvPr id="10" name="Freeform 10"/>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11" name="TextBox 11"/>
          <p:cNvSpPr txBox="1"/>
          <p:nvPr/>
        </p:nvSpPr>
        <p:spPr>
          <a:xfrm>
            <a:off x="7502156" y="3672943"/>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#healthforall</a:t>
            </a:r>
          </a:p>
        </p:txBody>
      </p:sp>
      <p:grpSp>
        <p:nvGrpSpPr>
          <p:cNvPr id="12" name="Group 12"/>
          <p:cNvGrpSpPr/>
          <p:nvPr/>
        </p:nvGrpSpPr>
        <p:grpSpPr>
          <a:xfrm>
            <a:off x="7415055" y="2347354"/>
            <a:ext cx="4030496" cy="918573"/>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8107266" y="2637352"/>
            <a:ext cx="2646073" cy="390171"/>
          </a:xfrm>
          <a:prstGeom prst="rect">
            <a:avLst/>
          </a:prstGeom>
        </p:spPr>
        <p:txBody>
          <a:bodyPr lIns="0" tIns="0" rIns="0" bIns="0" rtlCol="0" anchor="t">
            <a:spAutoFit/>
          </a:bodyPr>
          <a:lstStyle/>
          <a:p>
            <a:pPr marL="0" lvl="0" indent="0" algn="ctr">
              <a:lnSpc>
                <a:spcPts val="2968"/>
              </a:lnSpc>
            </a:pPr>
            <a:r>
              <a:rPr lang="en-US" sz="2774" spc="27" dirty="0" smtClean="0">
                <a:solidFill>
                  <a:srgbClr val="000000"/>
                </a:solidFill>
                <a:latin typeface="DM Sans Bold"/>
              </a:rPr>
              <a:t>Que dire</a:t>
            </a:r>
            <a:endParaRPr lang="en-US" sz="2774" spc="27" dirty="0">
              <a:solidFill>
                <a:srgbClr val="000000"/>
              </a:solidFill>
              <a:latin typeface="DM Sans Bold"/>
            </a:endParaRPr>
          </a:p>
        </p:txBody>
      </p:sp>
      <p:grpSp>
        <p:nvGrpSpPr>
          <p:cNvPr id="15" name="Group 15"/>
          <p:cNvGrpSpPr/>
          <p:nvPr/>
        </p:nvGrpSpPr>
        <p:grpSpPr>
          <a:xfrm>
            <a:off x="11714667" y="3497608"/>
            <a:ext cx="4030496" cy="760879"/>
            <a:chOff x="0" y="0"/>
            <a:chExt cx="21928096" cy="4139596"/>
          </a:xfrm>
        </p:grpSpPr>
        <p:sp>
          <p:nvSpPr>
            <p:cNvPr id="16" name="Freeform 1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17" name="TextBox 17"/>
          <p:cNvSpPr txBox="1"/>
          <p:nvPr/>
        </p:nvSpPr>
        <p:spPr>
          <a:xfrm>
            <a:off x="11714667" y="3672943"/>
            <a:ext cx="3856295" cy="390321"/>
          </a:xfrm>
          <a:prstGeom prst="rect">
            <a:avLst/>
          </a:prstGeom>
        </p:spPr>
        <p:txBody>
          <a:bodyPr lIns="0" tIns="0" rIns="0" bIns="0" rtlCol="0" anchor="t">
            <a:spAutoFit/>
          </a:bodyPr>
          <a:lstStyle/>
          <a:p>
            <a:pPr algn="ctr">
              <a:lnSpc>
                <a:spcPts val="3269"/>
              </a:lnSpc>
            </a:pPr>
            <a:r>
              <a:rPr lang="en-US" sz="2335" spc="23">
                <a:solidFill>
                  <a:srgbClr val="000000"/>
                </a:solidFill>
                <a:latin typeface="DM Sans"/>
              </a:rPr>
              <a:t>Twitter</a:t>
            </a:r>
          </a:p>
        </p:txBody>
      </p:sp>
      <p:grpSp>
        <p:nvGrpSpPr>
          <p:cNvPr id="18" name="Group 18"/>
          <p:cNvGrpSpPr/>
          <p:nvPr/>
        </p:nvGrpSpPr>
        <p:grpSpPr>
          <a:xfrm>
            <a:off x="11714667" y="2347354"/>
            <a:ext cx="4030496" cy="918573"/>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406878" y="2637352"/>
            <a:ext cx="2646073" cy="769441"/>
          </a:xfrm>
          <a:prstGeom prst="rect">
            <a:avLst/>
          </a:prstGeom>
        </p:spPr>
        <p:txBody>
          <a:bodyPr lIns="0" tIns="0" rIns="0" bIns="0" rtlCol="0" anchor="t">
            <a:spAutoFit/>
          </a:bodyPr>
          <a:lstStyle/>
          <a:p>
            <a:pPr marL="0" lvl="0" indent="0" algn="ctr">
              <a:lnSpc>
                <a:spcPts val="2968"/>
              </a:lnSpc>
            </a:pPr>
            <a:r>
              <a:rPr lang="en-US" sz="2774" spc="27" dirty="0" smtClean="0">
                <a:solidFill>
                  <a:srgbClr val="000000"/>
                </a:solidFill>
                <a:latin typeface="DM Sans Bold"/>
              </a:rPr>
              <a:t>Sous </a:t>
            </a:r>
            <a:r>
              <a:rPr lang="en-US" sz="2774" spc="27" dirty="0" err="1" smtClean="0">
                <a:solidFill>
                  <a:srgbClr val="000000"/>
                </a:solidFill>
                <a:latin typeface="DM Sans Bold"/>
              </a:rPr>
              <a:t>quelle</a:t>
            </a:r>
            <a:r>
              <a:rPr lang="en-US" sz="2774" spc="27" dirty="0" smtClean="0">
                <a:solidFill>
                  <a:srgbClr val="000000"/>
                </a:solidFill>
                <a:latin typeface="DM Sans Bold"/>
              </a:rPr>
              <a:t> </a:t>
            </a:r>
            <a:r>
              <a:rPr lang="en-US" sz="2774" spc="27" dirty="0" err="1" smtClean="0">
                <a:solidFill>
                  <a:srgbClr val="000000"/>
                </a:solidFill>
                <a:latin typeface="DM Sans Bold"/>
              </a:rPr>
              <a:t>forme</a:t>
            </a:r>
            <a:endParaRPr lang="en-US" sz="2774" spc="27" dirty="0">
              <a:solidFill>
                <a:srgbClr val="000000"/>
              </a:solidFill>
              <a:latin typeface="DM Sans Bold"/>
            </a:endParaRPr>
          </a:p>
        </p:txBody>
      </p:sp>
      <p:grpSp>
        <p:nvGrpSpPr>
          <p:cNvPr id="21" name="Group 21"/>
          <p:cNvGrpSpPr/>
          <p:nvPr/>
        </p:nvGrpSpPr>
        <p:grpSpPr>
          <a:xfrm>
            <a:off x="2850026" y="4329751"/>
            <a:ext cx="4344462" cy="760879"/>
            <a:chOff x="0" y="0"/>
            <a:chExt cx="23636239" cy="4139596"/>
          </a:xfrm>
        </p:grpSpPr>
        <p:sp>
          <p:nvSpPr>
            <p:cNvPr id="22" name="Freeform 22"/>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23" name="TextBox 23"/>
          <p:cNvSpPr txBox="1"/>
          <p:nvPr/>
        </p:nvSpPr>
        <p:spPr>
          <a:xfrm>
            <a:off x="2930876" y="4505086"/>
            <a:ext cx="4182763" cy="402931"/>
          </a:xfrm>
          <a:prstGeom prst="rect">
            <a:avLst/>
          </a:prstGeom>
        </p:spPr>
        <p:txBody>
          <a:bodyPr lIns="0" tIns="0" rIns="0" bIns="0" rtlCol="0" anchor="t">
            <a:spAutoFit/>
          </a:bodyPr>
          <a:lstStyle/>
          <a:p>
            <a:pPr algn="ctr">
              <a:lnSpc>
                <a:spcPts val="3269"/>
              </a:lnSpc>
            </a:pPr>
            <a:r>
              <a:rPr lang="en-US" sz="2335" spc="23" dirty="0">
                <a:solidFill>
                  <a:srgbClr val="000000"/>
                </a:solidFill>
                <a:latin typeface="DM Sans"/>
              </a:rPr>
              <a:t>La </a:t>
            </a:r>
            <a:r>
              <a:rPr lang="en-US" sz="2335" spc="23" dirty="0" err="1">
                <a:solidFill>
                  <a:srgbClr val="000000"/>
                </a:solidFill>
                <a:latin typeface="DM Sans"/>
              </a:rPr>
              <a:t>société</a:t>
            </a:r>
            <a:r>
              <a:rPr lang="en-US" sz="2335" spc="23" dirty="0">
                <a:solidFill>
                  <a:srgbClr val="000000"/>
                </a:solidFill>
                <a:latin typeface="DM Sans"/>
              </a:rPr>
              <a:t> </a:t>
            </a:r>
            <a:r>
              <a:rPr lang="en-US" sz="2335" spc="23" dirty="0" err="1">
                <a:solidFill>
                  <a:srgbClr val="000000"/>
                </a:solidFill>
                <a:latin typeface="DM Sans"/>
              </a:rPr>
              <a:t>civile</a:t>
            </a:r>
            <a:endParaRPr lang="en-US" sz="2335" spc="23" dirty="0">
              <a:solidFill>
                <a:srgbClr val="000000"/>
              </a:solidFill>
              <a:latin typeface="DM Sans"/>
            </a:endParaRPr>
          </a:p>
        </p:txBody>
      </p:sp>
      <p:grpSp>
        <p:nvGrpSpPr>
          <p:cNvPr id="24" name="Group 24"/>
          <p:cNvGrpSpPr/>
          <p:nvPr/>
        </p:nvGrpSpPr>
        <p:grpSpPr>
          <a:xfrm>
            <a:off x="7415055" y="4329751"/>
            <a:ext cx="4030496" cy="760879"/>
            <a:chOff x="0" y="0"/>
            <a:chExt cx="21928096" cy="4139596"/>
          </a:xfrm>
        </p:grpSpPr>
        <p:sp>
          <p:nvSpPr>
            <p:cNvPr id="25" name="Freeform 2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26" name="TextBox 26"/>
          <p:cNvSpPr txBox="1"/>
          <p:nvPr/>
        </p:nvSpPr>
        <p:spPr>
          <a:xfrm>
            <a:off x="7502156" y="4505086"/>
            <a:ext cx="3856295" cy="402931"/>
          </a:xfrm>
          <a:prstGeom prst="rect">
            <a:avLst/>
          </a:prstGeom>
        </p:spPr>
        <p:txBody>
          <a:bodyPr lIns="0" tIns="0" rIns="0" bIns="0" rtlCol="0" anchor="t">
            <a:spAutoFit/>
          </a:bodyPr>
          <a:lstStyle/>
          <a:p>
            <a:pPr algn="ctr">
              <a:lnSpc>
                <a:spcPts val="3269"/>
              </a:lnSpc>
            </a:pPr>
            <a:r>
              <a:rPr lang="en-US" sz="2335" spc="23" dirty="0">
                <a:solidFill>
                  <a:srgbClr val="000000"/>
                </a:solidFill>
                <a:latin typeface="DM Sans"/>
              </a:rPr>
              <a:t>La CSU que nous </a:t>
            </a:r>
            <a:r>
              <a:rPr lang="en-US" sz="2335" spc="23" dirty="0" err="1">
                <a:solidFill>
                  <a:srgbClr val="000000"/>
                </a:solidFill>
                <a:latin typeface="DM Sans"/>
              </a:rPr>
              <a:t>voulons</a:t>
            </a:r>
            <a:endParaRPr lang="en-US" sz="2335" spc="23" dirty="0">
              <a:solidFill>
                <a:srgbClr val="000000"/>
              </a:solidFill>
              <a:latin typeface="DM Sans"/>
            </a:endParaRPr>
          </a:p>
        </p:txBody>
      </p:sp>
      <p:grpSp>
        <p:nvGrpSpPr>
          <p:cNvPr id="27" name="Group 27"/>
          <p:cNvGrpSpPr/>
          <p:nvPr/>
        </p:nvGrpSpPr>
        <p:grpSpPr>
          <a:xfrm>
            <a:off x="11714667" y="4329751"/>
            <a:ext cx="4030496" cy="760879"/>
            <a:chOff x="0" y="0"/>
            <a:chExt cx="21928096" cy="4139596"/>
          </a:xfrm>
        </p:grpSpPr>
        <p:sp>
          <p:nvSpPr>
            <p:cNvPr id="28" name="Freeform 28"/>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29" name="TextBox 29"/>
          <p:cNvSpPr txBox="1"/>
          <p:nvPr/>
        </p:nvSpPr>
        <p:spPr>
          <a:xfrm>
            <a:off x="11714667" y="4505086"/>
            <a:ext cx="3856295" cy="402931"/>
          </a:xfrm>
          <a:prstGeom prst="rect">
            <a:avLst/>
          </a:prstGeom>
        </p:spPr>
        <p:txBody>
          <a:bodyPr lIns="0" tIns="0" rIns="0" bIns="0" rtlCol="0" anchor="t">
            <a:spAutoFit/>
          </a:bodyPr>
          <a:lstStyle/>
          <a:p>
            <a:pPr algn="ctr">
              <a:lnSpc>
                <a:spcPts val="3269"/>
              </a:lnSpc>
            </a:pPr>
            <a:r>
              <a:rPr lang="en-US" sz="2335" spc="23" dirty="0" err="1">
                <a:solidFill>
                  <a:srgbClr val="000000"/>
                </a:solidFill>
                <a:latin typeface="DM Sans"/>
              </a:rPr>
              <a:t>Réunions</a:t>
            </a:r>
            <a:endParaRPr lang="en-US" sz="2335" spc="23" dirty="0">
              <a:solidFill>
                <a:srgbClr val="000000"/>
              </a:solidFill>
              <a:latin typeface="DM Sans"/>
            </a:endParaRPr>
          </a:p>
        </p:txBody>
      </p:sp>
      <p:grpSp>
        <p:nvGrpSpPr>
          <p:cNvPr id="30" name="Group 30"/>
          <p:cNvGrpSpPr/>
          <p:nvPr/>
        </p:nvGrpSpPr>
        <p:grpSpPr>
          <a:xfrm>
            <a:off x="2850026" y="5161894"/>
            <a:ext cx="4344462" cy="760879"/>
            <a:chOff x="0" y="0"/>
            <a:chExt cx="23636239" cy="4139596"/>
          </a:xfrm>
        </p:grpSpPr>
        <p:sp>
          <p:nvSpPr>
            <p:cNvPr id="31" name="Freeform 31"/>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32" name="TextBox 32"/>
          <p:cNvSpPr txBox="1"/>
          <p:nvPr/>
        </p:nvSpPr>
        <p:spPr>
          <a:xfrm>
            <a:off x="2930876" y="5337229"/>
            <a:ext cx="4182763" cy="402931"/>
          </a:xfrm>
          <a:prstGeom prst="rect">
            <a:avLst/>
          </a:prstGeom>
        </p:spPr>
        <p:txBody>
          <a:bodyPr lIns="0" tIns="0" rIns="0" bIns="0" rtlCol="0" anchor="t">
            <a:spAutoFit/>
          </a:bodyPr>
          <a:lstStyle/>
          <a:p>
            <a:pPr algn="ctr">
              <a:lnSpc>
                <a:spcPts val="3269"/>
              </a:lnSpc>
            </a:pPr>
            <a:r>
              <a:rPr lang="en-US" sz="2335" spc="23" dirty="0">
                <a:solidFill>
                  <a:srgbClr val="000000"/>
                </a:solidFill>
                <a:latin typeface="DM Sans"/>
              </a:rPr>
              <a:t>Les </a:t>
            </a:r>
            <a:r>
              <a:rPr lang="en-US" sz="2335" spc="23" dirty="0" err="1">
                <a:solidFill>
                  <a:srgbClr val="000000"/>
                </a:solidFill>
                <a:latin typeface="DM Sans"/>
              </a:rPr>
              <a:t>parlementaires</a:t>
            </a:r>
            <a:endParaRPr lang="en-US" sz="2335" spc="23" dirty="0">
              <a:solidFill>
                <a:srgbClr val="000000"/>
              </a:solidFill>
              <a:latin typeface="DM Sans"/>
            </a:endParaRPr>
          </a:p>
        </p:txBody>
      </p:sp>
      <p:grpSp>
        <p:nvGrpSpPr>
          <p:cNvPr id="33" name="Group 33"/>
          <p:cNvGrpSpPr/>
          <p:nvPr/>
        </p:nvGrpSpPr>
        <p:grpSpPr>
          <a:xfrm>
            <a:off x="7415055" y="5161894"/>
            <a:ext cx="4030496" cy="760879"/>
            <a:chOff x="0" y="0"/>
            <a:chExt cx="21928096" cy="4139596"/>
          </a:xfrm>
        </p:grpSpPr>
        <p:sp>
          <p:nvSpPr>
            <p:cNvPr id="34" name="Freeform 34"/>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35" name="TextBox 35"/>
          <p:cNvSpPr txBox="1"/>
          <p:nvPr/>
        </p:nvSpPr>
        <p:spPr>
          <a:xfrm>
            <a:off x="7502156" y="5337229"/>
            <a:ext cx="3856295" cy="402931"/>
          </a:xfrm>
          <a:prstGeom prst="rect">
            <a:avLst/>
          </a:prstGeom>
        </p:spPr>
        <p:txBody>
          <a:bodyPr lIns="0" tIns="0" rIns="0" bIns="0" rtlCol="0" anchor="t">
            <a:spAutoFit/>
          </a:bodyPr>
          <a:lstStyle/>
          <a:p>
            <a:pPr algn="ctr">
              <a:lnSpc>
                <a:spcPts val="3269"/>
              </a:lnSpc>
            </a:pPr>
            <a:r>
              <a:rPr lang="en-US" sz="2335" spc="23" dirty="0" err="1">
                <a:solidFill>
                  <a:srgbClr val="000000"/>
                </a:solidFill>
                <a:latin typeface="DM Sans"/>
              </a:rPr>
              <a:t>Montrez</a:t>
            </a:r>
            <a:r>
              <a:rPr lang="en-US" sz="2335" spc="23" dirty="0">
                <a:solidFill>
                  <a:srgbClr val="000000"/>
                </a:solidFill>
                <a:latin typeface="DM Sans"/>
              </a:rPr>
              <a:t>-nous </a:t>
            </a:r>
            <a:r>
              <a:rPr lang="en-US" sz="2335" spc="23" dirty="0" err="1">
                <a:solidFill>
                  <a:srgbClr val="000000"/>
                </a:solidFill>
                <a:latin typeface="DM Sans"/>
              </a:rPr>
              <a:t>l’argent</a:t>
            </a:r>
            <a:endParaRPr lang="en-US" sz="2335" spc="23" dirty="0">
              <a:solidFill>
                <a:srgbClr val="000000"/>
              </a:solidFill>
              <a:latin typeface="DM Sans"/>
            </a:endParaRPr>
          </a:p>
        </p:txBody>
      </p:sp>
      <p:grpSp>
        <p:nvGrpSpPr>
          <p:cNvPr id="36" name="Group 36"/>
          <p:cNvGrpSpPr/>
          <p:nvPr/>
        </p:nvGrpSpPr>
        <p:grpSpPr>
          <a:xfrm>
            <a:off x="11714667" y="5161894"/>
            <a:ext cx="4030496" cy="760879"/>
            <a:chOff x="0" y="0"/>
            <a:chExt cx="21928096" cy="4139596"/>
          </a:xfrm>
        </p:grpSpPr>
        <p:sp>
          <p:nvSpPr>
            <p:cNvPr id="37" name="Freeform 37"/>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38" name="TextBox 38"/>
          <p:cNvSpPr txBox="1"/>
          <p:nvPr/>
        </p:nvSpPr>
        <p:spPr>
          <a:xfrm>
            <a:off x="11714667" y="5337229"/>
            <a:ext cx="3856295" cy="402931"/>
          </a:xfrm>
          <a:prstGeom prst="rect">
            <a:avLst/>
          </a:prstGeom>
        </p:spPr>
        <p:txBody>
          <a:bodyPr lIns="0" tIns="0" rIns="0" bIns="0" rtlCol="0" anchor="t">
            <a:spAutoFit/>
          </a:bodyPr>
          <a:lstStyle/>
          <a:p>
            <a:pPr algn="ctr">
              <a:lnSpc>
                <a:spcPts val="3269"/>
              </a:lnSpc>
            </a:pPr>
            <a:r>
              <a:rPr lang="en-US" sz="2335" spc="23" dirty="0" err="1" smtClean="0">
                <a:solidFill>
                  <a:srgbClr val="000000"/>
                </a:solidFill>
                <a:latin typeface="DM Sans"/>
              </a:rPr>
              <a:t>Lettres</a:t>
            </a:r>
            <a:endParaRPr lang="en-US" sz="2335" spc="23" dirty="0">
              <a:solidFill>
                <a:srgbClr val="000000"/>
              </a:solidFill>
              <a:latin typeface="DM Sans"/>
            </a:endParaRPr>
          </a:p>
        </p:txBody>
      </p:sp>
      <p:grpSp>
        <p:nvGrpSpPr>
          <p:cNvPr id="39" name="Group 39"/>
          <p:cNvGrpSpPr/>
          <p:nvPr/>
        </p:nvGrpSpPr>
        <p:grpSpPr>
          <a:xfrm>
            <a:off x="2850026" y="5994038"/>
            <a:ext cx="4344462" cy="760879"/>
            <a:chOff x="0" y="0"/>
            <a:chExt cx="23636239" cy="4139596"/>
          </a:xfrm>
        </p:grpSpPr>
        <p:sp>
          <p:nvSpPr>
            <p:cNvPr id="40" name="Freeform 40"/>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41" name="TextBox 41"/>
          <p:cNvSpPr txBox="1"/>
          <p:nvPr/>
        </p:nvSpPr>
        <p:spPr>
          <a:xfrm>
            <a:off x="2930876" y="6169372"/>
            <a:ext cx="4182763" cy="402931"/>
          </a:xfrm>
          <a:prstGeom prst="rect">
            <a:avLst/>
          </a:prstGeom>
        </p:spPr>
        <p:txBody>
          <a:bodyPr lIns="0" tIns="0" rIns="0" bIns="0" rtlCol="0" anchor="t">
            <a:spAutoFit/>
          </a:bodyPr>
          <a:lstStyle/>
          <a:p>
            <a:pPr algn="ctr">
              <a:lnSpc>
                <a:spcPts val="3269"/>
              </a:lnSpc>
            </a:pPr>
            <a:r>
              <a:rPr lang="en-US" sz="2335" spc="23" dirty="0">
                <a:solidFill>
                  <a:srgbClr val="000000"/>
                </a:solidFill>
                <a:latin typeface="DM Sans"/>
              </a:rPr>
              <a:t>Les </a:t>
            </a:r>
            <a:r>
              <a:rPr lang="en-US" sz="2335" spc="23" dirty="0" err="1">
                <a:solidFill>
                  <a:srgbClr val="000000"/>
                </a:solidFill>
                <a:latin typeface="DM Sans"/>
              </a:rPr>
              <a:t>fonctionnaires</a:t>
            </a:r>
            <a:endParaRPr lang="en-US" sz="2335" spc="23" dirty="0">
              <a:solidFill>
                <a:srgbClr val="000000"/>
              </a:solidFill>
              <a:latin typeface="DM Sans"/>
            </a:endParaRPr>
          </a:p>
        </p:txBody>
      </p:sp>
      <p:grpSp>
        <p:nvGrpSpPr>
          <p:cNvPr id="42" name="Group 42"/>
          <p:cNvGrpSpPr/>
          <p:nvPr/>
        </p:nvGrpSpPr>
        <p:grpSpPr>
          <a:xfrm>
            <a:off x="7415055" y="5994038"/>
            <a:ext cx="4030496" cy="760879"/>
            <a:chOff x="0" y="0"/>
            <a:chExt cx="21928096" cy="4139596"/>
          </a:xfrm>
        </p:grpSpPr>
        <p:sp>
          <p:nvSpPr>
            <p:cNvPr id="43" name="Freeform 4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4" name="TextBox 44"/>
          <p:cNvSpPr txBox="1"/>
          <p:nvPr/>
        </p:nvSpPr>
        <p:spPr>
          <a:xfrm>
            <a:off x="7502156" y="6169372"/>
            <a:ext cx="3856295" cy="402931"/>
          </a:xfrm>
          <a:prstGeom prst="rect">
            <a:avLst/>
          </a:prstGeom>
        </p:spPr>
        <p:txBody>
          <a:bodyPr lIns="0" tIns="0" rIns="0" bIns="0" rtlCol="0" anchor="t">
            <a:spAutoFit/>
          </a:bodyPr>
          <a:lstStyle/>
          <a:p>
            <a:pPr algn="ctr">
              <a:lnSpc>
                <a:spcPts val="3269"/>
              </a:lnSpc>
            </a:pPr>
            <a:r>
              <a:rPr lang="en-US" sz="2335" spc="23" dirty="0" err="1">
                <a:solidFill>
                  <a:srgbClr val="000000"/>
                </a:solidFill>
                <a:latin typeface="DM Sans"/>
              </a:rPr>
              <a:t>Incluez</a:t>
            </a:r>
            <a:r>
              <a:rPr lang="en-US" sz="2335" spc="23" dirty="0">
                <a:solidFill>
                  <a:srgbClr val="000000"/>
                </a:solidFill>
                <a:latin typeface="DM Sans"/>
              </a:rPr>
              <a:t> la </a:t>
            </a:r>
            <a:r>
              <a:rPr lang="en-US" sz="2335" spc="23" dirty="0" err="1">
                <a:solidFill>
                  <a:srgbClr val="000000"/>
                </a:solidFill>
                <a:latin typeface="DM Sans"/>
              </a:rPr>
              <a:t>société</a:t>
            </a:r>
            <a:r>
              <a:rPr lang="en-US" sz="2335" spc="23" dirty="0">
                <a:solidFill>
                  <a:srgbClr val="000000"/>
                </a:solidFill>
                <a:latin typeface="DM Sans"/>
              </a:rPr>
              <a:t> </a:t>
            </a:r>
            <a:r>
              <a:rPr lang="en-US" sz="2335" spc="23" dirty="0" err="1">
                <a:solidFill>
                  <a:srgbClr val="000000"/>
                </a:solidFill>
                <a:latin typeface="DM Sans"/>
              </a:rPr>
              <a:t>civile</a:t>
            </a:r>
            <a:r>
              <a:rPr lang="en-US" sz="2335" spc="23" dirty="0">
                <a:solidFill>
                  <a:srgbClr val="000000"/>
                </a:solidFill>
                <a:latin typeface="DM Sans"/>
              </a:rPr>
              <a:t> </a:t>
            </a:r>
            <a:endParaRPr lang="en-US" sz="2335" spc="23" dirty="0">
              <a:solidFill>
                <a:srgbClr val="000000"/>
              </a:solidFill>
              <a:latin typeface="DM Sans"/>
            </a:endParaRPr>
          </a:p>
        </p:txBody>
      </p:sp>
      <p:grpSp>
        <p:nvGrpSpPr>
          <p:cNvPr id="45" name="Group 45"/>
          <p:cNvGrpSpPr/>
          <p:nvPr/>
        </p:nvGrpSpPr>
        <p:grpSpPr>
          <a:xfrm>
            <a:off x="11714667" y="5994038"/>
            <a:ext cx="4030496" cy="760879"/>
            <a:chOff x="0" y="0"/>
            <a:chExt cx="21928096" cy="4139596"/>
          </a:xfrm>
        </p:grpSpPr>
        <p:sp>
          <p:nvSpPr>
            <p:cNvPr id="46" name="Freeform 4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7" name="TextBox 47"/>
          <p:cNvSpPr txBox="1"/>
          <p:nvPr/>
        </p:nvSpPr>
        <p:spPr>
          <a:xfrm>
            <a:off x="11714667" y="6169372"/>
            <a:ext cx="3856295" cy="402931"/>
          </a:xfrm>
          <a:prstGeom prst="rect">
            <a:avLst/>
          </a:prstGeom>
        </p:spPr>
        <p:txBody>
          <a:bodyPr lIns="0" tIns="0" rIns="0" bIns="0" rtlCol="0" anchor="t">
            <a:spAutoFit/>
          </a:bodyPr>
          <a:lstStyle/>
          <a:p>
            <a:pPr algn="ctr">
              <a:lnSpc>
                <a:spcPts val="3269"/>
              </a:lnSpc>
            </a:pPr>
            <a:r>
              <a:rPr lang="en-US" sz="2335" spc="23" dirty="0" err="1">
                <a:solidFill>
                  <a:srgbClr val="000000"/>
                </a:solidFill>
                <a:latin typeface="DM Sans"/>
              </a:rPr>
              <a:t>Réunions</a:t>
            </a:r>
            <a:endParaRPr lang="en-US" sz="2335" spc="23" dirty="0">
              <a:solidFill>
                <a:srgbClr val="000000"/>
              </a:solidFill>
              <a:latin typeface="DM Sans"/>
            </a:endParaRPr>
          </a:p>
        </p:txBody>
      </p:sp>
      <p:grpSp>
        <p:nvGrpSpPr>
          <p:cNvPr id="48" name="Group 48"/>
          <p:cNvGrpSpPr/>
          <p:nvPr/>
        </p:nvGrpSpPr>
        <p:grpSpPr>
          <a:xfrm>
            <a:off x="2850026" y="6826181"/>
            <a:ext cx="4344462" cy="760879"/>
            <a:chOff x="0" y="0"/>
            <a:chExt cx="23636239" cy="4139596"/>
          </a:xfrm>
        </p:grpSpPr>
        <p:sp>
          <p:nvSpPr>
            <p:cNvPr id="49" name="Freeform 49"/>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0" name="TextBox 50"/>
          <p:cNvSpPr txBox="1"/>
          <p:nvPr/>
        </p:nvSpPr>
        <p:spPr>
          <a:xfrm>
            <a:off x="2930876" y="7001516"/>
            <a:ext cx="4182763" cy="402931"/>
          </a:xfrm>
          <a:prstGeom prst="rect">
            <a:avLst/>
          </a:prstGeom>
        </p:spPr>
        <p:txBody>
          <a:bodyPr lIns="0" tIns="0" rIns="0" bIns="0" rtlCol="0" anchor="t">
            <a:spAutoFit/>
          </a:bodyPr>
          <a:lstStyle/>
          <a:p>
            <a:pPr algn="ctr">
              <a:lnSpc>
                <a:spcPts val="3269"/>
              </a:lnSpc>
            </a:pPr>
            <a:r>
              <a:rPr lang="en-US" sz="2335" spc="23" dirty="0">
                <a:solidFill>
                  <a:srgbClr val="000000"/>
                </a:solidFill>
                <a:latin typeface="DM Sans"/>
              </a:rPr>
              <a:t>Le </a:t>
            </a:r>
            <a:r>
              <a:rPr lang="en-US" sz="2335" spc="23" dirty="0" err="1">
                <a:solidFill>
                  <a:srgbClr val="000000"/>
                </a:solidFill>
                <a:latin typeface="DM Sans"/>
              </a:rPr>
              <a:t>Ministre</a:t>
            </a:r>
            <a:r>
              <a:rPr lang="en-US" sz="2335" spc="23" dirty="0">
                <a:solidFill>
                  <a:srgbClr val="000000"/>
                </a:solidFill>
                <a:latin typeface="DM Sans"/>
              </a:rPr>
              <a:t> de la santé</a:t>
            </a:r>
            <a:endParaRPr lang="en-US" sz="2335" spc="23" dirty="0">
              <a:solidFill>
                <a:srgbClr val="000000"/>
              </a:solidFill>
              <a:latin typeface="DM Sans"/>
            </a:endParaRPr>
          </a:p>
        </p:txBody>
      </p:sp>
      <p:grpSp>
        <p:nvGrpSpPr>
          <p:cNvPr id="51" name="Group 51"/>
          <p:cNvGrpSpPr/>
          <p:nvPr/>
        </p:nvGrpSpPr>
        <p:grpSpPr>
          <a:xfrm>
            <a:off x="7415055" y="6826181"/>
            <a:ext cx="4030496" cy="760879"/>
            <a:chOff x="0" y="0"/>
            <a:chExt cx="21928096" cy="4139596"/>
          </a:xfrm>
        </p:grpSpPr>
        <p:sp>
          <p:nvSpPr>
            <p:cNvPr id="52" name="Freeform 52"/>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3" name="TextBox 53"/>
          <p:cNvSpPr txBox="1"/>
          <p:nvPr/>
        </p:nvSpPr>
        <p:spPr>
          <a:xfrm>
            <a:off x="7502156" y="7001516"/>
            <a:ext cx="3856295" cy="826124"/>
          </a:xfrm>
          <a:prstGeom prst="rect">
            <a:avLst/>
          </a:prstGeom>
        </p:spPr>
        <p:txBody>
          <a:bodyPr lIns="0" tIns="0" rIns="0" bIns="0" rtlCol="0" anchor="t">
            <a:spAutoFit/>
          </a:bodyPr>
          <a:lstStyle/>
          <a:p>
            <a:pPr algn="ctr">
              <a:lnSpc>
                <a:spcPts val="3269"/>
              </a:lnSpc>
            </a:pPr>
            <a:r>
              <a:rPr lang="fr-FR" sz="2335" spc="23" dirty="0">
                <a:solidFill>
                  <a:srgbClr val="000000"/>
                </a:solidFill>
                <a:latin typeface="DM Sans"/>
              </a:rPr>
              <a:t>Ne laissez personne de côté</a:t>
            </a:r>
            <a:endParaRPr lang="fr-FR" sz="2335" spc="23" dirty="0">
              <a:solidFill>
                <a:srgbClr val="000000"/>
              </a:solidFill>
              <a:latin typeface="DM Sans"/>
            </a:endParaRPr>
          </a:p>
        </p:txBody>
      </p:sp>
      <p:grpSp>
        <p:nvGrpSpPr>
          <p:cNvPr id="54" name="Group 54"/>
          <p:cNvGrpSpPr/>
          <p:nvPr/>
        </p:nvGrpSpPr>
        <p:grpSpPr>
          <a:xfrm>
            <a:off x="11714667" y="6826181"/>
            <a:ext cx="4030496" cy="760879"/>
            <a:chOff x="0" y="0"/>
            <a:chExt cx="21928096" cy="4139596"/>
          </a:xfrm>
        </p:grpSpPr>
        <p:sp>
          <p:nvSpPr>
            <p:cNvPr id="55" name="Freeform 5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6" name="TextBox 56"/>
          <p:cNvSpPr txBox="1"/>
          <p:nvPr/>
        </p:nvSpPr>
        <p:spPr>
          <a:xfrm>
            <a:off x="11714667" y="7001516"/>
            <a:ext cx="3856295" cy="826124"/>
          </a:xfrm>
          <a:prstGeom prst="rect">
            <a:avLst/>
          </a:prstGeom>
        </p:spPr>
        <p:txBody>
          <a:bodyPr lIns="0" tIns="0" rIns="0" bIns="0" rtlCol="0" anchor="t">
            <a:spAutoFit/>
          </a:bodyPr>
          <a:lstStyle/>
          <a:p>
            <a:pPr algn="ctr">
              <a:lnSpc>
                <a:spcPts val="3269"/>
              </a:lnSpc>
            </a:pPr>
            <a:r>
              <a:rPr lang="en-US" sz="2335" spc="23" dirty="0">
                <a:solidFill>
                  <a:srgbClr val="000000"/>
                </a:solidFill>
                <a:latin typeface="DM Sans"/>
              </a:rPr>
              <a:t>Séances  </a:t>
            </a:r>
            <a:r>
              <a:rPr lang="en-US" sz="2335" spc="23" dirty="0" err="1">
                <a:solidFill>
                  <a:srgbClr val="000000"/>
                </a:solidFill>
                <a:latin typeface="DM Sans"/>
              </a:rPr>
              <a:t>d’information</a:t>
            </a:r>
            <a:r>
              <a:rPr lang="en-US" sz="2335" spc="23" dirty="0">
                <a:solidFill>
                  <a:srgbClr val="000000"/>
                </a:solidFill>
                <a:latin typeface="DM Sans"/>
              </a:rPr>
              <a:t> (</a:t>
            </a:r>
            <a:r>
              <a:rPr lang="en-US" sz="2335" spc="23" dirty="0" err="1">
                <a:solidFill>
                  <a:srgbClr val="000000"/>
                </a:solidFill>
                <a:latin typeface="DM Sans"/>
              </a:rPr>
              <a:t>données</a:t>
            </a:r>
            <a:r>
              <a:rPr lang="en-US" sz="2335" spc="23" dirty="0">
                <a:solidFill>
                  <a:srgbClr val="000000"/>
                </a:solidFill>
                <a:latin typeface="DM Sans"/>
              </a:rPr>
              <a:t>)</a:t>
            </a:r>
            <a:endParaRPr lang="en-US" sz="2335" spc="23" dirty="0">
              <a:solidFill>
                <a:srgbClr val="000000"/>
              </a:solidFill>
              <a:latin typeface="DM Sans"/>
            </a:endParaRPr>
          </a:p>
        </p:txBody>
      </p:sp>
      <p:grpSp>
        <p:nvGrpSpPr>
          <p:cNvPr id="57" name="Group 57"/>
          <p:cNvGrpSpPr/>
          <p:nvPr/>
        </p:nvGrpSpPr>
        <p:grpSpPr>
          <a:xfrm>
            <a:off x="2850026" y="7658324"/>
            <a:ext cx="4344462" cy="760879"/>
            <a:chOff x="0" y="0"/>
            <a:chExt cx="23636239" cy="4139596"/>
          </a:xfrm>
        </p:grpSpPr>
        <p:sp>
          <p:nvSpPr>
            <p:cNvPr id="58" name="Freeform 58"/>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9" name="TextBox 59"/>
          <p:cNvSpPr txBox="1"/>
          <p:nvPr/>
        </p:nvSpPr>
        <p:spPr>
          <a:xfrm>
            <a:off x="2930876" y="7833659"/>
            <a:ext cx="4182763" cy="402931"/>
          </a:xfrm>
          <a:prstGeom prst="rect">
            <a:avLst/>
          </a:prstGeom>
        </p:spPr>
        <p:txBody>
          <a:bodyPr lIns="0" tIns="0" rIns="0" bIns="0" rtlCol="0" anchor="t">
            <a:spAutoFit/>
          </a:bodyPr>
          <a:lstStyle/>
          <a:p>
            <a:pPr algn="ctr">
              <a:lnSpc>
                <a:spcPts val="3269"/>
              </a:lnSpc>
            </a:pPr>
            <a:r>
              <a:rPr lang="en-US" sz="2335" spc="23" dirty="0">
                <a:solidFill>
                  <a:srgbClr val="000000"/>
                </a:solidFill>
                <a:latin typeface="DM Sans"/>
              </a:rPr>
              <a:t>Le </a:t>
            </a:r>
            <a:r>
              <a:rPr lang="en-US" sz="2335" spc="23" dirty="0" err="1">
                <a:solidFill>
                  <a:srgbClr val="000000"/>
                </a:solidFill>
                <a:latin typeface="DM Sans"/>
              </a:rPr>
              <a:t>Trésorier</a:t>
            </a:r>
            <a:endParaRPr lang="en-US" sz="2335" spc="23" dirty="0">
              <a:solidFill>
                <a:srgbClr val="000000"/>
              </a:solidFill>
              <a:latin typeface="DM Sans"/>
            </a:endParaRPr>
          </a:p>
        </p:txBody>
      </p:sp>
      <p:grpSp>
        <p:nvGrpSpPr>
          <p:cNvPr id="60" name="Group 60"/>
          <p:cNvGrpSpPr/>
          <p:nvPr/>
        </p:nvGrpSpPr>
        <p:grpSpPr>
          <a:xfrm>
            <a:off x="7415055" y="7658324"/>
            <a:ext cx="4030496" cy="760879"/>
            <a:chOff x="0" y="0"/>
            <a:chExt cx="21928096" cy="4139596"/>
          </a:xfrm>
        </p:grpSpPr>
        <p:sp>
          <p:nvSpPr>
            <p:cNvPr id="61" name="Freeform 61"/>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62" name="TextBox 62"/>
          <p:cNvSpPr txBox="1"/>
          <p:nvPr/>
        </p:nvSpPr>
        <p:spPr>
          <a:xfrm>
            <a:off x="7502156" y="7833659"/>
            <a:ext cx="3856295" cy="826124"/>
          </a:xfrm>
          <a:prstGeom prst="rect">
            <a:avLst/>
          </a:prstGeom>
        </p:spPr>
        <p:txBody>
          <a:bodyPr lIns="0" tIns="0" rIns="0" bIns="0" rtlCol="0" anchor="t">
            <a:spAutoFit/>
          </a:bodyPr>
          <a:lstStyle/>
          <a:p>
            <a:pPr algn="ctr">
              <a:lnSpc>
                <a:spcPts val="3269"/>
              </a:lnSpc>
            </a:pPr>
            <a:r>
              <a:rPr lang="fr-FR" sz="2335" spc="23" dirty="0">
                <a:solidFill>
                  <a:srgbClr val="000000"/>
                </a:solidFill>
                <a:latin typeface="DM Sans"/>
              </a:rPr>
              <a:t>Pas de richesse sans la santé</a:t>
            </a:r>
            <a:endParaRPr lang="fr-FR" sz="2335" spc="23" dirty="0">
              <a:solidFill>
                <a:srgbClr val="000000"/>
              </a:solidFill>
              <a:latin typeface="DM Sans"/>
            </a:endParaRPr>
          </a:p>
        </p:txBody>
      </p:sp>
      <p:grpSp>
        <p:nvGrpSpPr>
          <p:cNvPr id="63" name="Group 63"/>
          <p:cNvGrpSpPr/>
          <p:nvPr/>
        </p:nvGrpSpPr>
        <p:grpSpPr>
          <a:xfrm>
            <a:off x="11714667" y="7658324"/>
            <a:ext cx="4030496" cy="760879"/>
            <a:chOff x="0" y="0"/>
            <a:chExt cx="21928096" cy="4139596"/>
          </a:xfrm>
        </p:grpSpPr>
        <p:sp>
          <p:nvSpPr>
            <p:cNvPr id="64" name="Freeform 64"/>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65" name="TextBox 65"/>
          <p:cNvSpPr txBox="1"/>
          <p:nvPr/>
        </p:nvSpPr>
        <p:spPr>
          <a:xfrm>
            <a:off x="11714667" y="7833659"/>
            <a:ext cx="3856295" cy="826124"/>
          </a:xfrm>
          <a:prstGeom prst="rect">
            <a:avLst/>
          </a:prstGeom>
        </p:spPr>
        <p:txBody>
          <a:bodyPr lIns="0" tIns="0" rIns="0" bIns="0" rtlCol="0" anchor="t">
            <a:spAutoFit/>
          </a:bodyPr>
          <a:lstStyle/>
          <a:p>
            <a:pPr algn="ctr">
              <a:lnSpc>
                <a:spcPts val="3269"/>
              </a:lnSpc>
            </a:pPr>
            <a:r>
              <a:rPr lang="en-US" sz="2335" spc="23" dirty="0">
                <a:solidFill>
                  <a:srgbClr val="000000"/>
                </a:solidFill>
                <a:latin typeface="DM Sans"/>
              </a:rPr>
              <a:t>Séances  </a:t>
            </a:r>
            <a:r>
              <a:rPr lang="en-US" sz="2335" spc="23" dirty="0" err="1">
                <a:solidFill>
                  <a:srgbClr val="000000"/>
                </a:solidFill>
                <a:latin typeface="DM Sans"/>
              </a:rPr>
              <a:t>d’information</a:t>
            </a:r>
            <a:r>
              <a:rPr lang="en-US" sz="2335" spc="23" dirty="0">
                <a:solidFill>
                  <a:srgbClr val="000000"/>
                </a:solidFill>
                <a:latin typeface="DM Sans"/>
              </a:rPr>
              <a:t> (</a:t>
            </a:r>
            <a:r>
              <a:rPr lang="en-US" sz="2335" spc="23" dirty="0" err="1">
                <a:solidFill>
                  <a:srgbClr val="000000"/>
                </a:solidFill>
                <a:latin typeface="DM Sans"/>
              </a:rPr>
              <a:t>données</a:t>
            </a:r>
            <a:r>
              <a:rPr lang="en-US" sz="2335" spc="23" dirty="0">
                <a:solidFill>
                  <a:srgbClr val="000000"/>
                </a:solidFill>
                <a:latin typeface="DM Sans"/>
              </a:rPr>
              <a:t>)</a:t>
            </a:r>
            <a:endParaRPr lang="en-US" sz="2335" spc="23" dirty="0">
              <a:solidFill>
                <a:srgbClr val="000000"/>
              </a:solidFill>
              <a:latin typeface="DM Sans"/>
            </a:endParaRPr>
          </a:p>
        </p:txBody>
      </p:sp>
      <p:grpSp>
        <p:nvGrpSpPr>
          <p:cNvPr id="66" name="Group 66"/>
          <p:cNvGrpSpPr/>
          <p:nvPr/>
        </p:nvGrpSpPr>
        <p:grpSpPr>
          <a:xfrm>
            <a:off x="2850026" y="8490468"/>
            <a:ext cx="4344462" cy="760879"/>
            <a:chOff x="0" y="0"/>
            <a:chExt cx="23636239" cy="4139596"/>
          </a:xfrm>
        </p:grpSpPr>
        <p:sp>
          <p:nvSpPr>
            <p:cNvPr id="67" name="Freeform 67"/>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68" name="TextBox 68"/>
          <p:cNvSpPr txBox="1"/>
          <p:nvPr/>
        </p:nvSpPr>
        <p:spPr>
          <a:xfrm>
            <a:off x="2930876" y="8665802"/>
            <a:ext cx="4182763" cy="402931"/>
          </a:xfrm>
          <a:prstGeom prst="rect">
            <a:avLst/>
          </a:prstGeom>
        </p:spPr>
        <p:txBody>
          <a:bodyPr lIns="0" tIns="0" rIns="0" bIns="0" rtlCol="0" anchor="t">
            <a:spAutoFit/>
          </a:bodyPr>
          <a:lstStyle/>
          <a:p>
            <a:pPr algn="ctr">
              <a:lnSpc>
                <a:spcPts val="3269"/>
              </a:lnSpc>
            </a:pPr>
            <a:r>
              <a:rPr lang="en-US" sz="2335" spc="23" dirty="0">
                <a:solidFill>
                  <a:srgbClr val="000000"/>
                </a:solidFill>
                <a:latin typeface="DM Sans"/>
              </a:rPr>
              <a:t>Le </a:t>
            </a:r>
            <a:r>
              <a:rPr lang="en-US" sz="2335" spc="23" dirty="0" err="1">
                <a:solidFill>
                  <a:srgbClr val="000000"/>
                </a:solidFill>
                <a:latin typeface="DM Sans"/>
              </a:rPr>
              <a:t>Président</a:t>
            </a:r>
            <a:endParaRPr lang="en-US" sz="2335" spc="23" dirty="0">
              <a:solidFill>
                <a:srgbClr val="000000"/>
              </a:solidFill>
              <a:latin typeface="DM Sans"/>
            </a:endParaRPr>
          </a:p>
        </p:txBody>
      </p:sp>
      <p:grpSp>
        <p:nvGrpSpPr>
          <p:cNvPr id="69" name="Group 69"/>
          <p:cNvGrpSpPr/>
          <p:nvPr/>
        </p:nvGrpSpPr>
        <p:grpSpPr>
          <a:xfrm>
            <a:off x="7415055" y="8490468"/>
            <a:ext cx="4030496" cy="760879"/>
            <a:chOff x="0" y="0"/>
            <a:chExt cx="21928096" cy="4139596"/>
          </a:xfrm>
        </p:grpSpPr>
        <p:sp>
          <p:nvSpPr>
            <p:cNvPr id="70" name="Freeform 70"/>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71" name="TextBox 71"/>
          <p:cNvSpPr txBox="1"/>
          <p:nvPr/>
        </p:nvSpPr>
        <p:spPr>
          <a:xfrm>
            <a:off x="7502156" y="8665802"/>
            <a:ext cx="3856295" cy="402931"/>
          </a:xfrm>
          <a:prstGeom prst="rect">
            <a:avLst/>
          </a:prstGeom>
        </p:spPr>
        <p:txBody>
          <a:bodyPr lIns="0" tIns="0" rIns="0" bIns="0" rtlCol="0" anchor="t">
            <a:spAutoFit/>
          </a:bodyPr>
          <a:lstStyle/>
          <a:p>
            <a:pPr algn="ctr">
              <a:lnSpc>
                <a:spcPts val="3269"/>
              </a:lnSpc>
            </a:pPr>
            <a:r>
              <a:rPr lang="fr-FR" sz="2335" spc="23" dirty="0">
                <a:solidFill>
                  <a:srgbClr val="000000"/>
                </a:solidFill>
                <a:latin typeface="DM Sans"/>
              </a:rPr>
              <a:t>La CSU d’ici à 2030</a:t>
            </a:r>
            <a:endParaRPr lang="fr-FR" sz="2335" spc="23" dirty="0">
              <a:solidFill>
                <a:srgbClr val="000000"/>
              </a:solidFill>
              <a:latin typeface="DM Sans"/>
            </a:endParaRPr>
          </a:p>
        </p:txBody>
      </p:sp>
      <p:grpSp>
        <p:nvGrpSpPr>
          <p:cNvPr id="72" name="Group 72"/>
          <p:cNvGrpSpPr/>
          <p:nvPr/>
        </p:nvGrpSpPr>
        <p:grpSpPr>
          <a:xfrm>
            <a:off x="11714667" y="8490468"/>
            <a:ext cx="4030496" cy="760879"/>
            <a:chOff x="0" y="0"/>
            <a:chExt cx="21928096" cy="4139596"/>
          </a:xfrm>
        </p:grpSpPr>
        <p:sp>
          <p:nvSpPr>
            <p:cNvPr id="73" name="Freeform 7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74" name="TextBox 74"/>
          <p:cNvSpPr txBox="1"/>
          <p:nvPr/>
        </p:nvSpPr>
        <p:spPr>
          <a:xfrm>
            <a:off x="11714667" y="8665802"/>
            <a:ext cx="3856295" cy="423193"/>
          </a:xfrm>
          <a:prstGeom prst="rect">
            <a:avLst/>
          </a:prstGeom>
        </p:spPr>
        <p:txBody>
          <a:bodyPr lIns="0" tIns="0" rIns="0" bIns="0" rtlCol="0" anchor="t">
            <a:spAutoFit/>
          </a:bodyPr>
          <a:lstStyle/>
          <a:p>
            <a:pPr algn="ctr">
              <a:lnSpc>
                <a:spcPts val="3269"/>
              </a:lnSpc>
            </a:pPr>
            <a:r>
              <a:rPr lang="en-US" sz="2000" dirty="0" err="1" smtClean="0"/>
              <a:t>Célébrités</a:t>
            </a:r>
            <a:r>
              <a:rPr lang="en-US" sz="2000" spc="23" dirty="0" smtClean="0">
                <a:solidFill>
                  <a:srgbClr val="000000"/>
                </a:solidFill>
                <a:latin typeface="DM Sans"/>
              </a:rPr>
              <a:t>/VIP</a:t>
            </a:r>
            <a:endParaRPr lang="en-US" sz="2000" spc="23" dirty="0">
              <a:solidFill>
                <a:srgbClr val="000000"/>
              </a:solidFill>
              <a:latin typeface="DM San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4468" y="2893659"/>
            <a:ext cx="16234832" cy="6364641"/>
            <a:chOff x="0" y="0"/>
            <a:chExt cx="100633572" cy="39451998"/>
          </a:xfrm>
        </p:grpSpPr>
        <p:sp>
          <p:nvSpPr>
            <p:cNvPr id="3" name="Freeform 3"/>
            <p:cNvSpPr/>
            <p:nvPr/>
          </p:nvSpPr>
          <p:spPr>
            <a:xfrm>
              <a:off x="0" y="0"/>
              <a:ext cx="100633572" cy="39451998"/>
            </a:xfrm>
            <a:custGeom>
              <a:avLst/>
              <a:gdLst/>
              <a:ahLst/>
              <a:cxnLst/>
              <a:rect l="l" t="t" r="r" b="b"/>
              <a:pathLst>
                <a:path w="100633572" h="39451998">
                  <a:moveTo>
                    <a:pt x="0" y="0"/>
                  </a:moveTo>
                  <a:lnTo>
                    <a:pt x="0" y="39451998"/>
                  </a:lnTo>
                  <a:lnTo>
                    <a:pt x="100633572" y="39451998"/>
                  </a:lnTo>
                  <a:lnTo>
                    <a:pt x="100633572" y="0"/>
                  </a:lnTo>
                  <a:lnTo>
                    <a:pt x="0" y="0"/>
                  </a:lnTo>
                  <a:close/>
                  <a:moveTo>
                    <a:pt x="100572615" y="39391037"/>
                  </a:moveTo>
                  <a:lnTo>
                    <a:pt x="59690" y="39391037"/>
                  </a:lnTo>
                  <a:lnTo>
                    <a:pt x="59690" y="59690"/>
                  </a:lnTo>
                  <a:lnTo>
                    <a:pt x="100572615" y="59690"/>
                  </a:lnTo>
                  <a:lnTo>
                    <a:pt x="100572615" y="39391037"/>
                  </a:lnTo>
                  <a:close/>
                </a:path>
              </a:pathLst>
            </a:custGeom>
            <a:solidFill>
              <a:srgbClr val="000000"/>
            </a:solidFill>
          </p:spPr>
        </p:sp>
      </p:grpSp>
      <p:sp>
        <p:nvSpPr>
          <p:cNvPr id="4" name="TextBox 4"/>
          <p:cNvSpPr txBox="1"/>
          <p:nvPr/>
        </p:nvSpPr>
        <p:spPr>
          <a:xfrm>
            <a:off x="1028700" y="1085850"/>
            <a:ext cx="16230600" cy="1002725"/>
          </a:xfrm>
          <a:prstGeom prst="rect">
            <a:avLst/>
          </a:prstGeom>
        </p:spPr>
        <p:txBody>
          <a:bodyPr lIns="0" tIns="0" rIns="0" bIns="0" rtlCol="0" anchor="t">
            <a:spAutoFit/>
          </a:bodyPr>
          <a:lstStyle/>
          <a:p>
            <a:pPr marL="0" lvl="0" indent="0">
              <a:lnSpc>
                <a:spcPts val="7700"/>
              </a:lnSpc>
            </a:pPr>
            <a:r>
              <a:rPr lang="en-US" sz="7000" dirty="0" smtClean="0">
                <a:solidFill>
                  <a:srgbClr val="000000"/>
                </a:solidFill>
                <a:latin typeface="DM Sans Bold"/>
              </a:rPr>
              <a:t>Moments </a:t>
            </a:r>
            <a:r>
              <a:rPr lang="en-US" sz="7000" dirty="0" err="1" smtClean="0">
                <a:solidFill>
                  <a:srgbClr val="000000"/>
                </a:solidFill>
                <a:latin typeface="DM Sans Bold"/>
              </a:rPr>
              <a:t>clés</a:t>
            </a:r>
            <a:endParaRPr lang="en-US" sz="7000" dirty="0">
              <a:solidFill>
                <a:srgbClr val="000000"/>
              </a:solidFill>
              <a:latin typeface="DM Sans Bold"/>
            </a:endParaRP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FF6B57"/>
            </a:solidFill>
          </p:spPr>
        </p:sp>
      </p:grpSp>
      <p:sp>
        <p:nvSpPr>
          <p:cNvPr id="9" name="Content Placeholder 8">
            <a:extLst>
              <a:ext uri="{FF2B5EF4-FFF2-40B4-BE49-F238E27FC236}">
                <a16:creationId xmlns="" xmlns:a16="http://schemas.microsoft.com/office/drawing/2014/main" id="{190651E2-F15E-492A-83FF-ED5BFC4BF70B}"/>
              </a:ext>
            </a:extLst>
          </p:cNvPr>
          <p:cNvSpPr>
            <a:spLocks noGrp="1"/>
          </p:cNvSpPr>
          <p:nvPr>
            <p:ph sz="half" idx="1"/>
          </p:nvPr>
        </p:nvSpPr>
        <p:spPr>
          <a:xfrm>
            <a:off x="1828800" y="3564596"/>
            <a:ext cx="7315200" cy="5236504"/>
          </a:xfrm>
        </p:spPr>
        <p:txBody>
          <a:bodyPr>
            <a:normAutofit fontScale="92500" lnSpcReduction="20000"/>
          </a:bodyPr>
          <a:lstStyle/>
          <a:p>
            <a:r>
              <a:rPr lang="en-US" sz="4600" dirty="0" err="1" smtClean="0"/>
              <a:t>Élections</a:t>
            </a:r>
            <a:r>
              <a:rPr lang="en-US" sz="4600" dirty="0" smtClean="0"/>
              <a:t> </a:t>
            </a:r>
            <a:r>
              <a:rPr lang="en-US" sz="4600" dirty="0" err="1" smtClean="0"/>
              <a:t>nationales</a:t>
            </a:r>
            <a:endParaRPr lang="en-US" sz="4600" dirty="0"/>
          </a:p>
          <a:p>
            <a:r>
              <a:rPr lang="en-US" sz="4600" dirty="0" err="1" smtClean="0"/>
              <a:t>Débats</a:t>
            </a:r>
            <a:r>
              <a:rPr lang="en-US" sz="4600" dirty="0" smtClean="0"/>
              <a:t> sur la santé au </a:t>
            </a:r>
            <a:r>
              <a:rPr lang="en-US" sz="4600" dirty="0" err="1" smtClean="0"/>
              <a:t>Parlement</a:t>
            </a:r>
            <a:endParaRPr lang="en-US" sz="4600" dirty="0"/>
          </a:p>
          <a:p>
            <a:r>
              <a:rPr lang="en-US" sz="4600" dirty="0" err="1" smtClean="0"/>
              <a:t>Examen</a:t>
            </a:r>
            <a:r>
              <a:rPr lang="en-US" sz="4600" dirty="0" smtClean="0"/>
              <a:t> du </a:t>
            </a:r>
            <a:r>
              <a:rPr lang="en-US" sz="4600" dirty="0" err="1" smtClean="0"/>
              <a:t>projet</a:t>
            </a:r>
            <a:r>
              <a:rPr lang="en-US" sz="4600" dirty="0" smtClean="0"/>
              <a:t> de budget </a:t>
            </a:r>
            <a:r>
              <a:rPr lang="en-US" sz="4600" dirty="0" err="1" smtClean="0"/>
              <a:t>annuel</a:t>
            </a:r>
            <a:r>
              <a:rPr lang="en-US" sz="4600" dirty="0" smtClean="0"/>
              <a:t> par le </a:t>
            </a:r>
            <a:r>
              <a:rPr lang="en-US" sz="4600" dirty="0" err="1" smtClean="0"/>
              <a:t>Palement</a:t>
            </a:r>
            <a:endParaRPr lang="en-US" sz="4600" dirty="0"/>
          </a:p>
          <a:p>
            <a:r>
              <a:rPr lang="fr-FR" sz="4600" dirty="0"/>
              <a:t>Nouvelle politique nationale de </a:t>
            </a:r>
            <a:r>
              <a:rPr lang="fr-FR" sz="4600" dirty="0" smtClean="0"/>
              <a:t>santé</a:t>
            </a:r>
            <a:endParaRPr lang="en-US" sz="4600" dirty="0"/>
          </a:p>
          <a:p>
            <a:r>
              <a:rPr lang="en-US" sz="4600" dirty="0" smtClean="0"/>
              <a:t>Consultations </a:t>
            </a:r>
            <a:r>
              <a:rPr lang="en-US" sz="4600" dirty="0" err="1" smtClean="0"/>
              <a:t>publiques</a:t>
            </a:r>
            <a:endParaRPr lang="en-US" sz="4600" dirty="0"/>
          </a:p>
          <a:p>
            <a:endParaRPr lang="en-US" sz="4600" dirty="0"/>
          </a:p>
          <a:p>
            <a:pPr marL="0" indent="0">
              <a:buNone/>
            </a:pPr>
            <a:endParaRPr lang="en-US" sz="4600" dirty="0"/>
          </a:p>
          <a:p>
            <a:endParaRPr lang="en-US" dirty="0"/>
          </a:p>
          <a:p>
            <a:endParaRPr lang="en-US" dirty="0"/>
          </a:p>
          <a:p>
            <a:endParaRPr lang="en-GB" dirty="0"/>
          </a:p>
        </p:txBody>
      </p:sp>
      <p:sp>
        <p:nvSpPr>
          <p:cNvPr id="12" name="TextBox 11">
            <a:extLst>
              <a:ext uri="{FF2B5EF4-FFF2-40B4-BE49-F238E27FC236}">
                <a16:creationId xmlns="" xmlns:a16="http://schemas.microsoft.com/office/drawing/2014/main" id="{E6394FB2-B1DE-4005-8B74-E8DF2A4B687C}"/>
              </a:ext>
            </a:extLst>
          </p:cNvPr>
          <p:cNvSpPr txBox="1"/>
          <p:nvPr/>
        </p:nvSpPr>
        <p:spPr>
          <a:xfrm>
            <a:off x="10668000" y="3695700"/>
            <a:ext cx="5791200" cy="6241709"/>
          </a:xfrm>
          <a:prstGeom prst="rect">
            <a:avLst/>
          </a:prstGeom>
          <a:noFill/>
        </p:spPr>
        <p:txBody>
          <a:bodyPr wrap="square" rtlCol="0">
            <a:spAutoFit/>
          </a:bodyPr>
          <a:lstStyle/>
          <a:p>
            <a:pPr marL="342900" indent="-342900">
              <a:spcBef>
                <a:spcPct val="20000"/>
              </a:spcBef>
              <a:buFont typeface="Arial" pitchFamily="34" charset="0"/>
              <a:buChar char="•"/>
            </a:pPr>
            <a:r>
              <a:rPr lang="en-GB" sz="4600" dirty="0" err="1" smtClean="0"/>
              <a:t>Journée</a:t>
            </a:r>
            <a:r>
              <a:rPr lang="en-GB" sz="4600" dirty="0" smtClean="0"/>
              <a:t> </a:t>
            </a:r>
            <a:r>
              <a:rPr lang="en-GB" sz="4600" dirty="0" err="1" smtClean="0"/>
              <a:t>mondiale</a:t>
            </a:r>
            <a:r>
              <a:rPr lang="en-GB" sz="4600" dirty="0" smtClean="0"/>
              <a:t> de la santé </a:t>
            </a:r>
            <a:r>
              <a:rPr lang="en-GB" sz="4600" dirty="0"/>
              <a:t>(7 </a:t>
            </a:r>
            <a:r>
              <a:rPr lang="en-GB" sz="4600" dirty="0" err="1" smtClean="0"/>
              <a:t>av</a:t>
            </a:r>
            <a:r>
              <a:rPr lang="en-GB" sz="4600" dirty="0" err="1" smtClean="0"/>
              <a:t>ril</a:t>
            </a:r>
            <a:r>
              <a:rPr lang="en-GB" sz="4600" dirty="0"/>
              <a:t>)</a:t>
            </a:r>
          </a:p>
          <a:p>
            <a:pPr marL="342900" indent="-342900">
              <a:spcBef>
                <a:spcPct val="20000"/>
              </a:spcBef>
              <a:buFont typeface="Arial" pitchFamily="34" charset="0"/>
              <a:buChar char="•"/>
            </a:pPr>
            <a:r>
              <a:rPr lang="en-GB" sz="4600" dirty="0" err="1"/>
              <a:t>Journée</a:t>
            </a:r>
            <a:r>
              <a:rPr lang="en-GB" sz="4600" dirty="0"/>
              <a:t> d</a:t>
            </a:r>
            <a:r>
              <a:rPr lang="en-GB" sz="4600" dirty="0" smtClean="0"/>
              <a:t>e la CSU</a:t>
            </a:r>
            <a:r>
              <a:rPr lang="en-GB" sz="4600" dirty="0" smtClean="0"/>
              <a:t> </a:t>
            </a:r>
            <a:r>
              <a:rPr lang="en-GB" sz="4600" dirty="0"/>
              <a:t>(12 </a:t>
            </a:r>
            <a:r>
              <a:rPr lang="en-GB" sz="4600" dirty="0" err="1" smtClean="0"/>
              <a:t>déc</a:t>
            </a:r>
            <a:r>
              <a:rPr lang="en-GB" sz="4600" dirty="0" smtClean="0"/>
              <a:t>.)</a:t>
            </a:r>
            <a:endParaRPr lang="en-GB" sz="4600" dirty="0"/>
          </a:p>
          <a:p>
            <a:pPr marL="342900" indent="-342900">
              <a:spcBef>
                <a:spcPct val="20000"/>
              </a:spcBef>
              <a:buFont typeface="Arial" pitchFamily="34" charset="0"/>
              <a:buChar char="•"/>
            </a:pPr>
            <a:endParaRPr lang="en-GB" sz="4600" dirty="0"/>
          </a:p>
          <a:p>
            <a:pPr marL="342900" indent="-342900">
              <a:spcBef>
                <a:spcPct val="20000"/>
              </a:spcBef>
              <a:buFont typeface="Arial" pitchFamily="34" charset="0"/>
              <a:buChar char="•"/>
            </a:pPr>
            <a:r>
              <a:rPr lang="en-GB" sz="4600" dirty="0" err="1" smtClean="0"/>
              <a:t>Autre</a:t>
            </a:r>
            <a:r>
              <a:rPr lang="en-GB" sz="4600" dirty="0" err="1" smtClean="0"/>
              <a:t>s</a:t>
            </a:r>
            <a:r>
              <a:rPr lang="en-GB" sz="4600" dirty="0" smtClean="0"/>
              <a:t> ?</a:t>
            </a:r>
            <a:endParaRPr lang="en-GB" sz="4600" dirty="0"/>
          </a:p>
          <a:p>
            <a:endParaRPr lang="en-GB" sz="4800" dirty="0"/>
          </a:p>
          <a:p>
            <a:endParaRPr lang="en-GB" sz="4800" dirty="0"/>
          </a:p>
        </p:txBody>
      </p:sp>
    </p:spTree>
    <p:extLst>
      <p:ext uri="{BB962C8B-B14F-4D97-AF65-F5344CB8AC3E}">
        <p14:creationId xmlns:p14="http://schemas.microsoft.com/office/powerpoint/2010/main" val="706716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2727710" y="4123056"/>
            <a:ext cx="5730490" cy="2816990"/>
          </a:xfrm>
          <a:prstGeom prst="rect">
            <a:avLst/>
          </a:prstGeom>
        </p:spPr>
        <p:txBody>
          <a:bodyPr wrap="square" lIns="0" tIns="0" rIns="0" bIns="0" rtlCol="0" anchor="t">
            <a:spAutoFit/>
          </a:bodyPr>
          <a:lstStyle/>
          <a:p>
            <a:pPr marL="0" lvl="0" indent="0">
              <a:lnSpc>
                <a:spcPts val="7283"/>
              </a:lnSpc>
            </a:pPr>
            <a:r>
              <a:rPr lang="en-US" sz="6621" dirty="0" err="1" smtClean="0">
                <a:solidFill>
                  <a:srgbClr val="000000"/>
                </a:solidFill>
                <a:latin typeface="DM Sans Bold"/>
              </a:rPr>
              <a:t>Cartographie</a:t>
            </a:r>
            <a:r>
              <a:rPr lang="en-US" sz="6621" dirty="0" smtClean="0">
                <a:solidFill>
                  <a:srgbClr val="000000"/>
                </a:solidFill>
                <a:latin typeface="DM Sans Bold"/>
              </a:rPr>
              <a:t> des parties </a:t>
            </a:r>
            <a:r>
              <a:rPr lang="en-US" sz="6621" dirty="0" err="1" smtClean="0">
                <a:solidFill>
                  <a:srgbClr val="000000"/>
                </a:solidFill>
                <a:latin typeface="DM Sans Bold"/>
              </a:rPr>
              <a:t>prenantes</a:t>
            </a:r>
            <a:endParaRPr lang="en-US" sz="6621" dirty="0">
              <a:solidFill>
                <a:srgbClr val="000000"/>
              </a:solidFill>
              <a:latin typeface="DM Sans Bold"/>
            </a:endParaRPr>
          </a:p>
        </p:txBody>
      </p:sp>
      <p:grpSp>
        <p:nvGrpSpPr>
          <p:cNvPr id="5" name="Group 5"/>
          <p:cNvGrpSpPr/>
          <p:nvPr/>
        </p:nvGrpSpPr>
        <p:grpSpPr>
          <a:xfrm rot="561958">
            <a:off x="9368350" y="1940732"/>
            <a:ext cx="3061624" cy="3007952"/>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562908">
            <a:off x="9663307" y="2433536"/>
            <a:ext cx="2555619" cy="2237383"/>
            <a:chOff x="0" y="0"/>
            <a:chExt cx="5348335" cy="4682339"/>
          </a:xfrm>
        </p:grpSpPr>
        <p:sp>
          <p:nvSpPr>
            <p:cNvPr id="10" name="Freeform 10"/>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1" name="TextBox 11"/>
          <p:cNvSpPr txBox="1"/>
          <p:nvPr/>
        </p:nvSpPr>
        <p:spPr>
          <a:xfrm rot="561958">
            <a:off x="9754415" y="2883844"/>
            <a:ext cx="2296945" cy="1324593"/>
          </a:xfrm>
          <a:prstGeom prst="rect">
            <a:avLst/>
          </a:prstGeom>
        </p:spPr>
        <p:txBody>
          <a:bodyPr lIns="0" tIns="0" rIns="0" bIns="0" rtlCol="0" anchor="t">
            <a:spAutoFit/>
          </a:bodyPr>
          <a:lstStyle/>
          <a:p>
            <a:pPr lvl="0" algn="ctr">
              <a:lnSpc>
                <a:spcPts val="3450"/>
              </a:lnSpc>
            </a:pPr>
            <a:r>
              <a:rPr lang="fr-FR" sz="2464" spc="24" dirty="0">
                <a:solidFill>
                  <a:srgbClr val="000000"/>
                </a:solidFill>
                <a:latin typeface="DM Sans"/>
              </a:rPr>
              <a:t>Qui sont nos alliés pour la </a:t>
            </a:r>
            <a:r>
              <a:rPr lang="fr-FR" sz="2464" spc="24" dirty="0" smtClean="0">
                <a:solidFill>
                  <a:srgbClr val="000000"/>
                </a:solidFill>
                <a:latin typeface="DM Sans"/>
              </a:rPr>
              <a:t>CSU </a:t>
            </a:r>
            <a:r>
              <a:rPr lang="en-US" sz="2464" spc="24" dirty="0" smtClean="0">
                <a:solidFill>
                  <a:srgbClr val="000000"/>
                </a:solidFill>
                <a:latin typeface="DM Sans"/>
              </a:rPr>
              <a:t>?</a:t>
            </a:r>
            <a:endParaRPr lang="en-US" sz="2464" spc="24" dirty="0">
              <a:solidFill>
                <a:srgbClr val="000000"/>
              </a:solidFill>
              <a:latin typeface="DM Sans"/>
            </a:endParaRPr>
          </a:p>
        </p:txBody>
      </p:sp>
      <p:grpSp>
        <p:nvGrpSpPr>
          <p:cNvPr id="12" name="Group 12"/>
          <p:cNvGrpSpPr/>
          <p:nvPr/>
        </p:nvGrpSpPr>
        <p:grpSpPr>
          <a:xfrm rot="-447740">
            <a:off x="12298464" y="5351685"/>
            <a:ext cx="3090025" cy="3035856"/>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461030">
            <a:off x="12602177" y="5871632"/>
            <a:ext cx="2555619" cy="2237383"/>
            <a:chOff x="0" y="0"/>
            <a:chExt cx="5348335" cy="4682339"/>
          </a:xfrm>
        </p:grpSpPr>
        <p:sp>
          <p:nvSpPr>
            <p:cNvPr id="17" name="Freeform 17"/>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8" name="TextBox 18"/>
          <p:cNvSpPr txBox="1"/>
          <p:nvPr/>
        </p:nvSpPr>
        <p:spPr>
          <a:xfrm rot="-447740">
            <a:off x="12717958" y="6079972"/>
            <a:ext cx="2318252" cy="1773434"/>
          </a:xfrm>
          <a:prstGeom prst="rect">
            <a:avLst/>
          </a:prstGeom>
        </p:spPr>
        <p:txBody>
          <a:bodyPr lIns="0" tIns="0" rIns="0" bIns="0" rtlCol="0" anchor="t">
            <a:spAutoFit/>
          </a:bodyPr>
          <a:lstStyle/>
          <a:p>
            <a:pPr lvl="0" algn="ctr">
              <a:lnSpc>
                <a:spcPts val="3450"/>
              </a:lnSpc>
            </a:pPr>
            <a:r>
              <a:rPr lang="en-US" sz="2464" spc="24" dirty="0">
                <a:solidFill>
                  <a:srgbClr val="000000"/>
                </a:solidFill>
                <a:latin typeface="DM Sans"/>
              </a:rPr>
              <a:t>Comment </a:t>
            </a:r>
            <a:r>
              <a:rPr lang="en-US" sz="2464" spc="24" dirty="0" err="1">
                <a:solidFill>
                  <a:srgbClr val="000000"/>
                </a:solidFill>
                <a:latin typeface="DM Sans"/>
              </a:rPr>
              <a:t>pouvons</a:t>
            </a:r>
            <a:r>
              <a:rPr lang="en-US" sz="2464" spc="24" dirty="0">
                <a:solidFill>
                  <a:srgbClr val="000000"/>
                </a:solidFill>
                <a:latin typeface="DM Sans"/>
              </a:rPr>
              <a:t>-nous </a:t>
            </a:r>
            <a:r>
              <a:rPr lang="en-US" sz="2464" spc="24" dirty="0" err="1">
                <a:solidFill>
                  <a:srgbClr val="000000"/>
                </a:solidFill>
                <a:latin typeface="DM Sans"/>
              </a:rPr>
              <a:t>travailler</a:t>
            </a:r>
            <a:r>
              <a:rPr lang="en-US" sz="2464" spc="24" dirty="0">
                <a:solidFill>
                  <a:srgbClr val="000000"/>
                </a:solidFill>
                <a:latin typeface="DM Sans"/>
              </a:rPr>
              <a:t> </a:t>
            </a:r>
            <a:r>
              <a:rPr lang="en-US" sz="2464" spc="24" dirty="0" smtClean="0">
                <a:solidFill>
                  <a:srgbClr val="000000"/>
                </a:solidFill>
                <a:latin typeface="DM Sans"/>
              </a:rPr>
              <a:t>ensemble ?</a:t>
            </a:r>
            <a:endParaRPr lang="en-US" sz="2464" spc="24" dirty="0">
              <a:solidFill>
                <a:srgbClr val="000000"/>
              </a:solidFill>
              <a:latin typeface="DM Sans"/>
            </a:endParaRPr>
          </a:p>
        </p:txBody>
      </p:sp>
    </p:spTree>
    <p:extLst>
      <p:ext uri="{BB962C8B-B14F-4D97-AF65-F5344CB8AC3E}">
        <p14:creationId xmlns:p14="http://schemas.microsoft.com/office/powerpoint/2010/main" val="2588558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186349" y="1333960"/>
            <a:ext cx="13915299" cy="957442"/>
          </a:xfrm>
          <a:prstGeom prst="rect">
            <a:avLst/>
          </a:prstGeom>
        </p:spPr>
        <p:txBody>
          <a:bodyPr wrap="square" lIns="0" tIns="0" rIns="0" bIns="0" rtlCol="0" anchor="t">
            <a:spAutoFit/>
          </a:bodyPr>
          <a:lstStyle/>
          <a:p>
            <a:pPr marL="0" lvl="0" indent="0" algn="ctr">
              <a:lnSpc>
                <a:spcPts val="7377"/>
              </a:lnSpc>
            </a:pPr>
            <a:r>
              <a:rPr lang="en-US" sz="6707" dirty="0" err="1">
                <a:solidFill>
                  <a:srgbClr val="000000"/>
                </a:solidFill>
                <a:latin typeface="DM Sans Bold"/>
              </a:rPr>
              <a:t>Canevas</a:t>
            </a:r>
            <a:r>
              <a:rPr lang="en-US" sz="6707" dirty="0">
                <a:solidFill>
                  <a:srgbClr val="000000"/>
                </a:solidFill>
                <a:latin typeface="DM Sans Bold"/>
              </a:rPr>
              <a:t> de plan de plaidoyer</a:t>
            </a:r>
          </a:p>
        </p:txBody>
      </p:sp>
      <p:grpSp>
        <p:nvGrpSpPr>
          <p:cNvPr id="3" name="Group 3"/>
          <p:cNvGrpSpPr/>
          <p:nvPr/>
        </p:nvGrpSpPr>
        <p:grpSpPr>
          <a:xfrm>
            <a:off x="2186351" y="3753075"/>
            <a:ext cx="4688161" cy="1048506"/>
            <a:chOff x="0" y="0"/>
            <a:chExt cx="23636239" cy="5286238"/>
          </a:xfrm>
        </p:grpSpPr>
        <p:sp>
          <p:nvSpPr>
            <p:cNvPr id="4" name="Freeform 4"/>
            <p:cNvSpPr/>
            <p:nvPr/>
          </p:nvSpPr>
          <p:spPr>
            <a:xfrm>
              <a:off x="0" y="0"/>
              <a:ext cx="23636239" cy="5286238"/>
            </a:xfrm>
            <a:custGeom>
              <a:avLst/>
              <a:gdLst/>
              <a:ahLst/>
              <a:cxnLst/>
              <a:rect l="l" t="t" r="r" b="b"/>
              <a:pathLst>
                <a:path w="23636239" h="5286238">
                  <a:moveTo>
                    <a:pt x="0" y="0"/>
                  </a:moveTo>
                  <a:lnTo>
                    <a:pt x="0" y="5286238"/>
                  </a:lnTo>
                  <a:lnTo>
                    <a:pt x="23636239" y="5286238"/>
                  </a:lnTo>
                  <a:lnTo>
                    <a:pt x="23636239" y="0"/>
                  </a:lnTo>
                  <a:lnTo>
                    <a:pt x="0" y="0"/>
                  </a:lnTo>
                  <a:close/>
                  <a:moveTo>
                    <a:pt x="23575279" y="5225278"/>
                  </a:moveTo>
                  <a:lnTo>
                    <a:pt x="59690" y="5225278"/>
                  </a:lnTo>
                  <a:lnTo>
                    <a:pt x="59690" y="59690"/>
                  </a:lnTo>
                  <a:lnTo>
                    <a:pt x="23575279" y="59690"/>
                  </a:lnTo>
                  <a:lnTo>
                    <a:pt x="23575279" y="5225278"/>
                  </a:lnTo>
                  <a:close/>
                </a:path>
              </a:pathLst>
            </a:custGeom>
            <a:solidFill>
              <a:srgbClr val="000000"/>
            </a:solidFill>
          </p:spPr>
        </p:sp>
      </p:grpSp>
      <p:sp>
        <p:nvSpPr>
          <p:cNvPr id="5" name="TextBox 5"/>
          <p:cNvSpPr txBox="1"/>
          <p:nvPr/>
        </p:nvSpPr>
        <p:spPr>
          <a:xfrm>
            <a:off x="2273596" y="4030134"/>
            <a:ext cx="4513670" cy="448841"/>
          </a:xfrm>
          <a:prstGeom prst="rect">
            <a:avLst/>
          </a:prstGeom>
        </p:spPr>
        <p:txBody>
          <a:bodyPr lIns="0" tIns="0" rIns="0" bIns="0" rtlCol="0" anchor="t">
            <a:spAutoFit/>
          </a:bodyPr>
          <a:lstStyle/>
          <a:p>
            <a:pPr algn="ctr">
              <a:lnSpc>
                <a:spcPts val="3528"/>
              </a:lnSpc>
            </a:pPr>
            <a:r>
              <a:rPr lang="en-US" sz="2520" spc="25" dirty="0" err="1">
                <a:solidFill>
                  <a:srgbClr val="000000"/>
                </a:solidFill>
                <a:latin typeface="DM Sans"/>
              </a:rPr>
              <a:t>Qu’est-ce</a:t>
            </a:r>
            <a:r>
              <a:rPr lang="en-US" sz="2520" spc="25" dirty="0">
                <a:solidFill>
                  <a:srgbClr val="000000"/>
                </a:solidFill>
                <a:latin typeface="DM Sans"/>
              </a:rPr>
              <a:t> qui </a:t>
            </a:r>
            <a:r>
              <a:rPr lang="en-US" sz="2520" spc="25" dirty="0" err="1">
                <a:solidFill>
                  <a:srgbClr val="000000"/>
                </a:solidFill>
                <a:latin typeface="DM Sans"/>
              </a:rPr>
              <a:t>doit</a:t>
            </a:r>
            <a:r>
              <a:rPr lang="en-US" sz="2520" spc="25" dirty="0">
                <a:solidFill>
                  <a:srgbClr val="000000"/>
                </a:solidFill>
                <a:latin typeface="DM Sans"/>
              </a:rPr>
              <a:t> </a:t>
            </a:r>
            <a:r>
              <a:rPr lang="en-US" sz="2520" spc="25" dirty="0" smtClean="0">
                <a:solidFill>
                  <a:srgbClr val="000000"/>
                </a:solidFill>
                <a:latin typeface="DM Sans"/>
              </a:rPr>
              <a:t>changer ?</a:t>
            </a:r>
            <a:endParaRPr lang="en-US" sz="2520" spc="25" dirty="0">
              <a:solidFill>
                <a:srgbClr val="000000"/>
              </a:solidFill>
              <a:latin typeface="DM Sans"/>
            </a:endParaRPr>
          </a:p>
        </p:txBody>
      </p:sp>
      <p:grpSp>
        <p:nvGrpSpPr>
          <p:cNvPr id="6" name="Group 6"/>
          <p:cNvGrpSpPr/>
          <p:nvPr/>
        </p:nvGrpSpPr>
        <p:grpSpPr>
          <a:xfrm>
            <a:off x="2186351" y="2511821"/>
            <a:ext cx="4688161" cy="991244"/>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131356" y="2818957"/>
            <a:ext cx="2798151" cy="414326"/>
          </a:xfrm>
          <a:prstGeom prst="rect">
            <a:avLst/>
          </a:prstGeom>
        </p:spPr>
        <p:txBody>
          <a:bodyPr lIns="0" tIns="0" rIns="0" bIns="0" rtlCol="0" anchor="t">
            <a:spAutoFit/>
          </a:bodyPr>
          <a:lstStyle/>
          <a:p>
            <a:pPr marL="0" lvl="0" indent="0" algn="ctr">
              <a:lnSpc>
                <a:spcPts val="3203"/>
              </a:lnSpc>
              <a:spcBef>
                <a:spcPct val="0"/>
              </a:spcBef>
            </a:pPr>
            <a:r>
              <a:rPr lang="en-US" sz="2993" spc="29" dirty="0">
                <a:solidFill>
                  <a:srgbClr val="000000"/>
                </a:solidFill>
                <a:latin typeface="DM Sans Bold"/>
              </a:rPr>
              <a:t>Étapes</a:t>
            </a:r>
          </a:p>
        </p:txBody>
      </p:sp>
      <p:grpSp>
        <p:nvGrpSpPr>
          <p:cNvPr id="9" name="Group 9"/>
          <p:cNvGrpSpPr/>
          <p:nvPr/>
        </p:nvGrpSpPr>
        <p:grpSpPr>
          <a:xfrm>
            <a:off x="7112528" y="3753075"/>
            <a:ext cx="4349358" cy="1048506"/>
            <a:chOff x="0" y="0"/>
            <a:chExt cx="21928096" cy="5286238"/>
          </a:xfrm>
        </p:grpSpPr>
        <p:sp>
          <p:nvSpPr>
            <p:cNvPr id="10" name="Freeform 10"/>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1" name="TextBox 11"/>
          <p:cNvSpPr txBox="1"/>
          <p:nvPr/>
        </p:nvSpPr>
        <p:spPr>
          <a:xfrm>
            <a:off x="7206520" y="3820087"/>
            <a:ext cx="4161374" cy="897682"/>
          </a:xfrm>
          <a:prstGeom prst="rect">
            <a:avLst/>
          </a:prstGeom>
        </p:spPr>
        <p:txBody>
          <a:bodyPr lIns="0" tIns="0" rIns="0" bIns="0" rtlCol="0" anchor="t">
            <a:spAutoFit/>
          </a:bodyPr>
          <a:lstStyle/>
          <a:p>
            <a:pPr algn="ctr">
              <a:lnSpc>
                <a:spcPts val="3528"/>
              </a:lnSpc>
            </a:pPr>
            <a:r>
              <a:rPr lang="fr-FR" sz="2520" spc="25" dirty="0">
                <a:solidFill>
                  <a:srgbClr val="000000"/>
                </a:solidFill>
                <a:latin typeface="DM Sans"/>
              </a:rPr>
              <a:t>Analyse de la </a:t>
            </a:r>
            <a:r>
              <a:rPr lang="fr-FR" sz="2520" spc="25" dirty="0" smtClean="0">
                <a:solidFill>
                  <a:srgbClr val="000000"/>
                </a:solidFill>
                <a:latin typeface="DM Sans"/>
              </a:rPr>
              <a:t>situation et définition </a:t>
            </a:r>
            <a:r>
              <a:rPr lang="fr-FR" sz="2520" spc="25" dirty="0">
                <a:solidFill>
                  <a:srgbClr val="000000"/>
                </a:solidFill>
                <a:latin typeface="DM Sans"/>
              </a:rPr>
              <a:t>du problème</a:t>
            </a:r>
          </a:p>
        </p:txBody>
      </p:sp>
      <p:grpSp>
        <p:nvGrpSpPr>
          <p:cNvPr id="12" name="Group 12"/>
          <p:cNvGrpSpPr/>
          <p:nvPr/>
        </p:nvGrpSpPr>
        <p:grpSpPr>
          <a:xfrm>
            <a:off x="7112528" y="2511821"/>
            <a:ext cx="4349358" cy="991244"/>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7859502" y="2812223"/>
            <a:ext cx="2855410" cy="419016"/>
          </a:xfrm>
          <a:prstGeom prst="rect">
            <a:avLst/>
          </a:prstGeom>
        </p:spPr>
        <p:txBody>
          <a:bodyPr lIns="0" tIns="0" rIns="0" bIns="0" rtlCol="0" anchor="t">
            <a:spAutoFit/>
          </a:bodyPr>
          <a:lstStyle/>
          <a:p>
            <a:pPr marL="0" lvl="0" indent="0" algn="ctr">
              <a:lnSpc>
                <a:spcPts val="3203"/>
              </a:lnSpc>
            </a:pPr>
            <a:r>
              <a:rPr lang="en-US" sz="2993" spc="29" dirty="0" err="1">
                <a:solidFill>
                  <a:srgbClr val="000000"/>
                </a:solidFill>
                <a:latin typeface="DM Sans Bold"/>
              </a:rPr>
              <a:t>Méthode</a:t>
            </a:r>
            <a:endParaRPr lang="en-US" sz="2993" spc="29" dirty="0">
              <a:solidFill>
                <a:srgbClr val="000000"/>
              </a:solidFill>
              <a:latin typeface="DM Sans Bold"/>
            </a:endParaRPr>
          </a:p>
        </p:txBody>
      </p:sp>
      <p:grpSp>
        <p:nvGrpSpPr>
          <p:cNvPr id="15" name="Group 15"/>
          <p:cNvGrpSpPr/>
          <p:nvPr/>
        </p:nvGrpSpPr>
        <p:grpSpPr>
          <a:xfrm>
            <a:off x="11752292" y="3753075"/>
            <a:ext cx="4349358" cy="1048506"/>
            <a:chOff x="0" y="0"/>
            <a:chExt cx="21928096" cy="5286238"/>
          </a:xfrm>
        </p:grpSpPr>
        <p:sp>
          <p:nvSpPr>
            <p:cNvPr id="16" name="Freeform 16"/>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7" name="TextBox 17"/>
          <p:cNvSpPr txBox="1"/>
          <p:nvPr/>
        </p:nvSpPr>
        <p:spPr>
          <a:xfrm>
            <a:off x="11816577" y="4042137"/>
            <a:ext cx="4161374" cy="448841"/>
          </a:xfrm>
          <a:prstGeom prst="rect">
            <a:avLst/>
          </a:prstGeom>
        </p:spPr>
        <p:txBody>
          <a:bodyPr lIns="0" tIns="0" rIns="0" bIns="0" rtlCol="0" anchor="t">
            <a:spAutoFit/>
          </a:bodyPr>
          <a:lstStyle/>
          <a:p>
            <a:pPr algn="ctr">
              <a:lnSpc>
                <a:spcPts val="3528"/>
              </a:lnSpc>
            </a:pPr>
            <a:r>
              <a:rPr lang="en-US" sz="2520" spc="25" dirty="0" err="1" smtClean="0">
                <a:solidFill>
                  <a:srgbClr val="000000"/>
                </a:solidFill>
                <a:latin typeface="DM Sans"/>
              </a:rPr>
              <a:t>Objectifs</a:t>
            </a:r>
            <a:r>
              <a:rPr lang="en-US" sz="2520" spc="25" dirty="0" smtClean="0">
                <a:solidFill>
                  <a:srgbClr val="000000"/>
                </a:solidFill>
                <a:latin typeface="DM Sans"/>
              </a:rPr>
              <a:t> (</a:t>
            </a:r>
            <a:r>
              <a:rPr lang="en-US" sz="2520" spc="25" dirty="0" err="1" smtClean="0">
                <a:solidFill>
                  <a:srgbClr val="000000"/>
                </a:solidFill>
                <a:latin typeface="DM Sans"/>
              </a:rPr>
              <a:t>demandes</a:t>
            </a:r>
            <a:r>
              <a:rPr lang="en-US" sz="2520" spc="25" dirty="0" smtClean="0">
                <a:solidFill>
                  <a:srgbClr val="000000"/>
                </a:solidFill>
                <a:latin typeface="DM Sans"/>
              </a:rPr>
              <a:t>)</a:t>
            </a:r>
            <a:endParaRPr lang="en-US" sz="2520" spc="25" dirty="0">
              <a:solidFill>
                <a:srgbClr val="000000"/>
              </a:solidFill>
              <a:latin typeface="DM Sans"/>
            </a:endParaRPr>
          </a:p>
        </p:txBody>
      </p:sp>
      <p:grpSp>
        <p:nvGrpSpPr>
          <p:cNvPr id="18" name="Group 18"/>
          <p:cNvGrpSpPr/>
          <p:nvPr/>
        </p:nvGrpSpPr>
        <p:grpSpPr>
          <a:xfrm>
            <a:off x="11752292" y="2511821"/>
            <a:ext cx="4349358" cy="991244"/>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039600" y="2812223"/>
            <a:ext cx="3874066" cy="417487"/>
          </a:xfrm>
          <a:prstGeom prst="rect">
            <a:avLst/>
          </a:prstGeom>
        </p:spPr>
        <p:txBody>
          <a:bodyPr wrap="square" lIns="0" tIns="0" rIns="0" bIns="0" rtlCol="0" anchor="t">
            <a:spAutoFit/>
          </a:bodyPr>
          <a:lstStyle/>
          <a:p>
            <a:pPr marL="0" lvl="0" indent="0" algn="ctr">
              <a:lnSpc>
                <a:spcPts val="3203"/>
              </a:lnSpc>
            </a:pPr>
            <a:r>
              <a:rPr lang="en-US" sz="2993" spc="29" dirty="0">
                <a:solidFill>
                  <a:srgbClr val="000000"/>
                </a:solidFill>
                <a:latin typeface="DM Sans Bold"/>
              </a:rPr>
              <a:t>Plan de plaidoyer</a:t>
            </a:r>
          </a:p>
        </p:txBody>
      </p:sp>
      <p:grpSp>
        <p:nvGrpSpPr>
          <p:cNvPr id="21" name="Group 21"/>
          <p:cNvGrpSpPr/>
          <p:nvPr/>
        </p:nvGrpSpPr>
        <p:grpSpPr>
          <a:xfrm>
            <a:off x="2186351" y="5023135"/>
            <a:ext cx="4688161" cy="1013117"/>
            <a:chOff x="0" y="0"/>
            <a:chExt cx="23636239" cy="5107820"/>
          </a:xfrm>
        </p:grpSpPr>
        <p:sp>
          <p:nvSpPr>
            <p:cNvPr id="22" name="Freeform 22"/>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23" name="TextBox 23"/>
          <p:cNvSpPr txBox="1"/>
          <p:nvPr/>
        </p:nvSpPr>
        <p:spPr>
          <a:xfrm>
            <a:off x="2273596" y="5060450"/>
            <a:ext cx="4513670" cy="897682"/>
          </a:xfrm>
          <a:prstGeom prst="rect">
            <a:avLst/>
          </a:prstGeom>
        </p:spPr>
        <p:txBody>
          <a:bodyPr lIns="0" tIns="0" rIns="0" bIns="0" rtlCol="0" anchor="t">
            <a:spAutoFit/>
          </a:bodyPr>
          <a:lstStyle/>
          <a:p>
            <a:pPr algn="ctr">
              <a:lnSpc>
                <a:spcPts val="3528"/>
              </a:lnSpc>
            </a:pPr>
            <a:r>
              <a:rPr lang="fr-FR" sz="2520" spc="25" dirty="0">
                <a:solidFill>
                  <a:srgbClr val="000000"/>
                </a:solidFill>
                <a:latin typeface="DM Sans"/>
              </a:rPr>
              <a:t>Qui peuvent être vos partenaires et vos </a:t>
            </a:r>
            <a:r>
              <a:rPr lang="fr-FR" sz="2520" spc="25" dirty="0" smtClean="0">
                <a:solidFill>
                  <a:srgbClr val="000000"/>
                </a:solidFill>
                <a:latin typeface="DM Sans"/>
              </a:rPr>
              <a:t>alliés ?</a:t>
            </a:r>
            <a:endParaRPr lang="fr-FR" sz="2520" spc="25" dirty="0">
              <a:solidFill>
                <a:srgbClr val="000000"/>
              </a:solidFill>
              <a:latin typeface="DM Sans"/>
            </a:endParaRPr>
          </a:p>
        </p:txBody>
      </p:sp>
      <p:grpSp>
        <p:nvGrpSpPr>
          <p:cNvPr id="24" name="Group 24"/>
          <p:cNvGrpSpPr/>
          <p:nvPr/>
        </p:nvGrpSpPr>
        <p:grpSpPr>
          <a:xfrm>
            <a:off x="7112528" y="5023135"/>
            <a:ext cx="4349358" cy="1013117"/>
            <a:chOff x="0" y="0"/>
            <a:chExt cx="21928096" cy="5107820"/>
          </a:xfrm>
        </p:grpSpPr>
        <p:sp>
          <p:nvSpPr>
            <p:cNvPr id="25" name="Freeform 25"/>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6" name="TextBox 26"/>
          <p:cNvSpPr txBox="1"/>
          <p:nvPr/>
        </p:nvSpPr>
        <p:spPr>
          <a:xfrm>
            <a:off x="7206520" y="5196305"/>
            <a:ext cx="4161374" cy="877804"/>
          </a:xfrm>
          <a:prstGeom prst="rect">
            <a:avLst/>
          </a:prstGeom>
        </p:spPr>
        <p:txBody>
          <a:bodyPr lIns="0" tIns="0" rIns="0" bIns="0" rtlCol="0" anchor="t">
            <a:spAutoFit/>
          </a:bodyPr>
          <a:lstStyle/>
          <a:p>
            <a:pPr algn="ctr">
              <a:lnSpc>
                <a:spcPts val="3528"/>
              </a:lnSpc>
            </a:pPr>
            <a:r>
              <a:rPr lang="en-US" sz="2520" spc="25" dirty="0" err="1">
                <a:solidFill>
                  <a:srgbClr val="000000"/>
                </a:solidFill>
                <a:latin typeface="DM Sans"/>
              </a:rPr>
              <a:t>Analyse</a:t>
            </a:r>
            <a:r>
              <a:rPr lang="en-US" sz="2520" spc="25" dirty="0">
                <a:solidFill>
                  <a:srgbClr val="000000"/>
                </a:solidFill>
                <a:latin typeface="DM Sans"/>
              </a:rPr>
              <a:t> des parties </a:t>
            </a:r>
            <a:r>
              <a:rPr lang="en-US" sz="2520" spc="25" dirty="0" err="1">
                <a:solidFill>
                  <a:srgbClr val="000000"/>
                </a:solidFill>
                <a:latin typeface="DM Sans"/>
              </a:rPr>
              <a:t>prenantes</a:t>
            </a:r>
            <a:endParaRPr lang="en-US" sz="2520" spc="25" dirty="0">
              <a:solidFill>
                <a:srgbClr val="000000"/>
              </a:solidFill>
              <a:latin typeface="DM Sans"/>
            </a:endParaRPr>
          </a:p>
        </p:txBody>
      </p:sp>
      <p:grpSp>
        <p:nvGrpSpPr>
          <p:cNvPr id="27" name="Group 27"/>
          <p:cNvGrpSpPr/>
          <p:nvPr/>
        </p:nvGrpSpPr>
        <p:grpSpPr>
          <a:xfrm>
            <a:off x="11752292" y="5023135"/>
            <a:ext cx="4349358" cy="1013117"/>
            <a:chOff x="0" y="0"/>
            <a:chExt cx="21928096" cy="5107820"/>
          </a:xfrm>
        </p:grpSpPr>
        <p:sp>
          <p:nvSpPr>
            <p:cNvPr id="28" name="Freeform 28"/>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9" name="TextBox 29"/>
          <p:cNvSpPr txBox="1"/>
          <p:nvPr/>
        </p:nvSpPr>
        <p:spPr>
          <a:xfrm>
            <a:off x="11752292" y="5196305"/>
            <a:ext cx="4161374" cy="437236"/>
          </a:xfrm>
          <a:prstGeom prst="rect">
            <a:avLst/>
          </a:prstGeom>
        </p:spPr>
        <p:txBody>
          <a:bodyPr lIns="0" tIns="0" rIns="0" bIns="0" rtlCol="0" anchor="t">
            <a:spAutoFit/>
          </a:bodyPr>
          <a:lstStyle/>
          <a:p>
            <a:pPr algn="ctr">
              <a:lnSpc>
                <a:spcPts val="3528"/>
              </a:lnSpc>
            </a:pPr>
            <a:r>
              <a:rPr lang="en-US" sz="2520" spc="25" dirty="0" err="1">
                <a:solidFill>
                  <a:srgbClr val="000000"/>
                </a:solidFill>
                <a:latin typeface="DM Sans"/>
              </a:rPr>
              <a:t>Alliés</a:t>
            </a:r>
            <a:endParaRPr lang="en-US" sz="2520" spc="25" dirty="0">
              <a:solidFill>
                <a:srgbClr val="000000"/>
              </a:solidFill>
              <a:latin typeface="DM Sans"/>
            </a:endParaRPr>
          </a:p>
        </p:txBody>
      </p:sp>
      <p:grpSp>
        <p:nvGrpSpPr>
          <p:cNvPr id="30" name="Group 30"/>
          <p:cNvGrpSpPr/>
          <p:nvPr/>
        </p:nvGrpSpPr>
        <p:grpSpPr>
          <a:xfrm>
            <a:off x="2186351" y="6233182"/>
            <a:ext cx="4688161" cy="1013117"/>
            <a:chOff x="0" y="0"/>
            <a:chExt cx="23636239" cy="5107820"/>
          </a:xfrm>
        </p:grpSpPr>
        <p:sp>
          <p:nvSpPr>
            <p:cNvPr id="31" name="Freeform 31"/>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32" name="TextBox 32"/>
          <p:cNvSpPr txBox="1"/>
          <p:nvPr/>
        </p:nvSpPr>
        <p:spPr>
          <a:xfrm>
            <a:off x="2273596" y="6270497"/>
            <a:ext cx="4513670" cy="897682"/>
          </a:xfrm>
          <a:prstGeom prst="rect">
            <a:avLst/>
          </a:prstGeom>
        </p:spPr>
        <p:txBody>
          <a:bodyPr lIns="0" tIns="0" rIns="0" bIns="0" rtlCol="0" anchor="t">
            <a:spAutoFit/>
          </a:bodyPr>
          <a:lstStyle/>
          <a:p>
            <a:pPr algn="ctr">
              <a:lnSpc>
                <a:spcPts val="3528"/>
              </a:lnSpc>
            </a:pPr>
            <a:r>
              <a:rPr lang="fr-FR" sz="2300" spc="25" dirty="0">
                <a:solidFill>
                  <a:srgbClr val="000000"/>
                </a:solidFill>
                <a:latin typeface="DM Sans"/>
              </a:rPr>
              <a:t>Qui peut opérer ce changement et qui </a:t>
            </a:r>
            <a:r>
              <a:rPr lang="fr-FR" sz="2300" spc="25" dirty="0" smtClean="0">
                <a:solidFill>
                  <a:srgbClr val="000000"/>
                </a:solidFill>
                <a:latin typeface="DM Sans"/>
              </a:rPr>
              <a:t>écoutent-ils ?</a:t>
            </a:r>
            <a:endParaRPr lang="fr-FR" sz="2300" spc="25" dirty="0">
              <a:solidFill>
                <a:srgbClr val="000000"/>
              </a:solidFill>
              <a:latin typeface="DM Sans"/>
            </a:endParaRPr>
          </a:p>
        </p:txBody>
      </p:sp>
      <p:grpSp>
        <p:nvGrpSpPr>
          <p:cNvPr id="33" name="Group 33"/>
          <p:cNvGrpSpPr/>
          <p:nvPr/>
        </p:nvGrpSpPr>
        <p:grpSpPr>
          <a:xfrm>
            <a:off x="7112528" y="6233182"/>
            <a:ext cx="4349358" cy="1013117"/>
            <a:chOff x="0" y="0"/>
            <a:chExt cx="21928096" cy="5107820"/>
          </a:xfrm>
        </p:grpSpPr>
        <p:sp>
          <p:nvSpPr>
            <p:cNvPr id="34" name="Freeform 34"/>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5" name="TextBox 35"/>
          <p:cNvSpPr txBox="1"/>
          <p:nvPr/>
        </p:nvSpPr>
        <p:spPr>
          <a:xfrm>
            <a:off x="7206520" y="6406352"/>
            <a:ext cx="4161374" cy="437236"/>
          </a:xfrm>
          <a:prstGeom prst="rect">
            <a:avLst/>
          </a:prstGeom>
        </p:spPr>
        <p:txBody>
          <a:bodyPr lIns="0" tIns="0" rIns="0" bIns="0" rtlCol="0" anchor="t">
            <a:spAutoFit/>
          </a:bodyPr>
          <a:lstStyle/>
          <a:p>
            <a:pPr algn="ctr">
              <a:lnSpc>
                <a:spcPts val="3528"/>
              </a:lnSpc>
            </a:pPr>
            <a:r>
              <a:rPr lang="en-US" sz="2520" spc="25" dirty="0" err="1">
                <a:solidFill>
                  <a:srgbClr val="000000"/>
                </a:solidFill>
                <a:latin typeface="DM Sans"/>
              </a:rPr>
              <a:t>Cartographie</a:t>
            </a:r>
            <a:r>
              <a:rPr lang="en-US" sz="2520" spc="25" dirty="0">
                <a:solidFill>
                  <a:srgbClr val="000000"/>
                </a:solidFill>
                <a:latin typeface="DM Sans"/>
              </a:rPr>
              <a:t> du </a:t>
            </a:r>
            <a:r>
              <a:rPr lang="en-US" sz="2520" spc="25" dirty="0" err="1">
                <a:solidFill>
                  <a:srgbClr val="000000"/>
                </a:solidFill>
                <a:latin typeface="DM Sans"/>
              </a:rPr>
              <a:t>pouvoir</a:t>
            </a:r>
            <a:endParaRPr lang="en-US" sz="2520" spc="25" dirty="0">
              <a:solidFill>
                <a:srgbClr val="000000"/>
              </a:solidFill>
              <a:latin typeface="DM Sans"/>
            </a:endParaRPr>
          </a:p>
        </p:txBody>
      </p:sp>
      <p:grpSp>
        <p:nvGrpSpPr>
          <p:cNvPr id="36" name="Group 36"/>
          <p:cNvGrpSpPr/>
          <p:nvPr/>
        </p:nvGrpSpPr>
        <p:grpSpPr>
          <a:xfrm>
            <a:off x="11752292" y="6233182"/>
            <a:ext cx="4349358" cy="1013117"/>
            <a:chOff x="0" y="0"/>
            <a:chExt cx="21928096" cy="5107820"/>
          </a:xfrm>
        </p:grpSpPr>
        <p:sp>
          <p:nvSpPr>
            <p:cNvPr id="37" name="Freeform 37"/>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8" name="TextBox 38"/>
          <p:cNvSpPr txBox="1"/>
          <p:nvPr/>
        </p:nvSpPr>
        <p:spPr>
          <a:xfrm>
            <a:off x="11752292" y="6406352"/>
            <a:ext cx="4161374" cy="437236"/>
          </a:xfrm>
          <a:prstGeom prst="rect">
            <a:avLst/>
          </a:prstGeom>
        </p:spPr>
        <p:txBody>
          <a:bodyPr lIns="0" tIns="0" rIns="0" bIns="0" rtlCol="0" anchor="t">
            <a:spAutoFit/>
          </a:bodyPr>
          <a:lstStyle/>
          <a:p>
            <a:pPr algn="ctr">
              <a:lnSpc>
                <a:spcPts val="3528"/>
              </a:lnSpc>
            </a:pPr>
            <a:r>
              <a:rPr lang="en-US" sz="2520" spc="25" dirty="0" err="1">
                <a:solidFill>
                  <a:srgbClr val="000000"/>
                </a:solidFill>
                <a:latin typeface="DM Sans"/>
              </a:rPr>
              <a:t>Cibles</a:t>
            </a:r>
            <a:endParaRPr lang="en-US" sz="2520" spc="25" dirty="0">
              <a:solidFill>
                <a:srgbClr val="000000"/>
              </a:solidFill>
              <a:latin typeface="DM Sans"/>
            </a:endParaRPr>
          </a:p>
        </p:txBody>
      </p:sp>
      <p:grpSp>
        <p:nvGrpSpPr>
          <p:cNvPr id="39" name="Group 39"/>
          <p:cNvGrpSpPr/>
          <p:nvPr/>
        </p:nvGrpSpPr>
        <p:grpSpPr>
          <a:xfrm>
            <a:off x="2186351" y="7443229"/>
            <a:ext cx="4688161" cy="821074"/>
            <a:chOff x="0" y="0"/>
            <a:chExt cx="23636239" cy="4139596"/>
          </a:xfrm>
        </p:grpSpPr>
        <p:sp>
          <p:nvSpPr>
            <p:cNvPr id="40" name="Freeform 40"/>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41" name="TextBox 41"/>
          <p:cNvSpPr txBox="1"/>
          <p:nvPr/>
        </p:nvSpPr>
        <p:spPr>
          <a:xfrm>
            <a:off x="2273596" y="7396115"/>
            <a:ext cx="4513670" cy="897682"/>
          </a:xfrm>
          <a:prstGeom prst="rect">
            <a:avLst/>
          </a:prstGeom>
        </p:spPr>
        <p:txBody>
          <a:bodyPr lIns="0" tIns="0" rIns="0" bIns="0" rtlCol="0" anchor="t">
            <a:spAutoFit/>
          </a:bodyPr>
          <a:lstStyle/>
          <a:p>
            <a:pPr algn="ctr">
              <a:lnSpc>
                <a:spcPts val="3528"/>
              </a:lnSpc>
            </a:pPr>
            <a:r>
              <a:rPr lang="fr-FR" sz="2520" spc="25" dirty="0">
                <a:solidFill>
                  <a:srgbClr val="000000"/>
                </a:solidFill>
                <a:latin typeface="DM Sans"/>
              </a:rPr>
              <a:t>Quel est le meilleur moment pour </a:t>
            </a:r>
            <a:r>
              <a:rPr lang="fr-FR" sz="2520" spc="25" dirty="0" smtClean="0">
                <a:solidFill>
                  <a:srgbClr val="000000"/>
                </a:solidFill>
                <a:latin typeface="DM Sans"/>
              </a:rPr>
              <a:t>agir ?</a:t>
            </a:r>
            <a:endParaRPr lang="fr-FR" sz="2520" spc="25" dirty="0">
              <a:solidFill>
                <a:srgbClr val="000000"/>
              </a:solidFill>
              <a:latin typeface="DM Sans"/>
            </a:endParaRPr>
          </a:p>
        </p:txBody>
      </p:sp>
      <p:grpSp>
        <p:nvGrpSpPr>
          <p:cNvPr id="42" name="Group 42"/>
          <p:cNvGrpSpPr/>
          <p:nvPr/>
        </p:nvGrpSpPr>
        <p:grpSpPr>
          <a:xfrm>
            <a:off x="7112528" y="7443229"/>
            <a:ext cx="4349358" cy="821074"/>
            <a:chOff x="0" y="0"/>
            <a:chExt cx="21928096" cy="4139596"/>
          </a:xfrm>
        </p:grpSpPr>
        <p:sp>
          <p:nvSpPr>
            <p:cNvPr id="43" name="Freeform 4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4" name="TextBox 44"/>
          <p:cNvSpPr txBox="1"/>
          <p:nvPr/>
        </p:nvSpPr>
        <p:spPr>
          <a:xfrm>
            <a:off x="7206520" y="7616399"/>
            <a:ext cx="4161374" cy="437236"/>
          </a:xfrm>
          <a:prstGeom prst="rect">
            <a:avLst/>
          </a:prstGeom>
        </p:spPr>
        <p:txBody>
          <a:bodyPr lIns="0" tIns="0" rIns="0" bIns="0" rtlCol="0" anchor="t">
            <a:spAutoFit/>
          </a:bodyPr>
          <a:lstStyle/>
          <a:p>
            <a:pPr algn="ctr">
              <a:lnSpc>
                <a:spcPts val="3528"/>
              </a:lnSpc>
            </a:pPr>
            <a:r>
              <a:rPr lang="en-US" sz="2520" spc="25" dirty="0" err="1">
                <a:solidFill>
                  <a:srgbClr val="000000"/>
                </a:solidFill>
                <a:latin typeface="DM Sans"/>
              </a:rPr>
              <a:t>Calendrier</a:t>
            </a:r>
            <a:endParaRPr lang="en-US" sz="2520" spc="25" dirty="0">
              <a:solidFill>
                <a:srgbClr val="000000"/>
              </a:solidFill>
              <a:latin typeface="DM Sans"/>
            </a:endParaRPr>
          </a:p>
        </p:txBody>
      </p:sp>
      <p:grpSp>
        <p:nvGrpSpPr>
          <p:cNvPr id="45" name="Group 45"/>
          <p:cNvGrpSpPr/>
          <p:nvPr/>
        </p:nvGrpSpPr>
        <p:grpSpPr>
          <a:xfrm>
            <a:off x="11752292" y="7443229"/>
            <a:ext cx="4349358" cy="821074"/>
            <a:chOff x="0" y="0"/>
            <a:chExt cx="21928096" cy="4139596"/>
          </a:xfrm>
        </p:grpSpPr>
        <p:sp>
          <p:nvSpPr>
            <p:cNvPr id="46" name="Freeform 4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7" name="TextBox 47"/>
          <p:cNvSpPr txBox="1"/>
          <p:nvPr/>
        </p:nvSpPr>
        <p:spPr>
          <a:xfrm>
            <a:off x="11752292" y="7616399"/>
            <a:ext cx="4161374" cy="448841"/>
          </a:xfrm>
          <a:prstGeom prst="rect">
            <a:avLst/>
          </a:prstGeom>
        </p:spPr>
        <p:txBody>
          <a:bodyPr lIns="0" tIns="0" rIns="0" bIns="0" rtlCol="0" anchor="t">
            <a:spAutoFit/>
          </a:bodyPr>
          <a:lstStyle/>
          <a:p>
            <a:pPr algn="ctr">
              <a:lnSpc>
                <a:spcPts val="3528"/>
              </a:lnSpc>
            </a:pPr>
            <a:r>
              <a:rPr lang="en-US" sz="2520" spc="25" dirty="0">
                <a:solidFill>
                  <a:srgbClr val="000000"/>
                </a:solidFill>
                <a:latin typeface="DM Sans"/>
              </a:rPr>
              <a:t>D</a:t>
            </a:r>
            <a:r>
              <a:rPr lang="en-US" sz="2520" spc="25" dirty="0" smtClean="0">
                <a:solidFill>
                  <a:srgbClr val="000000"/>
                </a:solidFill>
                <a:latin typeface="DM Sans"/>
              </a:rPr>
              <a:t>ates </a:t>
            </a:r>
            <a:r>
              <a:rPr lang="en-US" sz="2520" spc="25" dirty="0" err="1">
                <a:solidFill>
                  <a:srgbClr val="000000"/>
                </a:solidFill>
                <a:latin typeface="DM Sans"/>
              </a:rPr>
              <a:t>clés</a:t>
            </a:r>
            <a:endParaRPr lang="en-US" sz="2520" spc="25" dirty="0">
              <a:solidFill>
                <a:srgbClr val="000000"/>
              </a:solidFill>
              <a:latin typeface="DM Sans"/>
            </a:endParaRPr>
          </a:p>
        </p:txBody>
      </p:sp>
      <p:grpSp>
        <p:nvGrpSpPr>
          <p:cNvPr id="48" name="Group 48"/>
          <p:cNvGrpSpPr/>
          <p:nvPr/>
        </p:nvGrpSpPr>
        <p:grpSpPr>
          <a:xfrm>
            <a:off x="2186351" y="8437226"/>
            <a:ext cx="4688161" cy="821074"/>
            <a:chOff x="0" y="0"/>
            <a:chExt cx="23636239" cy="4139596"/>
          </a:xfrm>
        </p:grpSpPr>
        <p:sp>
          <p:nvSpPr>
            <p:cNvPr id="49" name="Freeform 49"/>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0" name="TextBox 50"/>
          <p:cNvSpPr txBox="1"/>
          <p:nvPr/>
        </p:nvSpPr>
        <p:spPr>
          <a:xfrm>
            <a:off x="2273596" y="8610396"/>
            <a:ext cx="4513670" cy="437236"/>
          </a:xfrm>
          <a:prstGeom prst="rect">
            <a:avLst/>
          </a:prstGeom>
        </p:spPr>
        <p:txBody>
          <a:bodyPr lIns="0" tIns="0" rIns="0" bIns="0" rtlCol="0" anchor="t">
            <a:spAutoFit/>
          </a:bodyPr>
          <a:lstStyle/>
          <a:p>
            <a:pPr algn="ctr">
              <a:lnSpc>
                <a:spcPts val="3528"/>
              </a:lnSpc>
            </a:pPr>
            <a:r>
              <a:rPr lang="en-US" sz="2520" spc="25" dirty="0" err="1">
                <a:solidFill>
                  <a:srgbClr val="000000"/>
                </a:solidFill>
                <a:latin typeface="DM Sans"/>
              </a:rPr>
              <a:t>Quel</a:t>
            </a:r>
            <a:r>
              <a:rPr lang="en-US" sz="2520" spc="25" dirty="0">
                <a:solidFill>
                  <a:srgbClr val="000000"/>
                </a:solidFill>
                <a:latin typeface="DM Sans"/>
              </a:rPr>
              <a:t> </a:t>
            </a:r>
            <a:r>
              <a:rPr lang="en-US" sz="2520" spc="25" dirty="0" err="1">
                <a:solidFill>
                  <a:srgbClr val="000000"/>
                </a:solidFill>
                <a:latin typeface="DM Sans"/>
              </a:rPr>
              <a:t>est</a:t>
            </a:r>
            <a:r>
              <a:rPr lang="en-US" sz="2520" spc="25" dirty="0">
                <a:solidFill>
                  <a:srgbClr val="000000"/>
                </a:solidFill>
                <a:latin typeface="DM Sans"/>
              </a:rPr>
              <a:t> le message?</a:t>
            </a:r>
          </a:p>
        </p:txBody>
      </p:sp>
      <p:grpSp>
        <p:nvGrpSpPr>
          <p:cNvPr id="51" name="Group 51"/>
          <p:cNvGrpSpPr/>
          <p:nvPr/>
        </p:nvGrpSpPr>
        <p:grpSpPr>
          <a:xfrm>
            <a:off x="7112528" y="8437226"/>
            <a:ext cx="4349358" cy="821074"/>
            <a:chOff x="0" y="0"/>
            <a:chExt cx="21928096" cy="4139596"/>
          </a:xfrm>
        </p:grpSpPr>
        <p:sp>
          <p:nvSpPr>
            <p:cNvPr id="52" name="Freeform 52"/>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3" name="TextBox 53"/>
          <p:cNvSpPr txBox="1"/>
          <p:nvPr/>
        </p:nvSpPr>
        <p:spPr>
          <a:xfrm>
            <a:off x="7206520" y="8610396"/>
            <a:ext cx="4161374" cy="437236"/>
          </a:xfrm>
          <a:prstGeom prst="rect">
            <a:avLst/>
          </a:prstGeom>
        </p:spPr>
        <p:txBody>
          <a:bodyPr lIns="0" tIns="0" rIns="0" bIns="0" rtlCol="0" anchor="t">
            <a:spAutoFit/>
          </a:bodyPr>
          <a:lstStyle/>
          <a:p>
            <a:pPr algn="ctr">
              <a:lnSpc>
                <a:spcPts val="3528"/>
              </a:lnSpc>
            </a:pPr>
            <a:r>
              <a:rPr lang="en-US" sz="2520" spc="25" dirty="0">
                <a:solidFill>
                  <a:srgbClr val="000000"/>
                </a:solidFill>
                <a:latin typeface="DM Sans"/>
              </a:rPr>
              <a:t>Formulation de messages</a:t>
            </a:r>
          </a:p>
        </p:txBody>
      </p:sp>
      <p:grpSp>
        <p:nvGrpSpPr>
          <p:cNvPr id="54" name="Group 54"/>
          <p:cNvGrpSpPr/>
          <p:nvPr/>
        </p:nvGrpSpPr>
        <p:grpSpPr>
          <a:xfrm>
            <a:off x="11752292" y="8437226"/>
            <a:ext cx="4349358" cy="821074"/>
            <a:chOff x="0" y="0"/>
            <a:chExt cx="21928096" cy="4139596"/>
          </a:xfrm>
        </p:grpSpPr>
        <p:sp>
          <p:nvSpPr>
            <p:cNvPr id="55" name="Freeform 5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6" name="TextBox 56"/>
          <p:cNvSpPr txBox="1"/>
          <p:nvPr/>
        </p:nvSpPr>
        <p:spPr>
          <a:xfrm>
            <a:off x="11752292" y="8610396"/>
            <a:ext cx="4161374" cy="437236"/>
          </a:xfrm>
          <a:prstGeom prst="rect">
            <a:avLst/>
          </a:prstGeom>
        </p:spPr>
        <p:txBody>
          <a:bodyPr lIns="0" tIns="0" rIns="0" bIns="0" rtlCol="0" anchor="t">
            <a:spAutoFit/>
          </a:bodyPr>
          <a:lstStyle/>
          <a:p>
            <a:pPr algn="ctr">
              <a:lnSpc>
                <a:spcPts val="3528"/>
              </a:lnSpc>
            </a:pPr>
            <a:r>
              <a:rPr lang="en-US" sz="2520" spc="25" dirty="0">
                <a:solidFill>
                  <a:srgbClr val="000000"/>
                </a:solidFill>
                <a:latin typeface="DM Sans"/>
              </a:rPr>
              <a:t>Messages </a:t>
            </a:r>
            <a:r>
              <a:rPr lang="en-US" sz="2520" spc="25" dirty="0" err="1">
                <a:solidFill>
                  <a:srgbClr val="000000"/>
                </a:solidFill>
                <a:latin typeface="DM Sans"/>
              </a:rPr>
              <a:t>clés</a:t>
            </a:r>
            <a:endParaRPr lang="en-US" sz="2520" spc="25" dirty="0">
              <a:solidFill>
                <a:srgbClr val="000000"/>
              </a:solidFill>
              <a:latin typeface="DM Sans"/>
            </a:endParaRPr>
          </a:p>
        </p:txBody>
      </p:sp>
    </p:spTree>
    <p:extLst>
      <p:ext uri="{BB962C8B-B14F-4D97-AF65-F5344CB8AC3E}">
        <p14:creationId xmlns:p14="http://schemas.microsoft.com/office/powerpoint/2010/main" val="11885181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8" name="TextBox 8"/>
          <p:cNvSpPr txBox="1"/>
          <p:nvPr/>
        </p:nvSpPr>
        <p:spPr>
          <a:xfrm>
            <a:off x="304800" y="1366727"/>
            <a:ext cx="6729734" cy="2893997"/>
          </a:xfrm>
          <a:prstGeom prst="rect">
            <a:avLst/>
          </a:prstGeom>
        </p:spPr>
        <p:txBody>
          <a:bodyPr lIns="0" tIns="0" rIns="0" bIns="0" rtlCol="0" anchor="t">
            <a:spAutoFit/>
          </a:bodyPr>
          <a:lstStyle/>
          <a:p>
            <a:pPr marL="0" marR="0" lvl="0" indent="0" algn="ctr" defTabSz="914400" rtl="0" eaLnBrk="1" fontAlgn="auto" latinLnBrk="0" hangingPunct="1">
              <a:lnSpc>
                <a:spcPts val="7476"/>
              </a:lnSpc>
              <a:spcBef>
                <a:spcPts val="0"/>
              </a:spcBef>
              <a:spcAft>
                <a:spcPts val="0"/>
              </a:spcAft>
              <a:buClrTx/>
              <a:buSzTx/>
              <a:buFontTx/>
              <a:buNone/>
              <a:tabLst/>
              <a:defRPr/>
            </a:pPr>
            <a:r>
              <a:rPr kumimoji="0" lang="en-US" sz="6796" b="0" i="0" u="none" strike="noStrike" kern="1200" cap="none" spc="0" normalizeH="0" baseline="0" noProof="0" dirty="0" err="1" smtClean="0">
                <a:ln>
                  <a:noFill/>
                </a:ln>
                <a:solidFill>
                  <a:srgbClr val="000000"/>
                </a:solidFill>
                <a:effectLst/>
                <a:uLnTx/>
                <a:uFillTx/>
                <a:latin typeface="DM Sans Bold"/>
                <a:ea typeface="+mn-ea"/>
                <a:cs typeface="+mn-cs"/>
              </a:rPr>
              <a:t>Évaluation</a:t>
            </a:r>
            <a:endParaRPr kumimoji="0" lang="en-US" sz="6796" b="0" i="0" u="none" strike="noStrike" kern="1200" cap="none" spc="0" normalizeH="0" baseline="0" noProof="0" dirty="0">
              <a:ln>
                <a:noFill/>
              </a:ln>
              <a:solidFill>
                <a:srgbClr val="000000"/>
              </a:solidFill>
              <a:effectLst/>
              <a:uLnTx/>
              <a:uFillTx/>
              <a:latin typeface="DM Sans Bold"/>
              <a:ea typeface="+mn-ea"/>
              <a:cs typeface="+mn-cs"/>
            </a:endParaRPr>
          </a:p>
          <a:p>
            <a:pPr marL="0" marR="0" lvl="0" indent="0" algn="ctr" defTabSz="914400" rtl="0" eaLnBrk="1" fontAlgn="auto" latinLnBrk="0" hangingPunct="1">
              <a:lnSpc>
                <a:spcPts val="7476"/>
              </a:lnSpc>
              <a:spcBef>
                <a:spcPts val="0"/>
              </a:spcBef>
              <a:spcAft>
                <a:spcPts val="0"/>
              </a:spcAft>
              <a:buClrTx/>
              <a:buSzTx/>
              <a:buFontTx/>
              <a:buNone/>
              <a:tabLst/>
              <a:defRPr/>
            </a:pPr>
            <a:endParaRPr kumimoji="0" lang="en-US" sz="6796" b="0" i="0" u="none" strike="noStrike" kern="1200" cap="none" spc="0" normalizeH="0" baseline="0" noProof="0" dirty="0">
              <a:ln>
                <a:noFill/>
              </a:ln>
              <a:solidFill>
                <a:srgbClr val="000000"/>
              </a:solidFill>
              <a:effectLst/>
              <a:uLnTx/>
              <a:uFillTx/>
              <a:latin typeface="DM Sans Bold"/>
              <a:ea typeface="+mn-ea"/>
              <a:cs typeface="+mn-cs"/>
            </a:endParaRPr>
          </a:p>
          <a:p>
            <a:pPr marL="0" marR="0" lvl="0" indent="0" algn="ctr" defTabSz="914400" rtl="0" eaLnBrk="1" fontAlgn="auto" latinLnBrk="0" hangingPunct="1">
              <a:lnSpc>
                <a:spcPts val="7476"/>
              </a:lnSpc>
              <a:spcBef>
                <a:spcPts val="0"/>
              </a:spcBef>
              <a:spcAft>
                <a:spcPts val="0"/>
              </a:spcAft>
              <a:buClrTx/>
              <a:buSzTx/>
              <a:buFontTx/>
              <a:buNone/>
              <a:tabLst/>
              <a:defRPr/>
            </a:pPr>
            <a:endParaRPr kumimoji="0" lang="en-US" sz="6796" b="0" i="0" u="none" strike="noStrike" kern="1200" cap="none" spc="0" normalizeH="0" baseline="0" noProof="0" dirty="0">
              <a:ln>
                <a:noFill/>
              </a:ln>
              <a:solidFill>
                <a:srgbClr val="000000"/>
              </a:solidFill>
              <a:effectLst/>
              <a:uLnTx/>
              <a:uFillTx/>
              <a:latin typeface="DM Sans Bold"/>
              <a:ea typeface="+mn-ea"/>
              <a:cs typeface="+mn-cs"/>
            </a:endParaRPr>
          </a:p>
        </p:txBody>
      </p:sp>
      <p:pic>
        <p:nvPicPr>
          <p:cNvPr id="5" name="Graphic 4" descr="Heart outline">
            <a:extLst>
              <a:ext uri="{FF2B5EF4-FFF2-40B4-BE49-F238E27FC236}">
                <a16:creationId xmlns="" xmlns:a16="http://schemas.microsoft.com/office/drawing/2014/main" id="{938A632B-C223-4472-9166-D00743F91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517267" y="4222624"/>
            <a:ext cx="2895600" cy="2895600"/>
          </a:xfrm>
          <a:prstGeom prst="rect">
            <a:avLst/>
          </a:prstGeom>
          <a:effectLst>
            <a:glow rad="127000">
              <a:srgbClr val="FF0000"/>
            </a:glow>
          </a:effectLst>
        </p:spPr>
      </p:pic>
      <p:pic>
        <p:nvPicPr>
          <p:cNvPr id="7" name="Graphic 6" descr="Lightbulb and gear outline">
            <a:extLst>
              <a:ext uri="{FF2B5EF4-FFF2-40B4-BE49-F238E27FC236}">
                <a16:creationId xmlns="" xmlns:a16="http://schemas.microsoft.com/office/drawing/2014/main" id="{4DC19AC3-3B41-47DF-B55D-8A6B558BBB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912733" y="4381500"/>
            <a:ext cx="2462534" cy="2462534"/>
          </a:xfrm>
          <a:prstGeom prst="rect">
            <a:avLst/>
          </a:prstGeom>
          <a:effectLst>
            <a:glow rad="127000">
              <a:srgbClr val="FFFF00"/>
            </a:glow>
          </a:effectLst>
        </p:spPr>
      </p:pic>
      <p:pic>
        <p:nvPicPr>
          <p:cNvPr id="11" name="Graphic 10" descr="Question Mark with solid fill">
            <a:extLst>
              <a:ext uri="{FF2B5EF4-FFF2-40B4-BE49-F238E27FC236}">
                <a16:creationId xmlns="" xmlns:a16="http://schemas.microsoft.com/office/drawing/2014/main" id="{B24D5D70-8902-4220-A5E4-F63ED92479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12318900" y="4557207"/>
            <a:ext cx="2083780" cy="2083780"/>
          </a:xfrm>
          <a:prstGeom prst="rect">
            <a:avLst/>
          </a:prstGeom>
        </p:spPr>
      </p:pic>
    </p:spTree>
    <p:extLst>
      <p:ext uri="{BB962C8B-B14F-4D97-AF65-F5344CB8AC3E}">
        <p14:creationId xmlns:p14="http://schemas.microsoft.com/office/powerpoint/2010/main" val="27954243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2"/>
          <p:cNvGrpSpPr/>
          <p:nvPr/>
        </p:nvGrpSpPr>
        <p:grpSpPr>
          <a:xfrm>
            <a:off x="723900" y="5530935"/>
            <a:ext cx="17068800" cy="2755727"/>
            <a:chOff x="0" y="0"/>
            <a:chExt cx="12456187" cy="886810"/>
          </a:xfrm>
        </p:grpSpPr>
        <p:sp>
          <p:nvSpPr>
            <p:cNvPr id="13" name="Freeform 13"/>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46C3BD"/>
            </a:solidFill>
          </p:spPr>
        </p:sp>
      </p:grpSp>
      <p:sp>
        <p:nvSpPr>
          <p:cNvPr id="28" name="TextBox 27">
            <a:extLst>
              <a:ext uri="{FF2B5EF4-FFF2-40B4-BE49-F238E27FC236}">
                <a16:creationId xmlns="" xmlns:a16="http://schemas.microsoft.com/office/drawing/2014/main" id="{B2B3275F-E9E9-4591-A4C5-6133D1F3430B}"/>
              </a:ext>
            </a:extLst>
          </p:cNvPr>
          <p:cNvSpPr txBox="1"/>
          <p:nvPr/>
        </p:nvSpPr>
        <p:spPr>
          <a:xfrm>
            <a:off x="1295400" y="6031636"/>
            <a:ext cx="15925800" cy="1754326"/>
          </a:xfrm>
          <a:prstGeom prst="rect">
            <a:avLst/>
          </a:prstGeom>
          <a:noFill/>
        </p:spPr>
        <p:txBody>
          <a:bodyPr wrap="square">
            <a:spAutoFit/>
          </a:bodyPr>
          <a:lstStyle/>
          <a:p>
            <a:pPr algn="ctr"/>
            <a:r>
              <a:rPr lang="fr-FR" sz="5400" b="1" dirty="0">
                <a:latin typeface="DM Sans" panose="020B0604020202020204" charset="0"/>
              </a:rPr>
              <a:t>Merci à tous de faire partie de Positive </a:t>
            </a:r>
            <a:r>
              <a:rPr lang="fr-FR" sz="5400" b="1" dirty="0" err="1">
                <a:latin typeface="DM Sans" panose="020B0604020202020204" charset="0"/>
              </a:rPr>
              <a:t>Universe</a:t>
            </a:r>
            <a:r>
              <a:rPr lang="fr-FR" sz="5400" b="1" dirty="0">
                <a:latin typeface="DM Sans" panose="020B0604020202020204" charset="0"/>
              </a:rPr>
              <a:t> et merci à RCF pour le soutien apporté à ce </a:t>
            </a:r>
            <a:r>
              <a:rPr lang="fr-FR" sz="5400" b="1" dirty="0" smtClean="0">
                <a:latin typeface="DM Sans" panose="020B0604020202020204" charset="0"/>
              </a:rPr>
              <a:t>travail </a:t>
            </a:r>
            <a:r>
              <a:rPr lang="en-GB" sz="5400" b="1" dirty="0" smtClean="0">
                <a:latin typeface="DM Sans" panose="020B0604020202020204" charset="0"/>
              </a:rPr>
              <a:t>!</a:t>
            </a:r>
            <a:endParaRPr lang="en-GB" sz="5400" b="1" dirty="0">
              <a:latin typeface="DM Sans" panose="020B0604020202020204" charset="0"/>
            </a:endParaRPr>
          </a:p>
        </p:txBody>
      </p:sp>
      <p:pic>
        <p:nvPicPr>
          <p:cNvPr id="3" name="Picture 2" descr="Logo, company name&#10;&#10;Description automatically generated">
            <a:extLst>
              <a:ext uri="{FF2B5EF4-FFF2-40B4-BE49-F238E27FC236}">
                <a16:creationId xmlns="" xmlns:a16="http://schemas.microsoft.com/office/drawing/2014/main" id="{158D77AF-BC86-4441-8F7E-A7D3A3D2E1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952500"/>
            <a:ext cx="6121400" cy="35941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1343</TotalTime>
  <Words>4852</Words>
  <Application>Microsoft Office PowerPoint</Application>
  <PresentationFormat>Personnalisé</PresentationFormat>
  <Paragraphs>591</Paragraphs>
  <Slides>67</Slides>
  <Notes>42</Notes>
  <HiddenSlides>35</HiddenSlides>
  <MMClips>3</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67</vt:i4>
      </vt:variant>
    </vt:vector>
  </HeadingPairs>
  <TitlesOfParts>
    <vt:vector size="73" baseType="lpstr">
      <vt:lpstr>DM Sans Bold</vt:lpstr>
      <vt:lpstr>Arial</vt:lpstr>
      <vt:lpstr>DM Sans</vt:lpstr>
      <vt:lpstr>Open Sans Light</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Positive Universe ToT</dc:title>
  <dc:creator>REBEKAH WEBB</dc:creator>
  <cp:lastModifiedBy>Ahobaut Chantal</cp:lastModifiedBy>
  <cp:revision>63</cp:revision>
  <dcterms:created xsi:type="dcterms:W3CDTF">2006-08-16T00:00:00Z</dcterms:created>
  <dcterms:modified xsi:type="dcterms:W3CDTF">2022-03-27T18:32:46Z</dcterms:modified>
  <dc:identifier>DAEaa0dyP-k</dc:identifier>
</cp:coreProperties>
</file>