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9"/>
  </p:notesMasterIdLst>
  <p:sldIdLst>
    <p:sldId id="256" r:id="rId2"/>
    <p:sldId id="258" r:id="rId3"/>
    <p:sldId id="259" r:id="rId4"/>
    <p:sldId id="261" r:id="rId5"/>
    <p:sldId id="257" r:id="rId6"/>
    <p:sldId id="262" r:id="rId7"/>
    <p:sldId id="260" r:id="rId8"/>
    <p:sldId id="263" r:id="rId9"/>
    <p:sldId id="264" r:id="rId10"/>
    <p:sldId id="265" r:id="rId11"/>
    <p:sldId id="267" r:id="rId12"/>
    <p:sldId id="266" r:id="rId13"/>
    <p:sldId id="268" r:id="rId14"/>
    <p:sldId id="269" r:id="rId15"/>
    <p:sldId id="270" r:id="rId16"/>
    <p:sldId id="271" r:id="rId17"/>
    <p:sldId id="302" r:id="rId18"/>
    <p:sldId id="274" r:id="rId19"/>
    <p:sldId id="279" r:id="rId20"/>
    <p:sldId id="273" r:id="rId21"/>
    <p:sldId id="275" r:id="rId22"/>
    <p:sldId id="304" r:id="rId23"/>
    <p:sldId id="277" r:id="rId24"/>
    <p:sldId id="303" r:id="rId25"/>
    <p:sldId id="281" r:id="rId26"/>
    <p:sldId id="282" r:id="rId27"/>
    <p:sldId id="283" r:id="rId28"/>
    <p:sldId id="305" r:id="rId29"/>
    <p:sldId id="278" r:id="rId30"/>
    <p:sldId id="316" r:id="rId31"/>
    <p:sldId id="317" r:id="rId32"/>
    <p:sldId id="286" r:id="rId33"/>
    <p:sldId id="287" r:id="rId34"/>
    <p:sldId id="301" r:id="rId35"/>
    <p:sldId id="337" r:id="rId36"/>
    <p:sldId id="307" r:id="rId37"/>
    <p:sldId id="312" r:id="rId38"/>
    <p:sldId id="311" r:id="rId39"/>
    <p:sldId id="313" r:id="rId40"/>
    <p:sldId id="338" r:id="rId41"/>
    <p:sldId id="314" r:id="rId42"/>
    <p:sldId id="318" r:id="rId43"/>
    <p:sldId id="285" r:id="rId44"/>
    <p:sldId id="323" r:id="rId45"/>
    <p:sldId id="322" r:id="rId46"/>
    <p:sldId id="319" r:id="rId47"/>
    <p:sldId id="324" r:id="rId48"/>
    <p:sldId id="321" r:id="rId49"/>
    <p:sldId id="276" r:id="rId50"/>
    <p:sldId id="325" r:id="rId51"/>
    <p:sldId id="326" r:id="rId52"/>
    <p:sldId id="339" r:id="rId53"/>
    <p:sldId id="327" r:id="rId54"/>
    <p:sldId id="328" r:id="rId55"/>
    <p:sldId id="329" r:id="rId56"/>
    <p:sldId id="330" r:id="rId57"/>
    <p:sldId id="331" r:id="rId58"/>
    <p:sldId id="341" r:id="rId59"/>
    <p:sldId id="332" r:id="rId60"/>
    <p:sldId id="333" r:id="rId61"/>
    <p:sldId id="334" r:id="rId62"/>
    <p:sldId id="335" r:id="rId63"/>
    <p:sldId id="342" r:id="rId64"/>
    <p:sldId id="343" r:id="rId65"/>
    <p:sldId id="340" r:id="rId66"/>
    <p:sldId id="299" r:id="rId67"/>
    <p:sldId id="336" r:id="rId68"/>
  </p:sldIdLst>
  <p:sldSz cx="18288000" cy="10287000"/>
  <p:notesSz cx="6858000" cy="9144000"/>
  <p:embeddedFontLst>
    <p:embeddedFont>
      <p:font typeface="Calibri" panose="020F0502020204030204" pitchFamily="34" charset="0"/>
      <p:regular r:id="rId70"/>
      <p:bold r:id="rId71"/>
      <p:italic r:id="rId72"/>
      <p:boldItalic r:id="rId73"/>
    </p:embeddedFont>
    <p:embeddedFont>
      <p:font typeface="DM Sans" panose="020B0604020202020204" charset="0"/>
      <p:regular r:id="rId74"/>
    </p:embeddedFont>
    <p:embeddedFont>
      <p:font typeface="DM Sans Bold" panose="020B0604020202020204" charset="0"/>
      <p:regular r:id="rId75"/>
    </p:embeddedFont>
    <p:embeddedFont>
      <p:font typeface="Open Sans Light" panose="020B0306030504020204" pitchFamily="34" charset="0"/>
      <p:regular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BA530D-2756-4C15-BF25-6003B4DC3174}" v="16" dt="2021-04-21T09:52:30.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80" autoAdjust="0"/>
    <p:restoredTop sz="78677" autoAdjust="0"/>
  </p:normalViewPr>
  <p:slideViewPr>
    <p:cSldViewPr>
      <p:cViewPr varScale="1">
        <p:scale>
          <a:sx n="35" d="100"/>
          <a:sy n="35" d="100"/>
        </p:scale>
        <p:origin x="1352"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77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WEBB" userId="d576322d92f5b78f" providerId="LiveId" clId="{3CBA530D-2756-4C15-BF25-6003B4DC3174}"/>
    <pc:docChg chg="undo custSel addSld delSld modSld sldOrd">
      <pc:chgData name="REBEKAH WEBB" userId="d576322d92f5b78f" providerId="LiveId" clId="{3CBA530D-2756-4C15-BF25-6003B4DC3174}" dt="2021-04-21T10:10:13.869" v="3072" actId="20577"/>
      <pc:docMkLst>
        <pc:docMk/>
      </pc:docMkLst>
      <pc:sldChg chg="addSp delSp modSp mod">
        <pc:chgData name="REBEKAH WEBB" userId="d576322d92f5b78f" providerId="LiveId" clId="{3CBA530D-2756-4C15-BF25-6003B4DC3174}" dt="2021-04-20T18:08:09.891" v="655" actId="14100"/>
        <pc:sldMkLst>
          <pc:docMk/>
          <pc:sldMk cId="0" sldId="256"/>
        </pc:sldMkLst>
        <pc:spChg chg="topLvl">
          <ac:chgData name="REBEKAH WEBB" userId="d576322d92f5b78f" providerId="LiveId" clId="{3CBA530D-2756-4C15-BF25-6003B4DC3174}" dt="2021-04-20T17:24:20.321" v="34" actId="478"/>
          <ac:spMkLst>
            <pc:docMk/>
            <pc:sldMk cId="0" sldId="256"/>
            <ac:spMk id="4" creationId="{00000000-0000-0000-0000-000000000000}"/>
          </ac:spMkLst>
        </pc:spChg>
        <pc:spChg chg="del">
          <ac:chgData name="REBEKAH WEBB" userId="d576322d92f5b78f" providerId="LiveId" clId="{3CBA530D-2756-4C15-BF25-6003B4DC3174}" dt="2021-04-20T17:24:15.136" v="31" actId="478"/>
          <ac:spMkLst>
            <pc:docMk/>
            <pc:sldMk cId="0" sldId="256"/>
            <ac:spMk id="5" creationId="{00000000-0000-0000-0000-000000000000}"/>
          </ac:spMkLst>
        </pc:spChg>
        <pc:spChg chg="del">
          <ac:chgData name="REBEKAH WEBB" userId="d576322d92f5b78f" providerId="LiveId" clId="{3CBA530D-2756-4C15-BF25-6003B4DC3174}" dt="2021-04-20T17:24:17.467" v="33" actId="478"/>
          <ac:spMkLst>
            <pc:docMk/>
            <pc:sldMk cId="0" sldId="256"/>
            <ac:spMk id="6" creationId="{00000000-0000-0000-0000-000000000000}"/>
          </ac:spMkLst>
        </pc:spChg>
        <pc:spChg chg="del mod topLvl">
          <ac:chgData name="REBEKAH WEBB" userId="d576322d92f5b78f" providerId="LiveId" clId="{3CBA530D-2756-4C15-BF25-6003B4DC3174}" dt="2021-04-20T17:24:20.321" v="34" actId="478"/>
          <ac:spMkLst>
            <pc:docMk/>
            <pc:sldMk cId="0" sldId="256"/>
            <ac:spMk id="7" creationId="{00000000-0000-0000-0000-000000000000}"/>
          </ac:spMkLst>
        </pc:spChg>
        <pc:spChg chg="mod">
          <ac:chgData name="REBEKAH WEBB" userId="d576322d92f5b78f" providerId="LiveId" clId="{3CBA530D-2756-4C15-BF25-6003B4DC3174}" dt="2021-04-20T17:24:01.185" v="26" actId="14100"/>
          <ac:spMkLst>
            <pc:docMk/>
            <pc:sldMk cId="0" sldId="256"/>
            <ac:spMk id="8" creationId="{00000000-0000-0000-0000-000000000000}"/>
          </ac:spMkLst>
        </pc:spChg>
        <pc:spChg chg="del mod">
          <ac:chgData name="REBEKAH WEBB" userId="d576322d92f5b78f" providerId="LiveId" clId="{3CBA530D-2756-4C15-BF25-6003B4DC3174}" dt="2021-04-20T17:24:12.481" v="29" actId="478"/>
          <ac:spMkLst>
            <pc:docMk/>
            <pc:sldMk cId="0" sldId="256"/>
            <ac:spMk id="15" creationId="{00000000-0000-0000-0000-000000000000}"/>
          </ac:spMkLst>
        </pc:spChg>
        <pc:grpChg chg="del">
          <ac:chgData name="REBEKAH WEBB" userId="d576322d92f5b78f" providerId="LiveId" clId="{3CBA530D-2756-4C15-BF25-6003B4DC3174}" dt="2021-04-20T17:24:20.321" v="34" actId="478"/>
          <ac:grpSpMkLst>
            <pc:docMk/>
            <pc:sldMk cId="0" sldId="256"/>
            <ac:grpSpMk id="2" creationId="{00000000-0000-0000-0000-000000000000}"/>
          </ac:grpSpMkLst>
        </pc:grpChg>
        <pc:grpChg chg="del">
          <ac:chgData name="REBEKAH WEBB" userId="d576322d92f5b78f" providerId="LiveId" clId="{3CBA530D-2756-4C15-BF25-6003B4DC3174}" dt="2021-04-20T17:24:17.467" v="33" actId="478"/>
          <ac:grpSpMkLst>
            <pc:docMk/>
            <pc:sldMk cId="0" sldId="256"/>
            <ac:grpSpMk id="3" creationId="{00000000-0000-0000-0000-000000000000}"/>
          </ac:grpSpMkLst>
        </pc:grpChg>
        <pc:grpChg chg="del">
          <ac:chgData name="REBEKAH WEBB" userId="d576322d92f5b78f" providerId="LiveId" clId="{3CBA530D-2756-4C15-BF25-6003B4DC3174}" dt="2021-04-20T17:24:09.023" v="27" actId="478"/>
          <ac:grpSpMkLst>
            <pc:docMk/>
            <pc:sldMk cId="0" sldId="256"/>
            <ac:grpSpMk id="9" creationId="{00000000-0000-0000-0000-000000000000}"/>
          </ac:grpSpMkLst>
        </pc:grpChg>
        <pc:picChg chg="add mod">
          <ac:chgData name="REBEKAH WEBB" userId="d576322d92f5b78f" providerId="LiveId" clId="{3CBA530D-2756-4C15-BF25-6003B4DC3174}" dt="2021-04-20T18:07:45.224" v="648" actId="1076"/>
          <ac:picMkLst>
            <pc:docMk/>
            <pc:sldMk cId="0" sldId="256"/>
            <ac:picMk id="16" creationId="{636F3E77-BB74-4445-8FB1-E65ABE16E936}"/>
          </ac:picMkLst>
        </pc:picChg>
        <pc:picChg chg="add mod">
          <ac:chgData name="REBEKAH WEBB" userId="d576322d92f5b78f" providerId="LiveId" clId="{3CBA530D-2756-4C15-BF25-6003B4DC3174}" dt="2021-04-20T18:07:56.195" v="651" actId="1076"/>
          <ac:picMkLst>
            <pc:docMk/>
            <pc:sldMk cId="0" sldId="256"/>
            <ac:picMk id="17" creationId="{102BF62C-4BFB-4C4E-932C-D1FCF820CA04}"/>
          </ac:picMkLst>
        </pc:picChg>
        <pc:picChg chg="add mod">
          <ac:chgData name="REBEKAH WEBB" userId="d576322d92f5b78f" providerId="LiveId" clId="{3CBA530D-2756-4C15-BF25-6003B4DC3174}" dt="2021-04-20T18:08:09.891" v="655" actId="14100"/>
          <ac:picMkLst>
            <pc:docMk/>
            <pc:sldMk cId="0" sldId="256"/>
            <ac:picMk id="18" creationId="{D370A3BC-F796-47C3-A472-9C5CE41794AE}"/>
          </ac:picMkLst>
        </pc:picChg>
      </pc:sldChg>
      <pc:sldChg chg="modSp mod ord">
        <pc:chgData name="REBEKAH WEBB" userId="d576322d92f5b78f" providerId="LiveId" clId="{3CBA530D-2756-4C15-BF25-6003B4DC3174}" dt="2021-04-20T17:26:22.723" v="53" actId="20577"/>
        <pc:sldMkLst>
          <pc:docMk/>
          <pc:sldMk cId="0" sldId="260"/>
        </pc:sldMkLst>
        <pc:spChg chg="mod">
          <ac:chgData name="REBEKAH WEBB" userId="d576322d92f5b78f" providerId="LiveId" clId="{3CBA530D-2756-4C15-BF25-6003B4DC3174}" dt="2021-04-20T17:26:22.723" v="53" actId="20577"/>
          <ac:spMkLst>
            <pc:docMk/>
            <pc:sldMk cId="0" sldId="260"/>
            <ac:spMk id="33" creationId="{00000000-0000-0000-0000-000000000000}"/>
          </ac:spMkLst>
        </pc:spChg>
      </pc:sldChg>
      <pc:sldChg chg="modSp mod">
        <pc:chgData name="REBEKAH WEBB" userId="d576322d92f5b78f" providerId="LiveId" clId="{3CBA530D-2756-4C15-BF25-6003B4DC3174}" dt="2021-04-20T18:11:43.300" v="702" actId="20577"/>
        <pc:sldMkLst>
          <pc:docMk/>
          <pc:sldMk cId="0" sldId="262"/>
        </pc:sldMkLst>
        <pc:spChg chg="mod">
          <ac:chgData name="REBEKAH WEBB" userId="d576322d92f5b78f" providerId="LiveId" clId="{3CBA530D-2756-4C15-BF25-6003B4DC3174}" dt="2021-04-20T18:11:29.070" v="668" actId="1076"/>
          <ac:spMkLst>
            <pc:docMk/>
            <pc:sldMk cId="0" sldId="262"/>
            <ac:spMk id="4" creationId="{00000000-0000-0000-0000-000000000000}"/>
          </ac:spMkLst>
        </pc:spChg>
        <pc:spChg chg="mod">
          <ac:chgData name="REBEKAH WEBB" userId="d576322d92f5b78f" providerId="LiveId" clId="{3CBA530D-2756-4C15-BF25-6003B4DC3174}" dt="2021-04-20T18:11:43.300" v="702" actId="20577"/>
          <ac:spMkLst>
            <pc:docMk/>
            <pc:sldMk cId="0" sldId="262"/>
            <ac:spMk id="32" creationId="{00000000-0000-0000-0000-000000000000}"/>
          </ac:spMkLst>
        </pc:spChg>
      </pc:sldChg>
      <pc:sldChg chg="modSp mod">
        <pc:chgData name="REBEKAH WEBB" userId="d576322d92f5b78f" providerId="LiveId" clId="{3CBA530D-2756-4C15-BF25-6003B4DC3174}" dt="2021-04-20T17:25:17.912" v="52" actId="1076"/>
        <pc:sldMkLst>
          <pc:docMk/>
          <pc:sldMk cId="0" sldId="264"/>
        </pc:sldMkLst>
        <pc:spChg chg="mod">
          <ac:chgData name="REBEKAH WEBB" userId="d576322d92f5b78f" providerId="LiveId" clId="{3CBA530D-2756-4C15-BF25-6003B4DC3174}" dt="2021-04-20T17:25:17.912" v="52" actId="1076"/>
          <ac:spMkLst>
            <pc:docMk/>
            <pc:sldMk cId="0" sldId="264"/>
            <ac:spMk id="4" creationId="{00000000-0000-0000-0000-000000000000}"/>
          </ac:spMkLst>
        </pc:spChg>
      </pc:sldChg>
      <pc:sldChg chg="modNotesTx">
        <pc:chgData name="REBEKAH WEBB" userId="d576322d92f5b78f" providerId="LiveId" clId="{3CBA530D-2756-4C15-BF25-6003B4DC3174}" dt="2021-04-20T18:27:59.094" v="709"/>
        <pc:sldMkLst>
          <pc:docMk/>
          <pc:sldMk cId="0" sldId="265"/>
        </pc:sldMkLst>
      </pc:sldChg>
      <pc:sldChg chg="modNotesTx">
        <pc:chgData name="REBEKAH WEBB" userId="d576322d92f5b78f" providerId="LiveId" clId="{3CBA530D-2756-4C15-BF25-6003B4DC3174}" dt="2021-04-21T09:11:01.786" v="716" actId="20577"/>
        <pc:sldMkLst>
          <pc:docMk/>
          <pc:sldMk cId="0" sldId="268"/>
        </pc:sldMkLst>
      </pc:sldChg>
      <pc:sldChg chg="modNotesTx">
        <pc:chgData name="REBEKAH WEBB" userId="d576322d92f5b78f" providerId="LiveId" clId="{3CBA530D-2756-4C15-BF25-6003B4DC3174}" dt="2021-04-21T09:12:15.936" v="732" actId="20577"/>
        <pc:sldMkLst>
          <pc:docMk/>
          <pc:sldMk cId="0" sldId="269"/>
        </pc:sldMkLst>
      </pc:sldChg>
      <pc:sldChg chg="modNotesTx">
        <pc:chgData name="REBEKAH WEBB" userId="d576322d92f5b78f" providerId="LiveId" clId="{3CBA530D-2756-4C15-BF25-6003B4DC3174}" dt="2021-04-21T09:12:59.938" v="769" actId="20577"/>
        <pc:sldMkLst>
          <pc:docMk/>
          <pc:sldMk cId="0" sldId="270"/>
        </pc:sldMkLst>
      </pc:sldChg>
      <pc:sldChg chg="modNotesTx">
        <pc:chgData name="REBEKAH WEBB" userId="d576322d92f5b78f" providerId="LiveId" clId="{3CBA530D-2756-4C15-BF25-6003B4DC3174}" dt="2021-04-21T09:13:52.181" v="792" actId="20577"/>
        <pc:sldMkLst>
          <pc:docMk/>
          <pc:sldMk cId="0" sldId="271"/>
        </pc:sldMkLst>
      </pc:sldChg>
      <pc:sldChg chg="del ord">
        <pc:chgData name="REBEKAH WEBB" userId="d576322d92f5b78f" providerId="LiveId" clId="{3CBA530D-2756-4C15-BF25-6003B4DC3174}" dt="2021-04-20T17:38:21.800" v="476" actId="47"/>
        <pc:sldMkLst>
          <pc:docMk/>
          <pc:sldMk cId="0" sldId="272"/>
        </pc:sldMkLst>
      </pc:sldChg>
      <pc:sldChg chg="modSp mod">
        <pc:chgData name="REBEKAH WEBB" userId="d576322d92f5b78f" providerId="LiveId" clId="{3CBA530D-2756-4C15-BF25-6003B4DC3174}" dt="2021-04-20T17:40:20.977" v="495" actId="20577"/>
        <pc:sldMkLst>
          <pc:docMk/>
          <pc:sldMk cId="0" sldId="273"/>
        </pc:sldMkLst>
        <pc:spChg chg="mod">
          <ac:chgData name="REBEKAH WEBB" userId="d576322d92f5b78f" providerId="LiveId" clId="{3CBA530D-2756-4C15-BF25-6003B4DC3174}" dt="2021-04-20T17:40:20.977" v="495" actId="20577"/>
          <ac:spMkLst>
            <pc:docMk/>
            <pc:sldMk cId="0" sldId="273"/>
            <ac:spMk id="6" creationId="{00000000-0000-0000-0000-000000000000}"/>
          </ac:spMkLst>
        </pc:spChg>
      </pc:sldChg>
      <pc:sldChg chg="delSp modSp mod ord modNotesTx">
        <pc:chgData name="REBEKAH WEBB" userId="d576322d92f5b78f" providerId="LiveId" clId="{3CBA530D-2756-4C15-BF25-6003B4DC3174}" dt="2021-04-21T09:15:21.692" v="838" actId="20577"/>
        <pc:sldMkLst>
          <pc:docMk/>
          <pc:sldMk cId="0" sldId="274"/>
        </pc:sldMkLst>
        <pc:spChg chg="del mod">
          <ac:chgData name="REBEKAH WEBB" userId="d576322d92f5b78f" providerId="LiveId" clId="{3CBA530D-2756-4C15-BF25-6003B4DC3174}" dt="2021-04-20T17:28:47.467" v="175"/>
          <ac:spMkLst>
            <pc:docMk/>
            <pc:sldMk cId="0" sldId="274"/>
            <ac:spMk id="29" creationId="{00000000-0000-0000-0000-000000000000}"/>
          </ac:spMkLst>
        </pc:spChg>
      </pc:sldChg>
      <pc:sldChg chg="add del modNotesTx">
        <pc:chgData name="REBEKAH WEBB" userId="d576322d92f5b78f" providerId="LiveId" clId="{3CBA530D-2756-4C15-BF25-6003B4DC3174}" dt="2021-04-21T09:32:49.606" v="1099" actId="20577"/>
        <pc:sldMkLst>
          <pc:docMk/>
          <pc:sldMk cId="0" sldId="276"/>
        </pc:sldMkLst>
      </pc:sldChg>
      <pc:sldChg chg="modNotesTx">
        <pc:chgData name="REBEKAH WEBB" userId="d576322d92f5b78f" providerId="LiveId" clId="{3CBA530D-2756-4C15-BF25-6003B4DC3174}" dt="2021-04-21T09:23:07.501" v="954" actId="20577"/>
        <pc:sldMkLst>
          <pc:docMk/>
          <pc:sldMk cId="0" sldId="277"/>
        </pc:sldMkLst>
      </pc:sldChg>
      <pc:sldChg chg="delSp modSp mod ord modNotesTx">
        <pc:chgData name="REBEKAH WEBB" userId="d576322d92f5b78f" providerId="LiveId" clId="{3CBA530D-2756-4C15-BF25-6003B4DC3174}" dt="2021-04-21T09:24:37.599" v="1036" actId="20577"/>
        <pc:sldMkLst>
          <pc:docMk/>
          <pc:sldMk cId="0" sldId="278"/>
        </pc:sldMkLst>
        <pc:spChg chg="mod">
          <ac:chgData name="REBEKAH WEBB" userId="d576322d92f5b78f" providerId="LiveId" clId="{3CBA530D-2756-4C15-BF25-6003B4DC3174}" dt="2021-04-20T17:47:18.483" v="579" actId="14100"/>
          <ac:spMkLst>
            <pc:docMk/>
            <pc:sldMk cId="0" sldId="278"/>
            <ac:spMk id="4" creationId="{00000000-0000-0000-0000-000000000000}"/>
          </ac:spMkLst>
        </pc:spChg>
        <pc:grpChg chg="del mod">
          <ac:chgData name="REBEKAH WEBB" userId="d576322d92f5b78f" providerId="LiveId" clId="{3CBA530D-2756-4C15-BF25-6003B4DC3174}" dt="2021-04-20T17:47:12.598" v="577" actId="478"/>
          <ac:grpSpMkLst>
            <pc:docMk/>
            <pc:sldMk cId="0" sldId="278"/>
            <ac:grpSpMk id="26" creationId="{00000000-0000-0000-0000-000000000000}"/>
          </ac:grpSpMkLst>
        </pc:grpChg>
      </pc:sldChg>
      <pc:sldChg chg="ord">
        <pc:chgData name="REBEKAH WEBB" userId="d576322d92f5b78f" providerId="LiveId" clId="{3CBA530D-2756-4C15-BF25-6003B4DC3174}" dt="2021-04-20T17:38:16.479" v="475"/>
        <pc:sldMkLst>
          <pc:docMk/>
          <pc:sldMk cId="0" sldId="279"/>
        </pc:sldMkLst>
      </pc:sldChg>
      <pc:sldChg chg="add del ord modNotesTx">
        <pc:chgData name="REBEKAH WEBB" userId="d576322d92f5b78f" providerId="LiveId" clId="{3CBA530D-2756-4C15-BF25-6003B4DC3174}" dt="2021-04-20T18:05:46.614" v="638" actId="47"/>
        <pc:sldMkLst>
          <pc:docMk/>
          <pc:sldMk cId="0" sldId="280"/>
        </pc:sldMkLst>
      </pc:sldChg>
      <pc:sldChg chg="modNotesTx">
        <pc:chgData name="REBEKAH WEBB" userId="d576322d92f5b78f" providerId="LiveId" clId="{3CBA530D-2756-4C15-BF25-6003B4DC3174}" dt="2021-04-21T09:26:40.070" v="1063" actId="20577"/>
        <pc:sldMkLst>
          <pc:docMk/>
          <pc:sldMk cId="0" sldId="281"/>
        </pc:sldMkLst>
      </pc:sldChg>
      <pc:sldChg chg="modNotesTx">
        <pc:chgData name="REBEKAH WEBB" userId="d576322d92f5b78f" providerId="LiveId" clId="{3CBA530D-2756-4C15-BF25-6003B4DC3174}" dt="2021-04-20T18:28:25.631" v="710"/>
        <pc:sldMkLst>
          <pc:docMk/>
          <pc:sldMk cId="0" sldId="282"/>
        </pc:sldMkLst>
      </pc:sldChg>
      <pc:sldChg chg="del ord">
        <pc:chgData name="REBEKAH WEBB" userId="d576322d92f5b78f" providerId="LiveId" clId="{3CBA530D-2756-4C15-BF25-6003B4DC3174}" dt="2021-04-20T18:05:11.348" v="635" actId="47"/>
        <pc:sldMkLst>
          <pc:docMk/>
          <pc:sldMk cId="0" sldId="284"/>
        </pc:sldMkLst>
      </pc:sldChg>
      <pc:sldChg chg="ord modNotesTx">
        <pc:chgData name="REBEKAH WEBB" userId="d576322d92f5b78f" providerId="LiveId" clId="{3CBA530D-2756-4C15-BF25-6003B4DC3174}" dt="2021-04-21T09:29:45.379" v="1076" actId="20577"/>
        <pc:sldMkLst>
          <pc:docMk/>
          <pc:sldMk cId="0" sldId="285"/>
        </pc:sldMkLst>
      </pc:sldChg>
      <pc:sldChg chg="modNotesTx">
        <pc:chgData name="REBEKAH WEBB" userId="d576322d92f5b78f" providerId="LiveId" clId="{3CBA530D-2756-4C15-BF25-6003B4DC3174}" dt="2021-04-21T09:23:43.700" v="1007" actId="5793"/>
        <pc:sldMkLst>
          <pc:docMk/>
          <pc:sldMk cId="0" sldId="287"/>
        </pc:sldMkLst>
      </pc:sldChg>
      <pc:sldChg chg="del">
        <pc:chgData name="REBEKAH WEBB" userId="d576322d92f5b78f" providerId="LiveId" clId="{3CBA530D-2756-4C15-BF25-6003B4DC3174}" dt="2021-04-20T17:32:52.244" v="303" actId="47"/>
        <pc:sldMkLst>
          <pc:docMk/>
          <pc:sldMk cId="0" sldId="288"/>
        </pc:sldMkLst>
      </pc:sldChg>
      <pc:sldChg chg="add del">
        <pc:chgData name="REBEKAH WEBB" userId="d576322d92f5b78f" providerId="LiveId" clId="{3CBA530D-2756-4C15-BF25-6003B4DC3174}" dt="2021-04-20T18:06:04.614" v="639" actId="47"/>
        <pc:sldMkLst>
          <pc:docMk/>
          <pc:sldMk cId="0" sldId="289"/>
        </pc:sldMkLst>
      </pc:sldChg>
      <pc:sldChg chg="del">
        <pc:chgData name="REBEKAH WEBB" userId="d576322d92f5b78f" providerId="LiveId" clId="{3CBA530D-2756-4C15-BF25-6003B4DC3174}" dt="2021-04-20T17:32:56.763" v="305" actId="47"/>
        <pc:sldMkLst>
          <pc:docMk/>
          <pc:sldMk cId="0" sldId="290"/>
        </pc:sldMkLst>
      </pc:sldChg>
      <pc:sldChg chg="add del">
        <pc:chgData name="REBEKAH WEBB" userId="d576322d92f5b78f" providerId="LiveId" clId="{3CBA530D-2756-4C15-BF25-6003B4DC3174}" dt="2021-04-20T17:49:50.174" v="588" actId="47"/>
        <pc:sldMkLst>
          <pc:docMk/>
          <pc:sldMk cId="0" sldId="291"/>
        </pc:sldMkLst>
      </pc:sldChg>
      <pc:sldChg chg="add del">
        <pc:chgData name="REBEKAH WEBB" userId="d576322d92f5b78f" providerId="LiveId" clId="{3CBA530D-2756-4C15-BF25-6003B4DC3174}" dt="2021-04-20T17:50:00.500" v="589" actId="47"/>
        <pc:sldMkLst>
          <pc:docMk/>
          <pc:sldMk cId="0" sldId="292"/>
        </pc:sldMkLst>
      </pc:sldChg>
      <pc:sldChg chg="del">
        <pc:chgData name="REBEKAH WEBB" userId="d576322d92f5b78f" providerId="LiveId" clId="{3CBA530D-2756-4C15-BF25-6003B4DC3174}" dt="2021-04-20T17:33:01.685" v="307" actId="47"/>
        <pc:sldMkLst>
          <pc:docMk/>
          <pc:sldMk cId="0" sldId="293"/>
        </pc:sldMkLst>
      </pc:sldChg>
      <pc:sldChg chg="add modNotesTx">
        <pc:chgData name="REBEKAH WEBB" userId="d576322d92f5b78f" providerId="LiveId" clId="{3CBA530D-2756-4C15-BF25-6003B4DC3174}" dt="2021-04-20T18:06:14.174" v="640" actId="20577"/>
        <pc:sldMkLst>
          <pc:docMk/>
          <pc:sldMk cId="2795424392" sldId="299"/>
        </pc:sldMkLst>
      </pc:sldChg>
      <pc:sldChg chg="modNotesTx">
        <pc:chgData name="REBEKAH WEBB" userId="d576322d92f5b78f" providerId="LiveId" clId="{3CBA530D-2756-4C15-BF25-6003B4DC3174}" dt="2021-04-20T17:33:06.906" v="308" actId="20577"/>
        <pc:sldMkLst>
          <pc:docMk/>
          <pc:sldMk cId="3126877484" sldId="301"/>
        </pc:sldMkLst>
      </pc:sldChg>
      <pc:sldChg chg="modSp add mod ord">
        <pc:chgData name="REBEKAH WEBB" userId="d576322d92f5b78f" providerId="LiveId" clId="{3CBA530D-2756-4C15-BF25-6003B4DC3174}" dt="2021-04-21T09:14:23.415" v="796"/>
        <pc:sldMkLst>
          <pc:docMk/>
          <pc:sldMk cId="3077321090" sldId="302"/>
        </pc:sldMkLst>
        <pc:spChg chg="mod">
          <ac:chgData name="REBEKAH WEBB" userId="d576322d92f5b78f" providerId="LiveId" clId="{3CBA530D-2756-4C15-BF25-6003B4DC3174}" dt="2021-04-20T17:27:14.199" v="58" actId="20577"/>
          <ac:spMkLst>
            <pc:docMk/>
            <pc:sldMk cId="3077321090" sldId="302"/>
            <ac:spMk id="4" creationId="{00000000-0000-0000-0000-000000000000}"/>
          </ac:spMkLst>
        </pc:spChg>
        <pc:spChg chg="mod">
          <ac:chgData name="REBEKAH WEBB" userId="d576322d92f5b78f" providerId="LiveId" clId="{3CBA530D-2756-4C15-BF25-6003B4DC3174}" dt="2021-04-20T17:27:25.921" v="100" actId="20577"/>
          <ac:spMkLst>
            <pc:docMk/>
            <pc:sldMk cId="3077321090" sldId="302"/>
            <ac:spMk id="11" creationId="{00000000-0000-0000-0000-000000000000}"/>
          </ac:spMkLst>
        </pc:spChg>
      </pc:sldChg>
      <pc:sldChg chg="modSp add mod ord modNotesTx">
        <pc:chgData name="REBEKAH WEBB" userId="d576322d92f5b78f" providerId="LiveId" clId="{3CBA530D-2756-4C15-BF25-6003B4DC3174}" dt="2021-04-21T09:26:04.983" v="1058"/>
        <pc:sldMkLst>
          <pc:docMk/>
          <pc:sldMk cId="3621458416" sldId="303"/>
        </pc:sldMkLst>
        <pc:spChg chg="mod">
          <ac:chgData name="REBEKAH WEBB" userId="d576322d92f5b78f" providerId="LiveId" clId="{3CBA530D-2756-4C15-BF25-6003B4DC3174}" dt="2021-04-20T17:30:27.960" v="223" actId="20577"/>
          <ac:spMkLst>
            <pc:docMk/>
            <pc:sldMk cId="3621458416" sldId="303"/>
            <ac:spMk id="11" creationId="{00000000-0000-0000-0000-000000000000}"/>
          </ac:spMkLst>
        </pc:spChg>
      </pc:sldChg>
      <pc:sldChg chg="add del">
        <pc:chgData name="REBEKAH WEBB" userId="d576322d92f5b78f" providerId="LiveId" clId="{3CBA530D-2756-4C15-BF25-6003B4DC3174}" dt="2021-04-20T17:34:54.074" v="311" actId="47"/>
        <pc:sldMkLst>
          <pc:docMk/>
          <pc:sldMk cId="410221946" sldId="304"/>
        </pc:sldMkLst>
      </pc:sldChg>
      <pc:sldChg chg="modSp add mod ord modNotesTx">
        <pc:chgData name="REBEKAH WEBB" userId="d576322d92f5b78f" providerId="LiveId" clId="{3CBA530D-2756-4C15-BF25-6003B4DC3174}" dt="2021-04-21T09:22:19.932" v="940" actId="14100"/>
        <pc:sldMkLst>
          <pc:docMk/>
          <pc:sldMk cId="628921481" sldId="304"/>
        </pc:sldMkLst>
        <pc:spChg chg="mod">
          <ac:chgData name="REBEKAH WEBB" userId="d576322d92f5b78f" providerId="LiveId" clId="{3CBA530D-2756-4C15-BF25-6003B4DC3174}" dt="2021-04-21T09:22:19.932" v="940" actId="14100"/>
          <ac:spMkLst>
            <pc:docMk/>
            <pc:sldMk cId="628921481" sldId="304"/>
            <ac:spMk id="4" creationId="{00000000-0000-0000-0000-000000000000}"/>
          </ac:spMkLst>
        </pc:spChg>
        <pc:spChg chg="mod">
          <ac:chgData name="REBEKAH WEBB" userId="d576322d92f5b78f" providerId="LiveId" clId="{3CBA530D-2756-4C15-BF25-6003B4DC3174}" dt="2021-04-20T17:35:12.193" v="376" actId="20577"/>
          <ac:spMkLst>
            <pc:docMk/>
            <pc:sldMk cId="628921481" sldId="304"/>
            <ac:spMk id="11" creationId="{00000000-0000-0000-0000-000000000000}"/>
          </ac:spMkLst>
        </pc:spChg>
        <pc:spChg chg="mod">
          <ac:chgData name="REBEKAH WEBB" userId="d576322d92f5b78f" providerId="LiveId" clId="{3CBA530D-2756-4C15-BF25-6003B4DC3174}" dt="2021-04-21T09:22:06.778" v="929" actId="20577"/>
          <ac:spMkLst>
            <pc:docMk/>
            <pc:sldMk cId="628921481" sldId="304"/>
            <ac:spMk id="18" creationId="{00000000-0000-0000-0000-000000000000}"/>
          </ac:spMkLst>
        </pc:spChg>
      </pc:sldChg>
      <pc:sldChg chg="addSp delSp modSp add mod ord">
        <pc:chgData name="REBEKAH WEBB" userId="d576322d92f5b78f" providerId="LiveId" clId="{3CBA530D-2756-4C15-BF25-6003B4DC3174}" dt="2021-04-20T18:10:45.981" v="664" actId="1076"/>
        <pc:sldMkLst>
          <pc:docMk/>
          <pc:sldMk cId="1161761759" sldId="305"/>
        </pc:sldMkLst>
        <pc:spChg chg="mod">
          <ac:chgData name="REBEKAH WEBB" userId="d576322d92f5b78f" providerId="LiveId" clId="{3CBA530D-2756-4C15-BF25-6003B4DC3174}" dt="2021-04-20T17:41:48.090" v="503" actId="20577"/>
          <ac:spMkLst>
            <pc:docMk/>
            <pc:sldMk cId="1161761759" sldId="305"/>
            <ac:spMk id="4" creationId="{00000000-0000-0000-0000-000000000000}"/>
          </ac:spMkLst>
        </pc:spChg>
        <pc:picChg chg="del">
          <ac:chgData name="REBEKAH WEBB" userId="d576322d92f5b78f" providerId="LiveId" clId="{3CBA530D-2756-4C15-BF25-6003B4DC3174}" dt="2021-04-20T17:41:50.181" v="504" actId="478"/>
          <ac:picMkLst>
            <pc:docMk/>
            <pc:sldMk cId="1161761759" sldId="305"/>
            <ac:picMk id="8" creationId="{94649471-ED26-4BBB-9E35-53FEDB48E30F}"/>
          </ac:picMkLst>
        </pc:picChg>
        <pc:picChg chg="add mod">
          <ac:chgData name="REBEKAH WEBB" userId="d576322d92f5b78f" providerId="LiveId" clId="{3CBA530D-2756-4C15-BF25-6003B4DC3174}" dt="2021-04-20T18:10:45.981" v="664" actId="1076"/>
          <ac:picMkLst>
            <pc:docMk/>
            <pc:sldMk cId="1161761759" sldId="305"/>
            <ac:picMk id="9" creationId="{EC708B14-1E58-4334-99AA-E6E26904F4A3}"/>
          </ac:picMkLst>
        </pc:picChg>
      </pc:sldChg>
      <pc:sldChg chg="add del">
        <pc:chgData name="REBEKAH WEBB" userId="d576322d92f5b78f" providerId="LiveId" clId="{3CBA530D-2756-4C15-BF25-6003B4DC3174}" dt="2021-04-20T17:44:36.304" v="512" actId="2696"/>
        <pc:sldMkLst>
          <pc:docMk/>
          <pc:sldMk cId="0" sldId="306"/>
        </pc:sldMkLst>
      </pc:sldChg>
      <pc:sldChg chg="delSp del mod">
        <pc:chgData name="REBEKAH WEBB" userId="d576322d92f5b78f" providerId="LiveId" clId="{3CBA530D-2756-4C15-BF25-6003B4DC3174}" dt="2021-04-20T18:08:13.590" v="656" actId="47"/>
        <pc:sldMkLst>
          <pc:docMk/>
          <pc:sldMk cId="2154215420" sldId="306"/>
        </pc:sldMkLst>
        <pc:picChg chg="del">
          <ac:chgData name="REBEKAH WEBB" userId="d576322d92f5b78f" providerId="LiveId" clId="{3CBA530D-2756-4C15-BF25-6003B4DC3174}" dt="2021-04-20T18:07:36.624" v="646" actId="21"/>
          <ac:picMkLst>
            <pc:docMk/>
            <pc:sldMk cId="2154215420" sldId="306"/>
            <ac:picMk id="16" creationId="{601D123A-8C17-433D-B1AF-450305A3F34E}"/>
          </ac:picMkLst>
        </pc:picChg>
        <pc:picChg chg="del">
          <ac:chgData name="REBEKAH WEBB" userId="d576322d92f5b78f" providerId="LiveId" clId="{3CBA530D-2756-4C15-BF25-6003B4DC3174}" dt="2021-04-20T18:07:49.409" v="649" actId="21"/>
          <ac:picMkLst>
            <pc:docMk/>
            <pc:sldMk cId="2154215420" sldId="306"/>
            <ac:picMk id="17" creationId="{828069DE-410D-49E2-9560-6821AB5C1FA1}"/>
          </ac:picMkLst>
        </pc:picChg>
        <pc:picChg chg="del">
          <ac:chgData name="REBEKAH WEBB" userId="d576322d92f5b78f" providerId="LiveId" clId="{3CBA530D-2756-4C15-BF25-6003B4DC3174}" dt="2021-04-20T18:08:00.129" v="652" actId="21"/>
          <ac:picMkLst>
            <pc:docMk/>
            <pc:sldMk cId="2154215420" sldId="306"/>
            <ac:picMk id="18" creationId="{DAA9AC75-3EF0-4885-895C-598D57D2395A}"/>
          </ac:picMkLst>
        </pc:picChg>
      </pc:sldChg>
      <pc:sldChg chg="add">
        <pc:chgData name="REBEKAH WEBB" userId="d576322d92f5b78f" providerId="LiveId" clId="{3CBA530D-2756-4C15-BF25-6003B4DC3174}" dt="2021-04-20T17:44:15.897" v="511"/>
        <pc:sldMkLst>
          <pc:docMk/>
          <pc:sldMk cId="0" sldId="307"/>
        </pc:sldMkLst>
      </pc:sldChg>
      <pc:sldChg chg="delSp add del setBg delDesignElem">
        <pc:chgData name="REBEKAH WEBB" userId="d576322d92f5b78f" providerId="LiveId" clId="{3CBA530D-2756-4C15-BF25-6003B4DC3174}" dt="2021-04-20T17:45:38.091" v="545" actId="47"/>
        <pc:sldMkLst>
          <pc:docMk/>
          <pc:sldMk cId="2205531637" sldId="308"/>
        </pc:sldMkLst>
        <pc:spChg chg="del">
          <ac:chgData name="REBEKAH WEBB" userId="d576322d92f5b78f" providerId="LiveId" clId="{3CBA530D-2756-4C15-BF25-6003B4DC3174}" dt="2021-04-20T17:44:15.897" v="511"/>
          <ac:spMkLst>
            <pc:docMk/>
            <pc:sldMk cId="2205531637" sldId="308"/>
            <ac:spMk id="8" creationId="{42A4FC2C-047E-45A5-965D-8E1E3BF09BC6}"/>
          </ac:spMkLst>
        </pc:spChg>
      </pc:sldChg>
      <pc:sldChg chg="delSp add del setBg delDesignElem">
        <pc:chgData name="REBEKAH WEBB" userId="d576322d92f5b78f" providerId="LiveId" clId="{3CBA530D-2756-4C15-BF25-6003B4DC3174}" dt="2021-04-20T17:45:39.533" v="546" actId="47"/>
        <pc:sldMkLst>
          <pc:docMk/>
          <pc:sldMk cId="2359650257" sldId="309"/>
        </pc:sldMkLst>
        <pc:spChg chg="del">
          <ac:chgData name="REBEKAH WEBB" userId="d576322d92f5b78f" providerId="LiveId" clId="{3CBA530D-2756-4C15-BF25-6003B4DC3174}" dt="2021-04-20T17:44:15.897" v="511"/>
          <ac:spMkLst>
            <pc:docMk/>
            <pc:sldMk cId="2359650257" sldId="309"/>
            <ac:spMk id="8" creationId="{42A4FC2C-047E-45A5-965D-8E1E3BF09BC6}"/>
          </ac:spMkLst>
        </pc:spChg>
      </pc:sldChg>
      <pc:sldChg chg="add del">
        <pc:chgData name="REBEKAH WEBB" userId="d576322d92f5b78f" providerId="LiveId" clId="{3CBA530D-2756-4C15-BF25-6003B4DC3174}" dt="2021-04-20T17:45:41.536" v="547" actId="47"/>
        <pc:sldMkLst>
          <pc:docMk/>
          <pc:sldMk cId="0" sldId="310"/>
        </pc:sldMkLst>
      </pc:sldChg>
      <pc:sldChg chg="add ord">
        <pc:chgData name="REBEKAH WEBB" userId="d576322d92f5b78f" providerId="LiveId" clId="{3CBA530D-2756-4C15-BF25-6003B4DC3174}" dt="2021-04-20T18:04:57.632" v="634"/>
        <pc:sldMkLst>
          <pc:docMk/>
          <pc:sldMk cId="0" sldId="311"/>
        </pc:sldMkLst>
      </pc:sldChg>
      <pc:sldChg chg="modSp add mod ord">
        <pc:chgData name="REBEKAH WEBB" userId="d576322d92f5b78f" providerId="LiveId" clId="{3CBA530D-2756-4C15-BF25-6003B4DC3174}" dt="2021-04-20T18:04:54.050" v="632"/>
        <pc:sldMkLst>
          <pc:docMk/>
          <pc:sldMk cId="0" sldId="312"/>
        </pc:sldMkLst>
        <pc:spChg chg="mod">
          <ac:chgData name="REBEKAH WEBB" userId="d576322d92f5b78f" providerId="LiveId" clId="{3CBA530D-2756-4C15-BF25-6003B4DC3174}" dt="2021-04-20T17:59:38.575" v="617" actId="20577"/>
          <ac:spMkLst>
            <pc:docMk/>
            <pc:sldMk cId="0" sldId="312"/>
            <ac:spMk id="25" creationId="{00000000-0000-0000-0000-000000000000}"/>
          </ac:spMkLst>
        </pc:spChg>
      </pc:sldChg>
      <pc:sldChg chg="add ord modNotesTx">
        <pc:chgData name="REBEKAH WEBB" userId="d576322d92f5b78f" providerId="LiveId" clId="{3CBA530D-2756-4C15-BF25-6003B4DC3174}" dt="2021-04-20T18:02:40.616" v="619" actId="20577"/>
        <pc:sldMkLst>
          <pc:docMk/>
          <pc:sldMk cId="0" sldId="313"/>
        </pc:sldMkLst>
      </pc:sldChg>
      <pc:sldChg chg="add">
        <pc:chgData name="REBEKAH WEBB" userId="d576322d92f5b78f" providerId="LiveId" clId="{3CBA530D-2756-4C15-BF25-6003B4DC3174}" dt="2021-04-20T17:44:15.897" v="511"/>
        <pc:sldMkLst>
          <pc:docMk/>
          <pc:sldMk cId="0" sldId="314"/>
        </pc:sldMkLst>
      </pc:sldChg>
      <pc:sldChg chg="add del">
        <pc:chgData name="REBEKAH WEBB" userId="d576322d92f5b78f" providerId="LiveId" clId="{3CBA530D-2756-4C15-BF25-6003B4DC3174}" dt="2021-04-20T17:46:13.871" v="552" actId="47"/>
        <pc:sldMkLst>
          <pc:docMk/>
          <pc:sldMk cId="0" sldId="315"/>
        </pc:sldMkLst>
      </pc:sldChg>
      <pc:sldChg chg="add ord">
        <pc:chgData name="REBEKAH WEBB" userId="d576322d92f5b78f" providerId="LiveId" clId="{3CBA530D-2756-4C15-BF25-6003B4DC3174}" dt="2021-04-20T17:58:26.305" v="597"/>
        <pc:sldMkLst>
          <pc:docMk/>
          <pc:sldMk cId="0" sldId="316"/>
        </pc:sldMkLst>
      </pc:sldChg>
      <pc:sldChg chg="addSp delSp modSp add mod ord">
        <pc:chgData name="REBEKAH WEBB" userId="d576322d92f5b78f" providerId="LiveId" clId="{3CBA530D-2756-4C15-BF25-6003B4DC3174}" dt="2021-04-20T17:59:14.322" v="611" actId="20577"/>
        <pc:sldMkLst>
          <pc:docMk/>
          <pc:sldMk cId="900027878" sldId="317"/>
        </pc:sldMkLst>
        <pc:spChg chg="add del mod topLvl">
          <ac:chgData name="REBEKAH WEBB" userId="d576322d92f5b78f" providerId="LiveId" clId="{3CBA530D-2756-4C15-BF25-6003B4DC3174}" dt="2021-04-20T17:59:01.852" v="607" actId="478"/>
          <ac:spMkLst>
            <pc:docMk/>
            <pc:sldMk cId="900027878" sldId="317"/>
            <ac:spMk id="6" creationId="{00000000-0000-0000-0000-000000000000}"/>
          </ac:spMkLst>
        </pc:spChg>
        <pc:spChg chg="mod">
          <ac:chgData name="REBEKAH WEBB" userId="d576322d92f5b78f" providerId="LiveId" clId="{3CBA530D-2756-4C15-BF25-6003B4DC3174}" dt="2021-04-20T17:59:14.322" v="611" actId="20577"/>
          <ac:spMkLst>
            <pc:docMk/>
            <pc:sldMk cId="900027878" sldId="317"/>
            <ac:spMk id="12" creationId="{00000000-0000-0000-0000-000000000000}"/>
          </ac:spMkLst>
        </pc:spChg>
        <pc:grpChg chg="del mod">
          <ac:chgData name="REBEKAH WEBB" userId="d576322d92f5b78f" providerId="LiveId" clId="{3CBA530D-2756-4C15-BF25-6003B4DC3174}" dt="2021-04-20T17:58:59.559" v="606" actId="478"/>
          <ac:grpSpMkLst>
            <pc:docMk/>
            <pc:sldMk cId="900027878" sldId="317"/>
            <ac:grpSpMk id="5" creationId="{00000000-0000-0000-0000-000000000000}"/>
          </ac:grpSpMkLst>
        </pc:grpChg>
      </pc:sldChg>
      <pc:sldChg chg="add">
        <pc:chgData name="REBEKAH WEBB" userId="d576322d92f5b78f" providerId="LiveId" clId="{3CBA530D-2756-4C15-BF25-6003B4DC3174}" dt="2021-04-20T17:44:15.897" v="511"/>
        <pc:sldMkLst>
          <pc:docMk/>
          <pc:sldMk cId="0" sldId="318"/>
        </pc:sldMkLst>
      </pc:sldChg>
      <pc:sldChg chg="modSp add mod">
        <pc:chgData name="REBEKAH WEBB" userId="d576322d92f5b78f" providerId="LiveId" clId="{3CBA530D-2756-4C15-BF25-6003B4DC3174}" dt="2021-04-21T09:30:28.734" v="1082" actId="20577"/>
        <pc:sldMkLst>
          <pc:docMk/>
          <pc:sldMk cId="0" sldId="319"/>
        </pc:sldMkLst>
        <pc:spChg chg="mod">
          <ac:chgData name="REBEKAH WEBB" userId="d576322d92f5b78f" providerId="LiveId" clId="{3CBA530D-2756-4C15-BF25-6003B4DC3174}" dt="2021-04-21T09:30:28.734" v="1082" actId="20577"/>
          <ac:spMkLst>
            <pc:docMk/>
            <pc:sldMk cId="0" sldId="319"/>
            <ac:spMk id="28" creationId="{00000000-0000-0000-0000-000000000000}"/>
          </ac:spMkLst>
        </pc:spChg>
      </pc:sldChg>
      <pc:sldChg chg="modSp add del mod">
        <pc:chgData name="REBEKAH WEBB" userId="d576322d92f5b78f" providerId="LiveId" clId="{3CBA530D-2756-4C15-BF25-6003B4DC3174}" dt="2021-04-21T09:30:54.478" v="1083" actId="47"/>
        <pc:sldMkLst>
          <pc:docMk/>
          <pc:sldMk cId="0" sldId="320"/>
        </pc:sldMkLst>
        <pc:spChg chg="mod">
          <ac:chgData name="REBEKAH WEBB" userId="d576322d92f5b78f" providerId="LiveId" clId="{3CBA530D-2756-4C15-BF25-6003B4DC3174}" dt="2021-04-20T17:46:49.147" v="556" actId="20577"/>
          <ac:spMkLst>
            <pc:docMk/>
            <pc:sldMk cId="0" sldId="320"/>
            <ac:spMk id="4" creationId="{00000000-0000-0000-0000-000000000000}"/>
          </ac:spMkLst>
        </pc:spChg>
      </pc:sldChg>
      <pc:sldChg chg="add">
        <pc:chgData name="REBEKAH WEBB" userId="d576322d92f5b78f" providerId="LiveId" clId="{3CBA530D-2756-4C15-BF25-6003B4DC3174}" dt="2021-04-20T17:44:15.897" v="511"/>
        <pc:sldMkLst>
          <pc:docMk/>
          <pc:sldMk cId="0" sldId="321"/>
        </pc:sldMkLst>
      </pc:sldChg>
      <pc:sldChg chg="add ord">
        <pc:chgData name="REBEKAH WEBB" userId="d576322d92f5b78f" providerId="LiveId" clId="{3CBA530D-2756-4C15-BF25-6003B4DC3174}" dt="2021-04-20T18:07:11.508" v="645"/>
        <pc:sldMkLst>
          <pc:docMk/>
          <pc:sldMk cId="0" sldId="322"/>
        </pc:sldMkLst>
      </pc:sldChg>
      <pc:sldChg chg="add ord">
        <pc:chgData name="REBEKAH WEBB" userId="d576322d92f5b78f" providerId="LiveId" clId="{3CBA530D-2756-4C15-BF25-6003B4DC3174}" dt="2021-04-20T18:05:32.436" v="637"/>
        <pc:sldMkLst>
          <pc:docMk/>
          <pc:sldMk cId="0" sldId="323"/>
        </pc:sldMkLst>
      </pc:sldChg>
      <pc:sldChg chg="add ord">
        <pc:chgData name="REBEKAH WEBB" userId="d576322d92f5b78f" providerId="LiveId" clId="{3CBA530D-2756-4C15-BF25-6003B4DC3174}" dt="2021-04-20T18:06:58.329" v="643"/>
        <pc:sldMkLst>
          <pc:docMk/>
          <pc:sldMk cId="0" sldId="324"/>
        </pc:sldMkLst>
      </pc:sldChg>
      <pc:sldChg chg="add">
        <pc:chgData name="REBEKAH WEBB" userId="d576322d92f5b78f" providerId="LiveId" clId="{3CBA530D-2756-4C15-BF25-6003B4DC3174}" dt="2021-04-20T17:44:15.897" v="511"/>
        <pc:sldMkLst>
          <pc:docMk/>
          <pc:sldMk cId="0" sldId="325"/>
        </pc:sldMkLst>
      </pc:sldChg>
      <pc:sldChg chg="add modNotesTx">
        <pc:chgData name="REBEKAH WEBB" userId="d576322d92f5b78f" providerId="LiveId" clId="{3CBA530D-2756-4C15-BF25-6003B4DC3174}" dt="2021-04-21T09:33:56.421" v="1117" actId="20577"/>
        <pc:sldMkLst>
          <pc:docMk/>
          <pc:sldMk cId="0" sldId="326"/>
        </pc:sldMkLst>
      </pc:sldChg>
      <pc:sldChg chg="add ord modNotesTx">
        <pc:chgData name="REBEKAH WEBB" userId="d576322d92f5b78f" providerId="LiveId" clId="{3CBA530D-2756-4C15-BF25-6003B4DC3174}" dt="2021-04-21T09:35:51.682" v="1166" actId="20577"/>
        <pc:sldMkLst>
          <pc:docMk/>
          <pc:sldMk cId="45279962" sldId="327"/>
        </pc:sldMkLst>
      </pc:sldChg>
      <pc:sldChg chg="modSp add mod modNotesTx">
        <pc:chgData name="REBEKAH WEBB" userId="d576322d92f5b78f" providerId="LiveId" clId="{3CBA530D-2756-4C15-BF25-6003B4DC3174}" dt="2021-04-21T09:38:37.742" v="1262" actId="20577"/>
        <pc:sldMkLst>
          <pc:docMk/>
          <pc:sldMk cId="0" sldId="328"/>
        </pc:sldMkLst>
        <pc:spChg chg="mod">
          <ac:chgData name="REBEKAH WEBB" userId="d576322d92f5b78f" providerId="LiveId" clId="{3CBA530D-2756-4C15-BF25-6003B4DC3174}" dt="2021-04-21T09:36:47.176" v="1184" actId="20577"/>
          <ac:spMkLst>
            <pc:docMk/>
            <pc:sldMk cId="0" sldId="328"/>
            <ac:spMk id="18" creationId="{00000000-0000-0000-0000-000000000000}"/>
          </ac:spMkLst>
        </pc:spChg>
        <pc:grpChg chg="mod">
          <ac:chgData name="REBEKAH WEBB" userId="d576322d92f5b78f" providerId="LiveId" clId="{3CBA530D-2756-4C15-BF25-6003B4DC3174}" dt="2021-04-21T09:36:30.016" v="1180" actId="1076"/>
          <ac:grpSpMkLst>
            <pc:docMk/>
            <pc:sldMk cId="0" sldId="328"/>
            <ac:grpSpMk id="16" creationId="{00000000-0000-0000-0000-000000000000}"/>
          </ac:grpSpMkLst>
        </pc:grpChg>
      </pc:sldChg>
      <pc:sldChg chg="add modNotesTx">
        <pc:chgData name="REBEKAH WEBB" userId="d576322d92f5b78f" providerId="LiveId" clId="{3CBA530D-2756-4C15-BF25-6003B4DC3174}" dt="2021-04-21T09:55:33.327" v="2191" actId="20577"/>
        <pc:sldMkLst>
          <pc:docMk/>
          <pc:sldMk cId="0" sldId="329"/>
        </pc:sldMkLst>
      </pc:sldChg>
      <pc:sldChg chg="add ord">
        <pc:chgData name="REBEKAH WEBB" userId="d576322d92f5b78f" providerId="LiveId" clId="{3CBA530D-2756-4C15-BF25-6003B4DC3174}" dt="2021-04-21T10:07:25.291" v="2794"/>
        <pc:sldMkLst>
          <pc:docMk/>
          <pc:sldMk cId="0" sldId="330"/>
        </pc:sldMkLst>
      </pc:sldChg>
      <pc:sldChg chg="add modNotesTx">
        <pc:chgData name="REBEKAH WEBB" userId="d576322d92f5b78f" providerId="LiveId" clId="{3CBA530D-2756-4C15-BF25-6003B4DC3174}" dt="2021-04-21T10:01:52.866" v="2648" actId="20577"/>
        <pc:sldMkLst>
          <pc:docMk/>
          <pc:sldMk cId="0" sldId="331"/>
        </pc:sldMkLst>
      </pc:sldChg>
      <pc:sldChg chg="add modNotesTx">
        <pc:chgData name="REBEKAH WEBB" userId="d576322d92f5b78f" providerId="LiveId" clId="{3CBA530D-2756-4C15-BF25-6003B4DC3174}" dt="2021-04-21T09:39:38.635" v="1276" actId="20577"/>
        <pc:sldMkLst>
          <pc:docMk/>
          <pc:sldMk cId="0" sldId="332"/>
        </pc:sldMkLst>
      </pc:sldChg>
      <pc:sldChg chg="add">
        <pc:chgData name="REBEKAH WEBB" userId="d576322d92f5b78f" providerId="LiveId" clId="{3CBA530D-2756-4C15-BF25-6003B4DC3174}" dt="2021-04-20T17:44:15.897" v="511"/>
        <pc:sldMkLst>
          <pc:docMk/>
          <pc:sldMk cId="0" sldId="333"/>
        </pc:sldMkLst>
      </pc:sldChg>
      <pc:sldChg chg="modSp add mod ord modNotesTx">
        <pc:chgData name="REBEKAH WEBB" userId="d576322d92f5b78f" providerId="LiveId" clId="{3CBA530D-2756-4C15-BF25-6003B4DC3174}" dt="2021-04-21T10:02:43.858" v="2710" actId="1076"/>
        <pc:sldMkLst>
          <pc:docMk/>
          <pc:sldMk cId="0" sldId="334"/>
        </pc:sldMkLst>
        <pc:grpChg chg="mod">
          <ac:chgData name="REBEKAH WEBB" userId="d576322d92f5b78f" providerId="LiveId" clId="{3CBA530D-2756-4C15-BF25-6003B4DC3174}" dt="2021-04-21T10:02:43.858" v="2710" actId="1076"/>
          <ac:grpSpMkLst>
            <pc:docMk/>
            <pc:sldMk cId="0" sldId="334"/>
            <ac:grpSpMk id="2" creationId="{00000000-0000-0000-0000-000000000000}"/>
          </ac:grpSpMkLst>
        </pc:grpChg>
      </pc:sldChg>
      <pc:sldChg chg="add modNotesTx">
        <pc:chgData name="REBEKAH WEBB" userId="d576322d92f5b78f" providerId="LiveId" clId="{3CBA530D-2756-4C15-BF25-6003B4DC3174}" dt="2021-04-21T10:08:25.434" v="2913" actId="20577"/>
        <pc:sldMkLst>
          <pc:docMk/>
          <pc:sldMk cId="0" sldId="335"/>
        </pc:sldMkLst>
      </pc:sldChg>
      <pc:sldChg chg="modSp add mod">
        <pc:chgData name="REBEKAH WEBB" userId="d576322d92f5b78f" providerId="LiveId" clId="{3CBA530D-2756-4C15-BF25-6003B4DC3174}" dt="2021-04-20T18:12:02.486" v="704" actId="1076"/>
        <pc:sldMkLst>
          <pc:docMk/>
          <pc:sldMk cId="0" sldId="336"/>
        </pc:sldMkLst>
        <pc:spChg chg="mod">
          <ac:chgData name="REBEKAH WEBB" userId="d576322d92f5b78f" providerId="LiveId" clId="{3CBA530D-2756-4C15-BF25-6003B4DC3174}" dt="2021-04-20T18:11:59.038" v="703" actId="1076"/>
          <ac:spMkLst>
            <pc:docMk/>
            <pc:sldMk cId="0" sldId="336"/>
            <ac:spMk id="28" creationId="{B2B3275F-E9E9-4591-A4C5-6133D1F3430B}"/>
          </ac:spMkLst>
        </pc:spChg>
        <pc:grpChg chg="mod">
          <ac:chgData name="REBEKAH WEBB" userId="d576322d92f5b78f" providerId="LiveId" clId="{3CBA530D-2756-4C15-BF25-6003B4DC3174}" dt="2021-04-20T18:12:02.486" v="704" actId="1076"/>
          <ac:grpSpMkLst>
            <pc:docMk/>
            <pc:sldMk cId="0" sldId="336"/>
            <ac:grpSpMk id="12" creationId="{00000000-0000-0000-0000-000000000000}"/>
          </ac:grpSpMkLst>
        </pc:grpChg>
      </pc:sldChg>
      <pc:sldChg chg="addSp delSp modSp new mod">
        <pc:chgData name="REBEKAH WEBB" userId="d576322d92f5b78f" providerId="LiveId" clId="{3CBA530D-2756-4C15-BF25-6003B4DC3174}" dt="2021-04-20T17:45:34.314" v="544" actId="478"/>
        <pc:sldMkLst>
          <pc:docMk/>
          <pc:sldMk cId="3590710973" sldId="337"/>
        </pc:sldMkLst>
        <pc:spChg chg="add del mod">
          <ac:chgData name="REBEKAH WEBB" userId="d576322d92f5b78f" providerId="LiveId" clId="{3CBA530D-2756-4C15-BF25-6003B4DC3174}" dt="2021-04-20T17:45:34.314" v="544" actId="478"/>
          <ac:spMkLst>
            <pc:docMk/>
            <pc:sldMk cId="3590710973" sldId="337"/>
            <ac:spMk id="2" creationId="{290BA63D-A525-4B0F-8D77-B41FAEB41525}"/>
          </ac:spMkLst>
        </pc:spChg>
      </pc:sldChg>
      <pc:sldChg chg="addSp delSp modSp add mod ord delAnim modAnim modNotesTx">
        <pc:chgData name="REBEKAH WEBB" userId="d576322d92f5b78f" providerId="LiveId" clId="{3CBA530D-2756-4C15-BF25-6003B4DC3174}" dt="2021-04-20T18:03:50.731" v="630"/>
        <pc:sldMkLst>
          <pc:docMk/>
          <pc:sldMk cId="3915185069" sldId="338"/>
        </pc:sldMkLst>
        <pc:picChg chg="add mod">
          <ac:chgData name="REBEKAH WEBB" userId="d576322d92f5b78f" providerId="LiveId" clId="{3CBA530D-2756-4C15-BF25-6003B4DC3174}" dt="2021-04-20T18:03:43.575" v="629" actId="1076"/>
          <ac:picMkLst>
            <pc:docMk/>
            <pc:sldMk cId="3915185069" sldId="338"/>
            <ac:picMk id="6" creationId="{E432AB61-D6F2-4D60-9BC8-5CEF4F82212D}"/>
          </ac:picMkLst>
        </pc:picChg>
        <pc:picChg chg="del">
          <ac:chgData name="REBEKAH WEBB" userId="d576322d92f5b78f" providerId="LiveId" clId="{3CBA530D-2756-4C15-BF25-6003B4DC3174}" dt="2021-04-20T18:03:09.543" v="623" actId="478"/>
          <ac:picMkLst>
            <pc:docMk/>
            <pc:sldMk cId="3915185069" sldId="338"/>
            <ac:picMk id="8" creationId="{288960EA-28DD-42B5-BA32-294C98B81358}"/>
          </ac:picMkLst>
        </pc:picChg>
      </pc:sldChg>
      <pc:sldChg chg="add ord">
        <pc:chgData name="REBEKAH WEBB" userId="d576322d92f5b78f" providerId="LiveId" clId="{3CBA530D-2756-4C15-BF25-6003B4DC3174}" dt="2021-04-20T18:10:59.965" v="667"/>
        <pc:sldMkLst>
          <pc:docMk/>
          <pc:sldMk cId="2794728048" sldId="339"/>
        </pc:sldMkLst>
      </pc:sldChg>
      <pc:sldChg chg="add ord modNotesTx">
        <pc:chgData name="REBEKAH WEBB" userId="d576322d92f5b78f" providerId="LiveId" clId="{3CBA530D-2756-4C15-BF25-6003B4DC3174}" dt="2021-04-21T10:01:08.152" v="2618" actId="20577"/>
        <pc:sldMkLst>
          <pc:docMk/>
          <pc:sldMk cId="3469168387" sldId="340"/>
        </pc:sldMkLst>
      </pc:sldChg>
      <pc:sldChg chg="addSp delSp modSp add mod ord modClrScheme chgLayout modNotesTx">
        <pc:chgData name="REBEKAH WEBB" userId="d576322d92f5b78f" providerId="LiveId" clId="{3CBA530D-2756-4C15-BF25-6003B4DC3174}" dt="2021-04-21T10:07:58.801" v="2867" actId="20577"/>
        <pc:sldMkLst>
          <pc:docMk/>
          <pc:sldMk cId="3838418395" sldId="341"/>
        </pc:sldMkLst>
        <pc:spChg chg="mod">
          <ac:chgData name="REBEKAH WEBB" userId="d576322d92f5b78f" providerId="LiveId" clId="{3CBA530D-2756-4C15-BF25-6003B4DC3174}" dt="2021-04-21T10:07:49.833" v="2808" actId="20577"/>
          <ac:spMkLst>
            <pc:docMk/>
            <pc:sldMk cId="3838418395" sldId="341"/>
            <ac:spMk id="4" creationId="{00000000-0000-0000-0000-000000000000}"/>
          </ac:spMkLst>
        </pc:spChg>
        <pc:spChg chg="del mod">
          <ac:chgData name="REBEKAH WEBB" userId="d576322d92f5b78f" providerId="LiveId" clId="{3CBA530D-2756-4C15-BF25-6003B4DC3174}" dt="2021-04-21T09:48:49.465" v="1723"/>
          <ac:spMkLst>
            <pc:docMk/>
            <pc:sldMk cId="3838418395" sldId="341"/>
            <ac:spMk id="5" creationId="{00000000-0000-0000-0000-000000000000}"/>
          </ac:spMkLst>
        </pc:spChg>
        <pc:spChg chg="add del mod ord">
          <ac:chgData name="REBEKAH WEBB" userId="d576322d92f5b78f" providerId="LiveId" clId="{3CBA530D-2756-4C15-BF25-6003B4DC3174}" dt="2021-04-21T09:50:58.088" v="1901" actId="700"/>
          <ac:spMkLst>
            <pc:docMk/>
            <pc:sldMk cId="3838418395" sldId="341"/>
            <ac:spMk id="8" creationId="{05E8E7D6-519C-4F1D-AAC7-EEEBCFD61173}"/>
          </ac:spMkLst>
        </pc:spChg>
        <pc:spChg chg="add mod ord">
          <ac:chgData name="REBEKAH WEBB" userId="d576322d92f5b78f" providerId="LiveId" clId="{3CBA530D-2756-4C15-BF25-6003B4DC3174}" dt="2021-04-21T09:54:25.583" v="1992" actId="20577"/>
          <ac:spMkLst>
            <pc:docMk/>
            <pc:sldMk cId="3838418395" sldId="341"/>
            <ac:spMk id="9" creationId="{190651E2-F15E-492A-83FF-ED5BFC4BF70B}"/>
          </ac:spMkLst>
        </pc:spChg>
        <pc:spChg chg="add del mod ord">
          <ac:chgData name="REBEKAH WEBB" userId="d576322d92f5b78f" providerId="LiveId" clId="{3CBA530D-2756-4C15-BF25-6003B4DC3174}" dt="2021-04-21T09:52:12.912" v="1928" actId="478"/>
          <ac:spMkLst>
            <pc:docMk/>
            <pc:sldMk cId="3838418395" sldId="341"/>
            <ac:spMk id="10" creationId="{E9C53F8A-65FF-451F-B63D-B6B5199A575E}"/>
          </ac:spMkLst>
        </pc:spChg>
        <pc:spChg chg="add del mod ord">
          <ac:chgData name="REBEKAH WEBB" userId="d576322d92f5b78f" providerId="LiveId" clId="{3CBA530D-2756-4C15-BF25-6003B4DC3174}" dt="2021-04-21T09:52:08.796" v="1927" actId="478"/>
          <ac:spMkLst>
            <pc:docMk/>
            <pc:sldMk cId="3838418395" sldId="341"/>
            <ac:spMk id="11" creationId="{3E50D9D1-0671-40FE-823B-66EEAE8D2D9B}"/>
          </ac:spMkLst>
        </pc:spChg>
        <pc:spChg chg="add mod">
          <ac:chgData name="REBEKAH WEBB" userId="d576322d92f5b78f" providerId="LiveId" clId="{3CBA530D-2756-4C15-BF25-6003B4DC3174}" dt="2021-04-21T09:54:15.045" v="1989" actId="20577"/>
          <ac:spMkLst>
            <pc:docMk/>
            <pc:sldMk cId="3838418395" sldId="341"/>
            <ac:spMk id="12" creationId="{E6394FB2-B1DE-4005-8B74-E8DF2A4B687C}"/>
          </ac:spMkLst>
        </pc:spChg>
      </pc:sldChg>
      <pc:sldChg chg="modSp add mod ord modNotesTx">
        <pc:chgData name="REBEKAH WEBB" userId="d576322d92f5b78f" providerId="LiveId" clId="{3CBA530D-2756-4C15-BF25-6003B4DC3174}" dt="2021-04-21T10:10:13.869" v="3072" actId="20577"/>
        <pc:sldMkLst>
          <pc:docMk/>
          <pc:sldMk cId="706716234" sldId="342"/>
        </pc:sldMkLst>
        <pc:spChg chg="mod">
          <ac:chgData name="REBEKAH WEBB" userId="d576322d92f5b78f" providerId="LiveId" clId="{3CBA530D-2756-4C15-BF25-6003B4DC3174}" dt="2021-04-21T09:58:24.109" v="2424" actId="20577"/>
          <ac:spMkLst>
            <pc:docMk/>
            <pc:sldMk cId="706716234" sldId="342"/>
            <ac:spMk id="4" creationId="{00000000-0000-0000-0000-000000000000}"/>
          </ac:spMkLst>
        </pc:spChg>
        <pc:spChg chg="mod">
          <ac:chgData name="REBEKAH WEBB" userId="d576322d92f5b78f" providerId="LiveId" clId="{3CBA530D-2756-4C15-BF25-6003B4DC3174}" dt="2021-04-21T10:02:32.643" v="2709" actId="20577"/>
          <ac:spMkLst>
            <pc:docMk/>
            <pc:sldMk cId="706716234" sldId="342"/>
            <ac:spMk id="9" creationId="{190651E2-F15E-492A-83FF-ED5BFC4BF70B}"/>
          </ac:spMkLst>
        </pc:spChg>
        <pc:spChg chg="mod">
          <ac:chgData name="REBEKAH WEBB" userId="d576322d92f5b78f" providerId="LiveId" clId="{3CBA530D-2756-4C15-BF25-6003B4DC3174}" dt="2021-04-21T10:10:13.869" v="3072" actId="20577"/>
          <ac:spMkLst>
            <pc:docMk/>
            <pc:sldMk cId="706716234" sldId="342"/>
            <ac:spMk id="12" creationId="{E6394FB2-B1DE-4005-8B74-E8DF2A4B687C}"/>
          </ac:spMkLst>
        </pc:spChg>
      </pc:sldChg>
      <pc:sldChg chg="modSp add mod ord modNotesTx">
        <pc:chgData name="REBEKAH WEBB" userId="d576322d92f5b78f" providerId="LiveId" clId="{3CBA530D-2756-4C15-BF25-6003B4DC3174}" dt="2021-04-21T10:09:46.169" v="3064" actId="20577"/>
        <pc:sldMkLst>
          <pc:docMk/>
          <pc:sldMk cId="2588558216" sldId="343"/>
        </pc:sldMkLst>
        <pc:spChg chg="mod">
          <ac:chgData name="REBEKAH WEBB" userId="d576322d92f5b78f" providerId="LiveId" clId="{3CBA530D-2756-4C15-BF25-6003B4DC3174}" dt="2021-04-21T10:04:28.160" v="2724" actId="14100"/>
          <ac:spMkLst>
            <pc:docMk/>
            <pc:sldMk cId="2588558216" sldId="343"/>
            <ac:spMk id="4" creationId="{00000000-0000-0000-0000-000000000000}"/>
          </ac:spMkLst>
        </pc:spChg>
        <pc:spChg chg="mod">
          <ac:chgData name="REBEKAH WEBB" userId="d576322d92f5b78f" providerId="LiveId" clId="{3CBA530D-2756-4C15-BF25-6003B4DC3174}" dt="2021-04-21T10:04:39.203" v="2758" actId="20577"/>
          <ac:spMkLst>
            <pc:docMk/>
            <pc:sldMk cId="2588558216" sldId="343"/>
            <ac:spMk id="11" creationId="{00000000-0000-0000-0000-000000000000}"/>
          </ac:spMkLst>
        </pc:spChg>
        <pc:spChg chg="mod">
          <ac:chgData name="REBEKAH WEBB" userId="d576322d92f5b78f" providerId="LiveId" clId="{3CBA530D-2756-4C15-BF25-6003B4DC3174}" dt="2021-04-21T10:09:46.169" v="3064" actId="20577"/>
          <ac:spMkLst>
            <pc:docMk/>
            <pc:sldMk cId="2588558216" sldId="343"/>
            <ac:spMk id="1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65D66-2D90-244E-A448-D4E931225977}" type="datetimeFigureOut">
              <a:rPr lang="en-US" smtClean="0"/>
              <a:t>4/21/2021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F9D1F-9346-7D4E-BECF-08B8BD4EFCDE}" type="slidenum">
              <a:rPr lang="en-US" smtClean="0"/>
              <a:t>‹#›</a:t>
            </a:fld>
            <a:endParaRPr lang="en-US"/>
          </a:p>
        </p:txBody>
      </p:sp>
    </p:spTree>
    <p:extLst>
      <p:ext uri="{BB962C8B-B14F-4D97-AF65-F5344CB8AC3E}">
        <p14:creationId xmlns:p14="http://schemas.microsoft.com/office/powerpoint/2010/main" val="102633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13F9D1F-9346-7D4E-BECF-08B8BD4EFCDE}" type="slidenum">
              <a:rPr lang="en-US" smtClean="0"/>
              <a:t>2</a:t>
            </a:fld>
            <a:endParaRPr lang="en-US"/>
          </a:p>
        </p:txBody>
      </p:sp>
    </p:spTree>
    <p:extLst>
      <p:ext uri="{BB962C8B-B14F-4D97-AF65-F5344CB8AC3E}">
        <p14:creationId xmlns:p14="http://schemas.microsoft.com/office/powerpoint/2010/main" val="315129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a:t>
            </a:fld>
            <a:endParaRPr lang="en-US"/>
          </a:p>
        </p:txBody>
      </p:sp>
    </p:spTree>
    <p:extLst>
      <p:ext uri="{BB962C8B-B14F-4D97-AF65-F5344CB8AC3E}">
        <p14:creationId xmlns:p14="http://schemas.microsoft.com/office/powerpoint/2010/main" val="2539152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https://youtu.be/pZHiIGFLN8Y</a:t>
            </a:r>
          </a:p>
        </p:txBody>
      </p:sp>
      <p:sp>
        <p:nvSpPr>
          <p:cNvPr id="4" name="Slide Number Placeholder 3"/>
          <p:cNvSpPr>
            <a:spLocks noGrp="1"/>
          </p:cNvSpPr>
          <p:nvPr>
            <p:ph type="sldNum" sz="quarter" idx="5"/>
          </p:nvPr>
        </p:nvSpPr>
        <p:spPr/>
        <p:txBody>
          <a:bodyPr/>
          <a:lstStyle/>
          <a:p>
            <a:fld id="{813F9D1F-9346-7D4E-BECF-08B8BD4EFCDE}" type="slidenum">
              <a:rPr lang="en-US" smtClean="0"/>
              <a:t>10</a:t>
            </a:fld>
            <a:endParaRPr lang="en-US"/>
          </a:p>
        </p:txBody>
      </p:sp>
    </p:spTree>
    <p:extLst>
      <p:ext uri="{BB962C8B-B14F-4D97-AF65-F5344CB8AC3E}">
        <p14:creationId xmlns:p14="http://schemas.microsoft.com/office/powerpoint/2010/main" val="50505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 country in the world has pledged to ensure that all people and all communities receive the health services they need without financial hardship by 2030. </a:t>
            </a:r>
          </a:p>
          <a:p>
            <a:endParaRPr lang="en-GB" dirty="0"/>
          </a:p>
          <a:p>
            <a:r>
              <a:rPr lang="en-GB" dirty="0"/>
              <a:t>This goal is known as universal health coverage. Countries are free to decide how they will achieve this.</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13</a:t>
            </a:fld>
            <a:endParaRPr lang="en-US"/>
          </a:p>
        </p:txBody>
      </p:sp>
    </p:spTree>
    <p:extLst>
      <p:ext uri="{BB962C8B-B14F-4D97-AF65-F5344CB8AC3E}">
        <p14:creationId xmlns:p14="http://schemas.microsoft.com/office/powerpoint/2010/main" val="1151862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Financial hardship caused by health costs is one of the major reasons why there is a global movement for UHC. This is when a person or family has to pay so much money ‘out of pocket’ for healthcare that they are left with very little money to survive on.</a:t>
            </a:r>
          </a:p>
          <a:p>
            <a:r>
              <a:rPr lang="en-GB" dirty="0"/>
              <a:t>100 million people are pushed into extreme poverty each year because of health costs - unexpected illness requires them to use up their life savings, sell assets, or borrow money. </a:t>
            </a:r>
          </a:p>
          <a:p>
            <a:r>
              <a:rPr lang="en-GB" dirty="0"/>
              <a:t>This is one of the key reasons behind the push for universal health coverage.</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14</a:t>
            </a:fld>
            <a:endParaRPr lang="en-US"/>
          </a:p>
        </p:txBody>
      </p:sp>
    </p:spTree>
    <p:extLst>
      <p:ext uri="{BB962C8B-B14F-4D97-AF65-F5344CB8AC3E}">
        <p14:creationId xmlns:p14="http://schemas.microsoft.com/office/powerpoint/2010/main" val="890894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countries have traditionally relied on citizens paying for their own healthcare to supplement health budgets.  </a:t>
            </a:r>
          </a:p>
          <a:p>
            <a:r>
              <a:rPr lang="en-GB" dirty="0"/>
              <a:t>Here are some examples of health expenses you have to pay out of your own pocket. Can you add any more? </a:t>
            </a:r>
          </a:p>
          <a:p>
            <a:r>
              <a:rPr lang="en-GB" dirty="0"/>
              <a:t>These OOP payments are known to increase health inequities because the poorest and sickest are impacted by them the most. To ensure equity in UHC, these payments must be reduced to a minimum.</a:t>
            </a:r>
          </a:p>
          <a:p>
            <a:r>
              <a:rPr lang="en-GB" dirty="0"/>
              <a:t>In some countries people prefer to go to private clinics to ensure confidentiality and privacy, even if free government services are available.</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15</a:t>
            </a:fld>
            <a:endParaRPr lang="en-US"/>
          </a:p>
        </p:txBody>
      </p:sp>
    </p:spTree>
    <p:extLst>
      <p:ext uri="{BB962C8B-B14F-4D97-AF65-F5344CB8AC3E}">
        <p14:creationId xmlns:p14="http://schemas.microsoft.com/office/powerpoint/2010/main" val="3008382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would it mean to make healthcare available to everyone for free and what might the problems be?</a:t>
            </a:r>
          </a:p>
        </p:txBody>
      </p:sp>
      <p:sp>
        <p:nvSpPr>
          <p:cNvPr id="4" name="Slide Number Placeholder 3"/>
          <p:cNvSpPr>
            <a:spLocks noGrp="1"/>
          </p:cNvSpPr>
          <p:nvPr>
            <p:ph type="sldNum" sz="quarter" idx="5"/>
          </p:nvPr>
        </p:nvSpPr>
        <p:spPr/>
        <p:txBody>
          <a:bodyPr/>
          <a:lstStyle/>
          <a:p>
            <a:fld id="{813F9D1F-9346-7D4E-BECF-08B8BD4EFCDE}" type="slidenum">
              <a:rPr lang="en-US" smtClean="0"/>
              <a:t>16</a:t>
            </a:fld>
            <a:endParaRPr lang="en-US"/>
          </a:p>
        </p:txBody>
      </p:sp>
    </p:spTree>
    <p:extLst>
      <p:ext uri="{BB962C8B-B14F-4D97-AF65-F5344CB8AC3E}">
        <p14:creationId xmlns:p14="http://schemas.microsoft.com/office/powerpoint/2010/main" val="316274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Country 1 = Senegal</a:t>
            </a:r>
          </a:p>
          <a:p>
            <a:r>
              <a:rPr lang="en-US" dirty="0"/>
              <a:t>Country 2 = Ghana</a:t>
            </a:r>
          </a:p>
          <a:p>
            <a:r>
              <a:rPr lang="en-US" dirty="0"/>
              <a:t>Country 3 = Ukraine</a:t>
            </a:r>
          </a:p>
          <a:p>
            <a:r>
              <a:rPr lang="en-US" dirty="0"/>
              <a:t>Country 4 = Indonesia</a:t>
            </a:r>
          </a:p>
          <a:p>
            <a:r>
              <a:rPr lang="en-US" dirty="0"/>
              <a:t>Country 5 = Cote D’Ivoire</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18</a:t>
            </a:fld>
            <a:endParaRPr lang="en-US"/>
          </a:p>
        </p:txBody>
      </p:sp>
    </p:spTree>
    <p:extLst>
      <p:ext uri="{BB962C8B-B14F-4D97-AF65-F5344CB8AC3E}">
        <p14:creationId xmlns:p14="http://schemas.microsoft.com/office/powerpoint/2010/main" val="2640294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Ghana: NHIS</a:t>
            </a:r>
          </a:p>
          <a:p>
            <a:r>
              <a:rPr lang="en-US" dirty="0"/>
              <a:t>Indonesia: JKN</a:t>
            </a:r>
          </a:p>
          <a:p>
            <a:r>
              <a:rPr lang="en-US" dirty="0"/>
              <a:t>Senegal: No</a:t>
            </a:r>
          </a:p>
          <a:p>
            <a:r>
              <a:rPr lang="en-US" dirty="0"/>
              <a:t>Cote D’Ivoire: No</a:t>
            </a:r>
          </a:p>
          <a:p>
            <a:r>
              <a:rPr lang="en-US" dirty="0"/>
              <a:t>Ukraine: No – but it is a proposal</a:t>
            </a:r>
          </a:p>
          <a:p>
            <a:endParaRPr lang="en-US" dirty="0"/>
          </a:p>
          <a:p>
            <a:r>
              <a:rPr lang="en-GB" dirty="0"/>
              <a:t>Community-based health insurance schemes are common in low-income countries. They usually offer a basic health package for a flat rate. However, the user still needs to pay for the services not covered and the poorest and most vulnerable will still be excluded</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22</a:t>
            </a:fld>
            <a:endParaRPr lang="en-US"/>
          </a:p>
        </p:txBody>
      </p:sp>
    </p:spTree>
    <p:extLst>
      <p:ext uri="{BB962C8B-B14F-4D97-AF65-F5344CB8AC3E}">
        <p14:creationId xmlns:p14="http://schemas.microsoft.com/office/powerpoint/2010/main" val="366807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Something you will come across if you work on UHC is this cube diagram.</a:t>
            </a:r>
          </a:p>
          <a:p>
            <a:endParaRPr lang="en-GB" dirty="0"/>
          </a:p>
          <a:p>
            <a:r>
              <a:rPr lang="en-GB" dirty="0"/>
              <a:t>Universal health coverage aims to make improvements in three key areas:</a:t>
            </a:r>
          </a:p>
          <a:p>
            <a:r>
              <a:rPr lang="en-GB" dirty="0"/>
              <a:t>o	Higher numbers of people accessing health services</a:t>
            </a:r>
          </a:p>
          <a:p>
            <a:r>
              <a:rPr lang="en-GB" dirty="0"/>
              <a:t>o	An expanded range of health services available </a:t>
            </a:r>
          </a:p>
          <a:p>
            <a:r>
              <a:rPr lang="en-GB" dirty="0"/>
              <a:t>o	Removal or reduction of health fees and treatment costs</a:t>
            </a:r>
          </a:p>
          <a:p>
            <a:r>
              <a:rPr lang="en-GB" dirty="0"/>
              <a:t>Governments generally need to make changes in all three dimensions to improve health coverage, although they may focus on one area more than others depending on resources available. </a:t>
            </a:r>
          </a:p>
          <a:p>
            <a:endParaRPr lang="en-GB" dirty="0"/>
          </a:p>
          <a:p>
            <a:r>
              <a:rPr lang="en-GB" dirty="0"/>
              <a:t>The blue small cube is the money you have available to spend. The three dimensions are:</a:t>
            </a:r>
          </a:p>
          <a:p>
            <a:r>
              <a:rPr lang="en-GB" dirty="0"/>
              <a:t>•	Height = costs</a:t>
            </a:r>
          </a:p>
          <a:p>
            <a:r>
              <a:rPr lang="en-GB" dirty="0"/>
              <a:t>•	Width = population</a:t>
            </a:r>
          </a:p>
          <a:p>
            <a:r>
              <a:rPr lang="en-GB" dirty="0"/>
              <a:t>•	Depth = services</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23</a:t>
            </a:fld>
            <a:endParaRPr lang="en-US"/>
          </a:p>
        </p:txBody>
      </p:sp>
    </p:spTree>
    <p:extLst>
      <p:ext uri="{BB962C8B-B14F-4D97-AF65-F5344CB8AC3E}">
        <p14:creationId xmlns:p14="http://schemas.microsoft.com/office/powerpoint/2010/main" val="521420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you find out about your government’s plans for health and UHC?</a:t>
            </a:r>
          </a:p>
          <a:p>
            <a:r>
              <a:rPr lang="en-GB" dirty="0"/>
              <a:t>It is the National Health Policy, National Health Strategy or Plan that sets out government policy on health, including plans for health reform and UHC goals. </a:t>
            </a:r>
          </a:p>
          <a:p>
            <a:r>
              <a:rPr lang="en-GB" dirty="0"/>
              <a:t>These plans should set out how governments will allocate domestic resources efficiently and fairly, and how they will fund national health coverage.</a:t>
            </a:r>
          </a:p>
          <a:p>
            <a:endParaRPr lang="en-GB" dirty="0"/>
          </a:p>
          <a:p>
            <a:r>
              <a:rPr lang="en-GB" dirty="0"/>
              <a:t>Ghana = National Health Policy 2020-2030</a:t>
            </a:r>
          </a:p>
          <a:p>
            <a:r>
              <a:rPr lang="en-GB" dirty="0"/>
              <a:t>Ukraine = National Health Reform Strategy 2015-2020</a:t>
            </a:r>
          </a:p>
          <a:p>
            <a:r>
              <a:rPr lang="en-GB" dirty="0"/>
              <a:t>Indonesia = Ministry of Health Strategic Plan 2015-2019</a:t>
            </a:r>
          </a:p>
          <a:p>
            <a:r>
              <a:rPr lang="en-GB" dirty="0"/>
              <a:t>Senegal = </a:t>
            </a:r>
            <a:r>
              <a:rPr lang="fr-FR" dirty="0"/>
              <a:t>Plan National de Developpement Sanitair 2009-2018</a:t>
            </a:r>
            <a:endParaRPr lang="en-GB" dirty="0"/>
          </a:p>
          <a:p>
            <a:r>
              <a:rPr lang="en-GB" dirty="0"/>
              <a:t>Cote D’Ivoire = </a:t>
            </a:r>
            <a:r>
              <a:rPr lang="fr-FR" dirty="0"/>
              <a:t>Plan National de Developpement Sanitaire 2016-2020 </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24</a:t>
            </a:fld>
            <a:endParaRPr lang="en-US"/>
          </a:p>
        </p:txBody>
      </p:sp>
    </p:spTree>
    <p:extLst>
      <p:ext uri="{BB962C8B-B14F-4D97-AF65-F5344CB8AC3E}">
        <p14:creationId xmlns:p14="http://schemas.microsoft.com/office/powerpoint/2010/main" val="300719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national health policy or plan should be where the government sets out which services it will provide to people under the health insurance or health system.</a:t>
            </a:r>
          </a:p>
          <a:p>
            <a:r>
              <a:rPr lang="en-GB" dirty="0"/>
              <a:t>There are three things that governments have to consider:</a:t>
            </a:r>
          </a:p>
          <a:p>
            <a:r>
              <a:rPr lang="en-GB" dirty="0"/>
              <a:t>o	Equity – ensuring equal and fair access to services</a:t>
            </a:r>
          </a:p>
          <a:p>
            <a:r>
              <a:rPr lang="en-GB" dirty="0"/>
              <a:t>o	Disease burden profile – the main health needs of the population (most serious causes of disease and death)</a:t>
            </a:r>
          </a:p>
          <a:p>
            <a:r>
              <a:rPr lang="en-GB" dirty="0"/>
              <a:t>o	Cost-effectiveness</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25</a:t>
            </a:fld>
            <a:endParaRPr lang="en-US"/>
          </a:p>
        </p:txBody>
      </p:sp>
    </p:spTree>
    <p:extLst>
      <p:ext uri="{BB962C8B-B14F-4D97-AF65-F5344CB8AC3E}">
        <p14:creationId xmlns:p14="http://schemas.microsoft.com/office/powerpoint/2010/main" val="147541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https://youtu.be/XM-X4fQHsW0</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26</a:t>
            </a:fld>
            <a:endParaRPr lang="en-US"/>
          </a:p>
        </p:txBody>
      </p:sp>
    </p:spTree>
    <p:extLst>
      <p:ext uri="{BB962C8B-B14F-4D97-AF65-F5344CB8AC3E}">
        <p14:creationId xmlns:p14="http://schemas.microsoft.com/office/powerpoint/2010/main" val="1161142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are the Minister of Health in your country. You need to choose one of the three options. What would you choose?</a:t>
            </a:r>
          </a:p>
        </p:txBody>
      </p:sp>
      <p:sp>
        <p:nvSpPr>
          <p:cNvPr id="4" name="Slide Number Placeholder 3"/>
          <p:cNvSpPr>
            <a:spLocks noGrp="1"/>
          </p:cNvSpPr>
          <p:nvPr>
            <p:ph type="sldNum" sz="quarter" idx="5"/>
          </p:nvPr>
        </p:nvSpPr>
        <p:spPr/>
        <p:txBody>
          <a:bodyPr/>
          <a:lstStyle/>
          <a:p>
            <a:fld id="{813F9D1F-9346-7D4E-BECF-08B8BD4EFCDE}" type="slidenum">
              <a:rPr lang="en-US" smtClean="0"/>
              <a:t>29</a:t>
            </a:fld>
            <a:endParaRPr lang="en-US"/>
          </a:p>
        </p:txBody>
      </p:sp>
    </p:spTree>
    <p:extLst>
      <p:ext uri="{BB962C8B-B14F-4D97-AF65-F5344CB8AC3E}">
        <p14:creationId xmlns:p14="http://schemas.microsoft.com/office/powerpoint/2010/main" val="1072417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32</a:t>
            </a:fld>
            <a:endParaRPr lang="en-US"/>
          </a:p>
        </p:txBody>
      </p:sp>
    </p:spTree>
    <p:extLst>
      <p:ext uri="{BB962C8B-B14F-4D97-AF65-F5344CB8AC3E}">
        <p14:creationId xmlns:p14="http://schemas.microsoft.com/office/powerpoint/2010/main" val="3279447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around the Resources Sheet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33</a:t>
            </a:fld>
            <a:endParaRPr lang="en-US"/>
          </a:p>
        </p:txBody>
      </p:sp>
    </p:spTree>
    <p:extLst>
      <p:ext uri="{BB962C8B-B14F-4D97-AF65-F5344CB8AC3E}">
        <p14:creationId xmlns:p14="http://schemas.microsoft.com/office/powerpoint/2010/main" val="969051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liked</a:t>
            </a:r>
          </a:p>
          <a:p>
            <a:r>
              <a:rPr lang="en-US" dirty="0"/>
              <a:t>What I was inspired by</a:t>
            </a:r>
          </a:p>
          <a:p>
            <a:r>
              <a:rPr lang="en-US" dirty="0"/>
              <a:t>Questions I still have</a:t>
            </a:r>
          </a:p>
          <a:p>
            <a:endParaRPr lang="en-US" dirty="0"/>
          </a:p>
        </p:txBody>
      </p:sp>
      <p:sp>
        <p:nvSpPr>
          <p:cNvPr id="4" name="Slide Number Placeholder 3"/>
          <p:cNvSpPr>
            <a:spLocks noGrp="1"/>
          </p:cNvSpPr>
          <p:nvPr>
            <p:ph type="sldNum" sz="quarter" idx="5"/>
          </p:nvPr>
        </p:nvSpPr>
        <p:spPr/>
        <p:txBody>
          <a:bodyPr/>
          <a:lstStyle/>
          <a:p>
            <a:fld id="{B1FA3E51-84DE-B14A-928A-9A8203D71F3B}" type="slidenum">
              <a:rPr lang="en-US" smtClean="0"/>
              <a:t>34</a:t>
            </a:fld>
            <a:endParaRPr lang="en-US"/>
          </a:p>
        </p:txBody>
      </p:sp>
    </p:spTree>
    <p:extLst>
      <p:ext uri="{BB962C8B-B14F-4D97-AF65-F5344CB8AC3E}">
        <p14:creationId xmlns:p14="http://schemas.microsoft.com/office/powerpoint/2010/main" val="3838801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39</a:t>
            </a:fld>
            <a:endParaRPr lang="en-US"/>
          </a:p>
        </p:txBody>
      </p:sp>
    </p:spTree>
    <p:extLst>
      <p:ext uri="{BB962C8B-B14F-4D97-AF65-F5344CB8AC3E}">
        <p14:creationId xmlns:p14="http://schemas.microsoft.com/office/powerpoint/2010/main" val="1858445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https://youtu.be/C1bIjISMlTo</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40</a:t>
            </a:fld>
            <a:endParaRPr lang="en-US"/>
          </a:p>
        </p:txBody>
      </p:sp>
    </p:spTree>
    <p:extLst>
      <p:ext uri="{BB962C8B-B14F-4D97-AF65-F5344CB8AC3E}">
        <p14:creationId xmlns:p14="http://schemas.microsoft.com/office/powerpoint/2010/main" val="713846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goals of achieving UHC and ending the AIDS epidemic are complementary and one cannot be achieved without the other. The underlying values and principles are the same: equity, non-discrimination, dignity, and social justice. </a:t>
            </a:r>
          </a:p>
          <a:p>
            <a:endParaRPr lang="en-GB" dirty="0"/>
          </a:p>
          <a:p>
            <a:r>
              <a:rPr lang="en-GB" dirty="0"/>
              <a:t>In 2019, less than half of key populations were reached with combination HIV prevention services in more than half of the countries that reported to UNAIDS. </a:t>
            </a:r>
          </a:p>
          <a:p>
            <a:endParaRPr lang="en-GB" dirty="0"/>
          </a:p>
          <a:p>
            <a:r>
              <a:rPr lang="en-GB" dirty="0"/>
              <a:t>New health funding from domestic sources for UHC could help close the HIV financing gap and improve sustainability.</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43</a:t>
            </a:fld>
            <a:endParaRPr lang="en-US"/>
          </a:p>
        </p:txBody>
      </p:sp>
    </p:spTree>
    <p:extLst>
      <p:ext uri="{BB962C8B-B14F-4D97-AF65-F5344CB8AC3E}">
        <p14:creationId xmlns:p14="http://schemas.microsoft.com/office/powerpoint/2010/main" val="42200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46</a:t>
            </a:fld>
            <a:endParaRPr lang="en-US"/>
          </a:p>
        </p:txBody>
      </p:sp>
    </p:spTree>
    <p:extLst>
      <p:ext uri="{BB962C8B-B14F-4D97-AF65-F5344CB8AC3E}">
        <p14:creationId xmlns:p14="http://schemas.microsoft.com/office/powerpoint/2010/main" val="2946991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some of the many things you bring to the UHC discussion.</a:t>
            </a:r>
          </a:p>
          <a:p>
            <a:r>
              <a:rPr lang="en-GB" dirty="0"/>
              <a:t>First of all you have lived experience of HIV and other health issues that are often connected so you can speak with authority about what this means and what works for you</a:t>
            </a:r>
          </a:p>
          <a:p>
            <a:r>
              <a:rPr lang="en-GB" dirty="0"/>
              <a:t>You also have information and data about how the health system works or doesn’t work for people living with HIV - some of you have been involved in the Stigma Index in Cote D’Ivoire, Ukraine and Ghana</a:t>
            </a:r>
          </a:p>
          <a:p>
            <a:r>
              <a:rPr lang="en-GB" dirty="0"/>
              <a:t>You have considerable expertise and experience in people-</a:t>
            </a:r>
            <a:r>
              <a:rPr lang="en-GB" dirty="0" err="1"/>
              <a:t>centered</a:t>
            </a:r>
            <a:r>
              <a:rPr lang="en-GB" dirty="0"/>
              <a:t> approaches, integrated services and especially on how to reach the most marginalized and vulnerable people</a:t>
            </a:r>
          </a:p>
          <a:p>
            <a:r>
              <a:rPr lang="en-GB" dirty="0"/>
              <a:t>You have a strong commitment to human rights and inclusiveness and how to advocate for access to medicines and services, as well as to hold policymakers to account on their commitments</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49</a:t>
            </a:fld>
            <a:endParaRPr lang="en-US"/>
          </a:p>
        </p:txBody>
      </p:sp>
    </p:spTree>
    <p:extLst>
      <p:ext uri="{BB962C8B-B14F-4D97-AF65-F5344CB8AC3E}">
        <p14:creationId xmlns:p14="http://schemas.microsoft.com/office/powerpoint/2010/main" val="959429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governments have committed to involving civil society actively in UHC policy and implementation. Therefore, if you find that there has been no civil society engagement so far, this becomes your top advocacy goal. In most countries, there will be definitely room for improvement in terms of how communities and health networks are included.</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51</a:t>
            </a:fld>
            <a:endParaRPr lang="en-US"/>
          </a:p>
        </p:txBody>
      </p:sp>
    </p:spTree>
    <p:extLst>
      <p:ext uri="{BB962C8B-B14F-4D97-AF65-F5344CB8AC3E}">
        <p14:creationId xmlns:p14="http://schemas.microsoft.com/office/powerpoint/2010/main" val="3937894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five main things you need to know in order to do effective advocacy.</a:t>
            </a:r>
          </a:p>
          <a:p>
            <a:endParaRPr lang="en-GB" dirty="0"/>
          </a:p>
          <a:p>
            <a:r>
              <a:rPr lang="en-GB" dirty="0"/>
              <a:t>The first thing is to identify the problem. What is the situation is with UHC and HIV in your own country?</a:t>
            </a:r>
          </a:p>
          <a:p>
            <a:endParaRPr lang="en-GB" dirty="0"/>
          </a:p>
          <a:p>
            <a:r>
              <a:rPr lang="en-GB" dirty="0"/>
              <a:t>Then you need to find out who your allies will be in solving the problem. </a:t>
            </a:r>
          </a:p>
          <a:p>
            <a:endParaRPr lang="en-GB" dirty="0"/>
          </a:p>
          <a:p>
            <a:r>
              <a:rPr lang="en-GB" dirty="0"/>
              <a:t>Thirdly you will need to do a power mapping. This is very important so that you do not waste time with the wrong targets!</a:t>
            </a:r>
          </a:p>
          <a:p>
            <a:endParaRPr lang="en-GB" dirty="0"/>
          </a:p>
          <a:p>
            <a:r>
              <a:rPr lang="en-GB" dirty="0"/>
              <a:t>Then you need to identify the key moments to act, for example when the budget is going through Parliament, or when a new national plan is being developed. </a:t>
            </a:r>
          </a:p>
          <a:p>
            <a:endParaRPr lang="en-GB" dirty="0"/>
          </a:p>
          <a:p>
            <a:r>
              <a:rPr lang="en-GB" dirty="0"/>
              <a:t>Finally, you need to develop the message to your targets. We will look at this in group work in a moment.</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53</a:t>
            </a:fld>
            <a:endParaRPr lang="en-US"/>
          </a:p>
        </p:txBody>
      </p:sp>
    </p:spTree>
    <p:extLst>
      <p:ext uri="{BB962C8B-B14F-4D97-AF65-F5344CB8AC3E}">
        <p14:creationId xmlns:p14="http://schemas.microsoft.com/office/powerpoint/2010/main" val="384431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these work in our context? Do we need to refine them further?</a:t>
            </a:r>
          </a:p>
          <a:p>
            <a:endParaRPr lang="en-GB" dirty="0"/>
          </a:p>
          <a:p>
            <a:r>
              <a:rPr lang="en-GB" dirty="0"/>
              <a:t>You can decide which of them will be most important for you to push for in your first year, and which are more long-term goals.</a:t>
            </a:r>
          </a:p>
        </p:txBody>
      </p:sp>
      <p:sp>
        <p:nvSpPr>
          <p:cNvPr id="4" name="Slide Number Placeholder 3"/>
          <p:cNvSpPr>
            <a:spLocks noGrp="1"/>
          </p:cNvSpPr>
          <p:nvPr>
            <p:ph type="sldNum" sz="quarter" idx="5"/>
          </p:nvPr>
        </p:nvSpPr>
        <p:spPr/>
        <p:txBody>
          <a:bodyPr/>
          <a:lstStyle/>
          <a:p>
            <a:fld id="{FC14E979-97C5-4D49-ACBB-FDE64A3FF911}" type="slidenum">
              <a:rPr lang="en-US" smtClean="0"/>
              <a:t>54</a:t>
            </a:fld>
            <a:endParaRPr lang="en-US"/>
          </a:p>
        </p:txBody>
      </p:sp>
    </p:spTree>
    <p:extLst>
      <p:ext uri="{BB962C8B-B14F-4D97-AF65-F5344CB8AC3E}">
        <p14:creationId xmlns:p14="http://schemas.microsoft.com/office/powerpoint/2010/main" val="3397997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two lists – one is a list of people that have the power to make decisions on health and budgets for health.</a:t>
            </a:r>
          </a:p>
          <a:p>
            <a:endParaRPr lang="en-US" dirty="0"/>
          </a:p>
          <a:p>
            <a:r>
              <a:rPr lang="en-US" dirty="0"/>
              <a:t>The second list is who people know in government.</a:t>
            </a:r>
          </a:p>
          <a:p>
            <a:endParaRPr lang="en-US" dirty="0"/>
          </a:p>
          <a:p>
            <a:r>
              <a:rPr lang="en-US" dirty="0"/>
              <a:t>Is there any overlap?</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55</a:t>
            </a:fld>
            <a:endParaRPr lang="en-US"/>
          </a:p>
        </p:txBody>
      </p:sp>
    </p:spTree>
    <p:extLst>
      <p:ext uri="{BB962C8B-B14F-4D97-AF65-F5344CB8AC3E}">
        <p14:creationId xmlns:p14="http://schemas.microsoft.com/office/powerpoint/2010/main" val="40517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now be divided into small groups to focus on a key target.</a:t>
            </a:r>
          </a:p>
          <a:p>
            <a:endParaRPr lang="en-GB" dirty="0"/>
          </a:p>
          <a:p>
            <a:r>
              <a:rPr lang="en-GB" dirty="0"/>
              <a:t>Group 1: Minister of Health</a:t>
            </a:r>
          </a:p>
          <a:p>
            <a:r>
              <a:rPr lang="en-GB" dirty="0"/>
              <a:t>Group 2: Member of Parliament</a:t>
            </a:r>
          </a:p>
          <a:p>
            <a:r>
              <a:rPr lang="en-GB" dirty="0"/>
              <a:t>Group 3: District Health Official</a:t>
            </a:r>
          </a:p>
          <a:p>
            <a:r>
              <a:rPr lang="en-GB" dirty="0"/>
              <a:t>Group 4: Voters/general public</a:t>
            </a:r>
          </a:p>
          <a:p>
            <a:r>
              <a:rPr lang="en-GB" dirty="0"/>
              <a:t>Group 5: NGOs working in other sectors, e.g. WASH, mental health, nutrition</a:t>
            </a:r>
          </a:p>
          <a:p>
            <a:endParaRPr lang="en-GB" dirty="0"/>
          </a:p>
          <a:p>
            <a:r>
              <a:rPr lang="en-GB" dirty="0"/>
              <a:t>What do these targets need to know about UHC?</a:t>
            </a:r>
          </a:p>
          <a:p>
            <a:r>
              <a:rPr lang="en-GB" dirty="0"/>
              <a:t>To meet the advocacy goals, what do you need to say and what method will you use to say it.</a:t>
            </a:r>
          </a:p>
          <a:p>
            <a:r>
              <a:rPr lang="en-GB" dirty="0"/>
              <a:t>In terms of method we mean the form you will use to communicate the message – social media, face to face meetings, briefing papers, twitter, letters, celebrities, etc</a:t>
            </a:r>
          </a:p>
          <a:p>
            <a:r>
              <a:rPr lang="en-GB" dirty="0"/>
              <a:t>Use this grid to help you.</a:t>
            </a:r>
          </a:p>
          <a:p>
            <a:endParaRPr lang="en-GB" dirty="0"/>
          </a:p>
          <a:p>
            <a:r>
              <a:rPr lang="en-GB" dirty="0"/>
              <a:t>Each group needs to come back the message they want to communicate and the method they will use to reach the target.</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57</a:t>
            </a:fld>
            <a:endParaRPr lang="en-US"/>
          </a:p>
        </p:txBody>
      </p:sp>
    </p:spTree>
    <p:extLst>
      <p:ext uri="{BB962C8B-B14F-4D97-AF65-F5344CB8AC3E}">
        <p14:creationId xmlns:p14="http://schemas.microsoft.com/office/powerpoint/2010/main" val="3132189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tactics to consider as you do the group work.</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58</a:t>
            </a:fld>
            <a:endParaRPr lang="en-US"/>
          </a:p>
        </p:txBody>
      </p:sp>
    </p:spTree>
    <p:extLst>
      <p:ext uri="{BB962C8B-B14F-4D97-AF65-F5344CB8AC3E}">
        <p14:creationId xmlns:p14="http://schemas.microsoft.com/office/powerpoint/2010/main" val="3013166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59</a:t>
            </a:fld>
            <a:endParaRPr lang="en-US"/>
          </a:p>
        </p:txBody>
      </p:sp>
    </p:spTree>
    <p:extLst>
      <p:ext uri="{BB962C8B-B14F-4D97-AF65-F5344CB8AC3E}">
        <p14:creationId xmlns:p14="http://schemas.microsoft.com/office/powerpoint/2010/main" val="3406035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of the key messages that have already been developed in the UHC advocacy movement and by the HIV community.</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61</a:t>
            </a:fld>
            <a:endParaRPr lang="en-US"/>
          </a:p>
        </p:txBody>
      </p:sp>
    </p:spTree>
    <p:extLst>
      <p:ext uri="{BB962C8B-B14F-4D97-AF65-F5344CB8AC3E}">
        <p14:creationId xmlns:p14="http://schemas.microsoft.com/office/powerpoint/2010/main" val="1258133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a completed grid might look like.</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62</a:t>
            </a:fld>
            <a:endParaRPr lang="en-US"/>
          </a:p>
        </p:txBody>
      </p:sp>
    </p:spTree>
    <p:extLst>
      <p:ext uri="{BB962C8B-B14F-4D97-AF65-F5344CB8AC3E}">
        <p14:creationId xmlns:p14="http://schemas.microsoft.com/office/powerpoint/2010/main" val="1489999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time your messaging!</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63</a:t>
            </a:fld>
            <a:endParaRPr lang="en-US"/>
          </a:p>
        </p:txBody>
      </p:sp>
    </p:spTree>
    <p:extLst>
      <p:ext uri="{BB962C8B-B14F-4D97-AF65-F5344CB8AC3E}">
        <p14:creationId xmlns:p14="http://schemas.microsoft.com/office/powerpoint/2010/main" val="2302735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need to talk about who we can join with in our advocacy. Who are the important stakeholders? How can we work together?</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64</a:t>
            </a:fld>
            <a:endParaRPr lang="en-US"/>
          </a:p>
        </p:txBody>
      </p:sp>
    </p:spTree>
    <p:extLst>
      <p:ext uri="{BB962C8B-B14F-4D97-AF65-F5344CB8AC3E}">
        <p14:creationId xmlns:p14="http://schemas.microsoft.com/office/powerpoint/2010/main" val="2943239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discussed what needs to change, who our allies can be, who we need to target, when and the messages. This all comes together in an advocacy plan.</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65</a:t>
            </a:fld>
            <a:endParaRPr lang="en-US"/>
          </a:p>
        </p:txBody>
      </p:sp>
    </p:spTree>
    <p:extLst>
      <p:ext uri="{BB962C8B-B14F-4D97-AF65-F5344CB8AC3E}">
        <p14:creationId xmlns:p14="http://schemas.microsoft.com/office/powerpoint/2010/main" val="35862476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liked</a:t>
            </a:r>
          </a:p>
          <a:p>
            <a:r>
              <a:rPr lang="en-US" dirty="0"/>
              <a:t>What I was inspired by</a:t>
            </a:r>
          </a:p>
          <a:p>
            <a:r>
              <a:rPr lang="en-US" dirty="0"/>
              <a:t>Questions I still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FA3E51-84DE-B14A-928A-9A8203D71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168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67</a:t>
            </a:fld>
            <a:endParaRPr lang="en-US"/>
          </a:p>
        </p:txBody>
      </p:sp>
    </p:spTree>
    <p:extLst>
      <p:ext uri="{BB962C8B-B14F-4D97-AF65-F5344CB8AC3E}">
        <p14:creationId xmlns:p14="http://schemas.microsoft.com/office/powerpoint/2010/main" val="4953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pZHiIGFLN8Y?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https://www.youtube.com/embed/XM-X4fQHsW0?feature=oembed" TargetMode="Externa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csemonline.net/about-us/"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ideo" Target="https://www.youtube.com/embed/C1bIjISMlTo?feature=oembed" TargetMode="External"/><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6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21025831">
            <a:off x="1377916" y="3952549"/>
            <a:ext cx="2827667" cy="260578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8" name="TextBox 8"/>
          <p:cNvSpPr txBox="1"/>
          <p:nvPr/>
        </p:nvSpPr>
        <p:spPr>
          <a:xfrm>
            <a:off x="1396948" y="1779602"/>
            <a:ext cx="14986052"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National UHC Training</a:t>
            </a:r>
          </a:p>
        </p:txBody>
      </p:sp>
      <p:pic>
        <p:nvPicPr>
          <p:cNvPr id="13" name="Picture 13"/>
          <p:cNvPicPr>
            <a:picLocks noChangeAspect="1"/>
          </p:cNvPicPr>
          <p:nvPr/>
        </p:nvPicPr>
        <p:blipFill>
          <a:blip r:embed="rId2"/>
          <a:srcRect/>
          <a:stretch>
            <a:fillRect/>
          </a:stretch>
        </p:blipFill>
        <p:spPr>
          <a:xfrm>
            <a:off x="4644536" y="2647653"/>
            <a:ext cx="7639347" cy="7639347"/>
          </a:xfrm>
          <a:prstGeom prst="rect">
            <a:avLst/>
          </a:prstGeom>
        </p:spPr>
      </p:pic>
      <p:pic>
        <p:nvPicPr>
          <p:cNvPr id="14" name="Picture 14"/>
          <p:cNvPicPr>
            <a:picLocks noChangeAspect="1"/>
          </p:cNvPicPr>
          <p:nvPr/>
        </p:nvPicPr>
        <p:blipFill>
          <a:blip r:embed="rId3"/>
          <a:srcRect/>
          <a:stretch>
            <a:fillRect/>
          </a:stretch>
        </p:blipFill>
        <p:spPr>
          <a:xfrm>
            <a:off x="1116044" y="7912200"/>
            <a:ext cx="1826124" cy="1809176"/>
          </a:xfrm>
          <a:prstGeom prst="rect">
            <a:avLst/>
          </a:prstGeom>
        </p:spPr>
      </p:pic>
      <p:pic>
        <p:nvPicPr>
          <p:cNvPr id="16" name="Picture 15">
            <a:extLst>
              <a:ext uri="{FF2B5EF4-FFF2-40B4-BE49-F238E27FC236}">
                <a16:creationId xmlns:a16="http://schemas.microsoft.com/office/drawing/2014/main" id="{636F3E77-BB74-4445-8FB1-E65ABE16E936}"/>
              </a:ext>
            </a:extLst>
          </p:cNvPr>
          <p:cNvPicPr>
            <a:picLocks noChangeAspect="1"/>
          </p:cNvPicPr>
          <p:nvPr/>
        </p:nvPicPr>
        <p:blipFill>
          <a:blip r:embed="rId4"/>
          <a:stretch>
            <a:fillRect/>
          </a:stretch>
        </p:blipFill>
        <p:spPr>
          <a:xfrm>
            <a:off x="3577332" y="8283342"/>
            <a:ext cx="2828789" cy="1066892"/>
          </a:xfrm>
          <a:prstGeom prst="rect">
            <a:avLst/>
          </a:prstGeom>
        </p:spPr>
      </p:pic>
      <p:pic>
        <p:nvPicPr>
          <p:cNvPr id="17" name="Picture 16">
            <a:extLst>
              <a:ext uri="{FF2B5EF4-FFF2-40B4-BE49-F238E27FC236}">
                <a16:creationId xmlns:a16="http://schemas.microsoft.com/office/drawing/2014/main" id="{102BF62C-4BFB-4C4E-932C-D1FCF820CA04}"/>
              </a:ext>
            </a:extLst>
          </p:cNvPr>
          <p:cNvPicPr>
            <a:picLocks noChangeAspect="1"/>
          </p:cNvPicPr>
          <p:nvPr/>
        </p:nvPicPr>
        <p:blipFill>
          <a:blip r:embed="rId5"/>
          <a:stretch>
            <a:fillRect/>
          </a:stretch>
        </p:blipFill>
        <p:spPr>
          <a:xfrm>
            <a:off x="15078343" y="7504519"/>
            <a:ext cx="2609314" cy="2005758"/>
          </a:xfrm>
          <a:prstGeom prst="rect">
            <a:avLst/>
          </a:prstGeom>
        </p:spPr>
      </p:pic>
      <p:pic>
        <p:nvPicPr>
          <p:cNvPr id="18" name="Picture 17">
            <a:extLst>
              <a:ext uri="{FF2B5EF4-FFF2-40B4-BE49-F238E27FC236}">
                <a16:creationId xmlns:a16="http://schemas.microsoft.com/office/drawing/2014/main" id="{D370A3BC-F796-47C3-A472-9C5CE41794AE}"/>
              </a:ext>
            </a:extLst>
          </p:cNvPr>
          <p:cNvPicPr>
            <a:picLocks noChangeAspect="1"/>
          </p:cNvPicPr>
          <p:nvPr/>
        </p:nvPicPr>
        <p:blipFill>
          <a:blip r:embed="rId6"/>
          <a:stretch>
            <a:fillRect/>
          </a:stretch>
        </p:blipFill>
        <p:spPr>
          <a:xfrm>
            <a:off x="12525912" y="7561996"/>
            <a:ext cx="2045297" cy="1943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89571" y="1357515"/>
            <a:ext cx="12108859" cy="3103502"/>
          </a:xfrm>
          <a:prstGeom prst="rect">
            <a:avLst/>
          </a:prstGeom>
        </p:spPr>
        <p:txBody>
          <a:bodyPr lIns="0" tIns="0" rIns="0" bIns="0" rtlCol="0" anchor="t">
            <a:spAutoFit/>
          </a:bodyPr>
          <a:lstStyle/>
          <a:p>
            <a:pPr marL="0" lvl="0" indent="0" algn="ctr">
              <a:lnSpc>
                <a:spcPts val="12100"/>
              </a:lnSpc>
            </a:pPr>
            <a:r>
              <a:rPr lang="en-US" sz="10999">
                <a:solidFill>
                  <a:srgbClr val="000000"/>
                </a:solidFill>
                <a:latin typeface="DM Sans Bold"/>
              </a:rPr>
              <a:t>Welcome &amp; Introductions</a:t>
            </a: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392702"/>
            <a:ext cx="2397675" cy="1439553"/>
          </a:xfrm>
          <a:prstGeom prst="rect">
            <a:avLst/>
          </a:prstGeom>
        </p:spPr>
        <p:txBody>
          <a:bodyPr lIns="0" tIns="0" rIns="0" bIns="0" rtlCol="0" anchor="t">
            <a:spAutoFit/>
          </a:bodyPr>
          <a:lstStyle/>
          <a:p>
            <a:pPr marL="0" lvl="0" indent="0" algn="ctr">
              <a:lnSpc>
                <a:spcPts val="5744"/>
              </a:lnSpc>
            </a:pPr>
            <a:r>
              <a:rPr lang="en-US" sz="4103" spc="41">
                <a:solidFill>
                  <a:srgbClr val="000000"/>
                </a:solidFill>
                <a:latin typeface="DM Sans"/>
              </a:rPr>
              <a:t>Let's get started!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981161"/>
            <a:ext cx="16230600" cy="7522418"/>
            <a:chOff x="0" y="0"/>
            <a:chExt cx="100607340" cy="46628618"/>
          </a:xfrm>
        </p:grpSpPr>
        <p:sp>
          <p:nvSpPr>
            <p:cNvPr id="3" name="Freeform 3"/>
            <p:cNvSpPr/>
            <p:nvPr/>
          </p:nvSpPr>
          <p:spPr>
            <a:xfrm>
              <a:off x="0" y="0"/>
              <a:ext cx="100607341" cy="46628617"/>
            </a:xfrm>
            <a:custGeom>
              <a:avLst/>
              <a:gdLst/>
              <a:ahLst/>
              <a:cxnLst/>
              <a:rect l="l" t="t" r="r" b="b"/>
              <a:pathLst>
                <a:path w="100607341" h="46628617">
                  <a:moveTo>
                    <a:pt x="0" y="0"/>
                  </a:moveTo>
                  <a:lnTo>
                    <a:pt x="0" y="46628617"/>
                  </a:lnTo>
                  <a:lnTo>
                    <a:pt x="100607341" y="46628617"/>
                  </a:lnTo>
                  <a:lnTo>
                    <a:pt x="100607341" y="0"/>
                  </a:lnTo>
                  <a:lnTo>
                    <a:pt x="0" y="0"/>
                  </a:lnTo>
                  <a:close/>
                  <a:moveTo>
                    <a:pt x="100546377" y="46567657"/>
                  </a:moveTo>
                  <a:lnTo>
                    <a:pt x="59690" y="46567657"/>
                  </a:lnTo>
                  <a:lnTo>
                    <a:pt x="59690" y="59690"/>
                  </a:lnTo>
                  <a:lnTo>
                    <a:pt x="100546377" y="59690"/>
                  </a:lnTo>
                  <a:lnTo>
                    <a:pt x="100546377" y="46567657"/>
                  </a:lnTo>
                  <a:close/>
                </a:path>
              </a:pathLst>
            </a:custGeom>
            <a:solidFill>
              <a:srgbClr val="000000"/>
            </a:solidFill>
          </p:spPr>
        </p:sp>
      </p:grpSp>
      <p:grpSp>
        <p:nvGrpSpPr>
          <p:cNvPr id="4" name="Group 4"/>
          <p:cNvGrpSpPr/>
          <p:nvPr/>
        </p:nvGrpSpPr>
        <p:grpSpPr>
          <a:xfrm>
            <a:off x="9807126" y="1610240"/>
            <a:ext cx="882656" cy="882656"/>
            <a:chOff x="0" y="0"/>
            <a:chExt cx="1176875" cy="1176875"/>
          </a:xfrm>
        </p:grpSpPr>
        <p:grpSp>
          <p:nvGrpSpPr>
            <p:cNvPr id="5" name="Group 5"/>
            <p:cNvGrpSpPr/>
            <p:nvPr/>
          </p:nvGrpSpPr>
          <p:grpSpPr>
            <a:xfrm>
              <a:off x="0" y="0"/>
              <a:ext cx="1176875" cy="117687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1</a:t>
              </a:r>
            </a:p>
          </p:txBody>
        </p:sp>
      </p:grpSp>
      <p:grpSp>
        <p:nvGrpSpPr>
          <p:cNvPr id="8" name="Group 8"/>
          <p:cNvGrpSpPr/>
          <p:nvPr/>
        </p:nvGrpSpPr>
        <p:grpSpPr>
          <a:xfrm>
            <a:off x="11133919" y="1797715"/>
            <a:ext cx="4677798" cy="2451259"/>
            <a:chOff x="0" y="0"/>
            <a:chExt cx="6237064" cy="3268345"/>
          </a:xfrm>
        </p:grpSpPr>
        <p:grpSp>
          <p:nvGrpSpPr>
            <p:cNvPr id="9" name="Group 9"/>
            <p:cNvGrpSpPr/>
            <p:nvPr/>
          </p:nvGrpSpPr>
          <p:grpSpPr>
            <a:xfrm>
              <a:off x="0" y="0"/>
              <a:ext cx="6237064" cy="3268345"/>
              <a:chOff x="0" y="0"/>
              <a:chExt cx="5101631" cy="2673356"/>
            </a:xfrm>
          </p:grpSpPr>
          <p:sp>
            <p:nvSpPr>
              <p:cNvPr id="10" name="Freeform 10"/>
              <p:cNvSpPr/>
              <p:nvPr/>
            </p:nvSpPr>
            <p:spPr>
              <a:xfrm>
                <a:off x="19050" y="223520"/>
                <a:ext cx="5063531" cy="2442216"/>
              </a:xfrm>
              <a:custGeom>
                <a:avLst/>
                <a:gdLst/>
                <a:ahLst/>
                <a:cxnLst/>
                <a:rect l="l" t="t" r="r" b="b"/>
                <a:pathLst>
                  <a:path w="5063531" h="2442216">
                    <a:moveTo>
                      <a:pt x="0" y="11430"/>
                    </a:moveTo>
                    <a:cubicBezTo>
                      <a:pt x="0" y="11430"/>
                      <a:pt x="2540" y="340360"/>
                      <a:pt x="2540" y="749300"/>
                    </a:cubicBezTo>
                    <a:cubicBezTo>
                      <a:pt x="2540" y="967741"/>
                      <a:pt x="7620" y="1261116"/>
                      <a:pt x="7620" y="1521466"/>
                    </a:cubicBezTo>
                    <a:cubicBezTo>
                      <a:pt x="7620" y="1715776"/>
                      <a:pt x="16510" y="2114556"/>
                      <a:pt x="21590" y="2306326"/>
                    </a:cubicBezTo>
                    <a:lnTo>
                      <a:pt x="130810" y="2420626"/>
                    </a:lnTo>
                    <a:cubicBezTo>
                      <a:pt x="275590" y="2428245"/>
                      <a:pt x="543560" y="2442216"/>
                      <a:pt x="793750" y="2442216"/>
                    </a:cubicBezTo>
                    <a:lnTo>
                      <a:pt x="5063531" y="2442216"/>
                    </a:lnTo>
                    <a:lnTo>
                      <a:pt x="5063531" y="693420"/>
                    </a:lnTo>
                    <a:cubicBezTo>
                      <a:pt x="5063531" y="318770"/>
                      <a:pt x="5054641" y="41910"/>
                      <a:pt x="5054641" y="41910"/>
                    </a:cubicBezTo>
                    <a:cubicBezTo>
                      <a:pt x="4899701" y="21590"/>
                      <a:pt x="4743491" y="11430"/>
                      <a:pt x="4586011" y="12700"/>
                    </a:cubicBezTo>
                    <a:cubicBezTo>
                      <a:pt x="4312961" y="12700"/>
                      <a:pt x="1179830" y="21590"/>
                      <a:pt x="929640" y="12700"/>
                    </a:cubicBezTo>
                    <a:cubicBezTo>
                      <a:pt x="594360" y="0"/>
                      <a:pt x="0" y="11430"/>
                      <a:pt x="0" y="11430"/>
                    </a:cubicBezTo>
                    <a:close/>
                  </a:path>
                </a:pathLst>
              </a:custGeom>
              <a:solidFill>
                <a:srgbClr val="FFFFFF"/>
              </a:solidFill>
            </p:spPr>
          </p:sp>
          <p:sp>
            <p:nvSpPr>
              <p:cNvPr id="11" name="Freeform 11"/>
              <p:cNvSpPr/>
              <p:nvPr/>
            </p:nvSpPr>
            <p:spPr>
              <a:xfrm>
                <a:off x="12700" y="217170"/>
                <a:ext cx="5076231" cy="2454916"/>
              </a:xfrm>
              <a:custGeom>
                <a:avLst/>
                <a:gdLst/>
                <a:ahLst/>
                <a:cxnLst/>
                <a:rect l="l" t="t" r="r" b="b"/>
                <a:pathLst>
                  <a:path w="5076231" h="2454916">
                    <a:moveTo>
                      <a:pt x="5076231" y="2454916"/>
                    </a:moveTo>
                    <a:lnTo>
                      <a:pt x="800100" y="2454916"/>
                    </a:lnTo>
                    <a:cubicBezTo>
                      <a:pt x="547370" y="2454916"/>
                      <a:pt x="270510" y="2440946"/>
                      <a:pt x="137160" y="2433326"/>
                    </a:cubicBezTo>
                    <a:lnTo>
                      <a:pt x="134620" y="2433326"/>
                    </a:lnTo>
                    <a:lnTo>
                      <a:pt x="21590" y="2315216"/>
                    </a:lnTo>
                    <a:lnTo>
                      <a:pt x="21590" y="2312676"/>
                    </a:lnTo>
                    <a:cubicBezTo>
                      <a:pt x="16510" y="2109476"/>
                      <a:pt x="7620" y="1715776"/>
                      <a:pt x="7620" y="1527816"/>
                    </a:cubicBezTo>
                    <a:cubicBezTo>
                      <a:pt x="7620" y="1412246"/>
                      <a:pt x="6350" y="1235716"/>
                      <a:pt x="5080" y="1089475"/>
                    </a:cubicBezTo>
                    <a:cubicBezTo>
                      <a:pt x="3810" y="1007590"/>
                      <a:pt x="2540" y="914951"/>
                      <a:pt x="2540" y="755650"/>
                    </a:cubicBezTo>
                    <a:cubicBezTo>
                      <a:pt x="2540" y="351790"/>
                      <a:pt x="0" y="21590"/>
                      <a:pt x="0" y="17780"/>
                    </a:cubicBezTo>
                    <a:lnTo>
                      <a:pt x="0" y="11430"/>
                    </a:lnTo>
                    <a:lnTo>
                      <a:pt x="6350" y="11430"/>
                    </a:lnTo>
                    <a:cubicBezTo>
                      <a:pt x="12700" y="11430"/>
                      <a:pt x="604520" y="0"/>
                      <a:pt x="935990" y="12700"/>
                    </a:cubicBezTo>
                    <a:cubicBezTo>
                      <a:pt x="1121410" y="19050"/>
                      <a:pt x="3737651" y="16510"/>
                      <a:pt x="4222791" y="13970"/>
                    </a:cubicBezTo>
                    <a:cubicBezTo>
                      <a:pt x="4387891" y="12700"/>
                      <a:pt x="4522511" y="12700"/>
                      <a:pt x="4592361" y="12700"/>
                    </a:cubicBezTo>
                    <a:cubicBezTo>
                      <a:pt x="4746031" y="11430"/>
                      <a:pt x="4904781" y="21590"/>
                      <a:pt x="5062261" y="41910"/>
                    </a:cubicBezTo>
                    <a:lnTo>
                      <a:pt x="5067341" y="43180"/>
                    </a:lnTo>
                    <a:lnTo>
                      <a:pt x="5067341" y="48260"/>
                    </a:lnTo>
                    <a:cubicBezTo>
                      <a:pt x="5067341" y="50800"/>
                      <a:pt x="5076231" y="328930"/>
                      <a:pt x="5076231" y="699770"/>
                    </a:cubicBezTo>
                    <a:lnTo>
                      <a:pt x="5076231" y="2454916"/>
                    </a:lnTo>
                    <a:close/>
                    <a:moveTo>
                      <a:pt x="139700" y="2420626"/>
                    </a:moveTo>
                    <a:cubicBezTo>
                      <a:pt x="273050" y="2428246"/>
                      <a:pt x="548640" y="2442216"/>
                      <a:pt x="800100" y="2442216"/>
                    </a:cubicBezTo>
                    <a:lnTo>
                      <a:pt x="5063531" y="2442216"/>
                    </a:lnTo>
                    <a:lnTo>
                      <a:pt x="5063531" y="699770"/>
                    </a:lnTo>
                    <a:cubicBezTo>
                      <a:pt x="5063531" y="358140"/>
                      <a:pt x="5055911" y="93980"/>
                      <a:pt x="5054641" y="53340"/>
                    </a:cubicBezTo>
                    <a:cubicBezTo>
                      <a:pt x="4899701" y="33020"/>
                      <a:pt x="4743491" y="24130"/>
                      <a:pt x="4592361" y="25400"/>
                    </a:cubicBezTo>
                    <a:cubicBezTo>
                      <a:pt x="4522511" y="25400"/>
                      <a:pt x="4387891" y="27940"/>
                      <a:pt x="4222791" y="26670"/>
                    </a:cubicBezTo>
                    <a:cubicBezTo>
                      <a:pt x="3713521" y="22860"/>
                      <a:pt x="1304290" y="22860"/>
                      <a:pt x="935990" y="25400"/>
                    </a:cubicBezTo>
                    <a:cubicBezTo>
                      <a:pt x="622300" y="27940"/>
                      <a:pt x="77470" y="22860"/>
                      <a:pt x="12700" y="24130"/>
                    </a:cubicBezTo>
                    <a:cubicBezTo>
                      <a:pt x="12700" y="71120"/>
                      <a:pt x="15240" y="382270"/>
                      <a:pt x="15240" y="755650"/>
                    </a:cubicBezTo>
                    <a:cubicBezTo>
                      <a:pt x="15240" y="914951"/>
                      <a:pt x="16510" y="1007589"/>
                      <a:pt x="17780" y="1089475"/>
                    </a:cubicBezTo>
                    <a:cubicBezTo>
                      <a:pt x="19050" y="1235716"/>
                      <a:pt x="20320" y="1412245"/>
                      <a:pt x="20320" y="1527816"/>
                    </a:cubicBezTo>
                    <a:cubicBezTo>
                      <a:pt x="20320" y="1714506"/>
                      <a:pt x="29210" y="2105666"/>
                      <a:pt x="34290" y="2310135"/>
                    </a:cubicBezTo>
                    <a:lnTo>
                      <a:pt x="139700" y="2420626"/>
                    </a:lnTo>
                    <a:close/>
                    <a:moveTo>
                      <a:pt x="139700" y="2420626"/>
                    </a:moveTo>
                    <a:lnTo>
                      <a:pt x="133350" y="2294896"/>
                    </a:lnTo>
                    <a:lnTo>
                      <a:pt x="34290" y="2308866"/>
                    </a:lnTo>
                    <a:lnTo>
                      <a:pt x="139700" y="2420626"/>
                    </a:lnTo>
                    <a:close/>
                  </a:path>
                </a:pathLst>
              </a:custGeom>
              <a:solidFill>
                <a:srgbClr val="000000"/>
              </a:solidFill>
            </p:spPr>
          </p:sp>
          <p:sp>
            <p:nvSpPr>
              <p:cNvPr id="12" name="Freeform 12"/>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3" name="TextBox 13"/>
            <p:cNvSpPr txBox="1"/>
            <p:nvPr/>
          </p:nvSpPr>
          <p:spPr>
            <a:xfrm>
              <a:off x="381938" y="860233"/>
              <a:ext cx="5473189" cy="1727343"/>
            </a:xfrm>
            <a:prstGeom prst="rect">
              <a:avLst/>
            </a:prstGeom>
          </p:spPr>
          <p:txBody>
            <a:bodyPr lIns="0" tIns="0" rIns="0" bIns="0" rtlCol="0" anchor="t">
              <a:spAutoFit/>
            </a:bodyPr>
            <a:lstStyle/>
            <a:p>
              <a:pPr marL="0" lvl="0" indent="0">
                <a:lnSpc>
                  <a:spcPts val="3572"/>
                </a:lnSpc>
              </a:pPr>
              <a:r>
                <a:rPr lang="en-US" sz="2381" spc="23">
                  <a:solidFill>
                    <a:srgbClr val="000000"/>
                  </a:solidFill>
                  <a:latin typeface="DM Sans"/>
                </a:rPr>
                <a:t>To create UHC champions within national HIV networks and communities</a:t>
              </a:r>
            </a:p>
          </p:txBody>
        </p:sp>
      </p:grpSp>
      <p:sp>
        <p:nvSpPr>
          <p:cNvPr id="14" name="TextBox 14"/>
          <p:cNvSpPr txBox="1"/>
          <p:nvPr/>
        </p:nvSpPr>
        <p:spPr>
          <a:xfrm>
            <a:off x="1993361" y="3080495"/>
            <a:ext cx="5149118" cy="1676208"/>
          </a:xfrm>
          <a:prstGeom prst="rect">
            <a:avLst/>
          </a:prstGeom>
        </p:spPr>
        <p:txBody>
          <a:bodyPr lIns="0" tIns="0" rIns="0" bIns="0" rtlCol="0" anchor="t">
            <a:spAutoFit/>
          </a:bodyPr>
          <a:lstStyle/>
          <a:p>
            <a:pPr marL="0" lvl="0" indent="0" algn="ctr">
              <a:lnSpc>
                <a:spcPts val="6588"/>
              </a:lnSpc>
            </a:pPr>
            <a:r>
              <a:rPr lang="en-US" sz="5989">
                <a:solidFill>
                  <a:srgbClr val="000000"/>
                </a:solidFill>
                <a:latin typeface="DM Sans Bold"/>
              </a:rPr>
              <a:t>Purpose of the Training</a:t>
            </a:r>
          </a:p>
        </p:txBody>
      </p:sp>
      <p:grpSp>
        <p:nvGrpSpPr>
          <p:cNvPr id="15" name="Group 15"/>
          <p:cNvGrpSpPr/>
          <p:nvPr/>
        </p:nvGrpSpPr>
        <p:grpSpPr>
          <a:xfrm>
            <a:off x="8458199" y="4742370"/>
            <a:ext cx="5940223" cy="2947599"/>
            <a:chOff x="0" y="0"/>
            <a:chExt cx="6452348" cy="3142697"/>
          </a:xfrm>
        </p:grpSpPr>
        <p:sp>
          <p:nvSpPr>
            <p:cNvPr id="16" name="Freeform 16"/>
            <p:cNvSpPr/>
            <p:nvPr/>
          </p:nvSpPr>
          <p:spPr>
            <a:xfrm>
              <a:off x="19050" y="223520"/>
              <a:ext cx="6414248" cy="2911557"/>
            </a:xfrm>
            <a:custGeom>
              <a:avLst/>
              <a:gdLst/>
              <a:ahLst/>
              <a:cxnLst/>
              <a:rect l="l" t="t" r="r" b="b"/>
              <a:pathLst>
                <a:path w="6414248" h="2911557">
                  <a:moveTo>
                    <a:pt x="0" y="11430"/>
                  </a:moveTo>
                  <a:cubicBezTo>
                    <a:pt x="0" y="11430"/>
                    <a:pt x="2540" y="340360"/>
                    <a:pt x="2540" y="749300"/>
                  </a:cubicBezTo>
                  <a:cubicBezTo>
                    <a:pt x="2540" y="1151078"/>
                    <a:pt x="7620" y="1730457"/>
                    <a:pt x="7620" y="1990807"/>
                  </a:cubicBezTo>
                  <a:cubicBezTo>
                    <a:pt x="7620" y="2185117"/>
                    <a:pt x="16510" y="2583897"/>
                    <a:pt x="21590" y="2775667"/>
                  </a:cubicBezTo>
                  <a:lnTo>
                    <a:pt x="130810" y="2889967"/>
                  </a:lnTo>
                  <a:cubicBezTo>
                    <a:pt x="275590" y="2897587"/>
                    <a:pt x="543560" y="2911557"/>
                    <a:pt x="793750" y="2911557"/>
                  </a:cubicBezTo>
                  <a:lnTo>
                    <a:pt x="6414248" y="2911557"/>
                  </a:lnTo>
                  <a:lnTo>
                    <a:pt x="6414248" y="693420"/>
                  </a:lnTo>
                  <a:cubicBezTo>
                    <a:pt x="6414248" y="318770"/>
                    <a:pt x="6405358" y="41910"/>
                    <a:pt x="6405358" y="41910"/>
                  </a:cubicBezTo>
                  <a:cubicBezTo>
                    <a:pt x="6250418" y="21590"/>
                    <a:pt x="6094208" y="11430"/>
                    <a:pt x="5936728" y="12700"/>
                  </a:cubicBezTo>
                  <a:cubicBezTo>
                    <a:pt x="5663678" y="12700"/>
                    <a:pt x="1179830" y="21590"/>
                    <a:pt x="929640" y="12700"/>
                  </a:cubicBezTo>
                  <a:cubicBezTo>
                    <a:pt x="594360" y="0"/>
                    <a:pt x="0" y="11430"/>
                    <a:pt x="0" y="11430"/>
                  </a:cubicBezTo>
                  <a:close/>
                </a:path>
              </a:pathLst>
            </a:custGeom>
            <a:solidFill>
              <a:srgbClr val="FFFFFF"/>
            </a:solidFill>
          </p:spPr>
        </p:sp>
        <p:sp>
          <p:nvSpPr>
            <p:cNvPr id="17" name="Freeform 17"/>
            <p:cNvSpPr/>
            <p:nvPr/>
          </p:nvSpPr>
          <p:spPr>
            <a:xfrm>
              <a:off x="12700" y="217170"/>
              <a:ext cx="6426948" cy="2924257"/>
            </a:xfrm>
            <a:custGeom>
              <a:avLst/>
              <a:gdLst/>
              <a:ahLst/>
              <a:cxnLst/>
              <a:rect l="l" t="t" r="r" b="b"/>
              <a:pathLst>
                <a:path w="6426948" h="2924257">
                  <a:moveTo>
                    <a:pt x="6426948" y="2924257"/>
                  </a:moveTo>
                  <a:lnTo>
                    <a:pt x="800100" y="2924257"/>
                  </a:lnTo>
                  <a:cubicBezTo>
                    <a:pt x="547370" y="2924257"/>
                    <a:pt x="270510" y="2910287"/>
                    <a:pt x="137160" y="2902667"/>
                  </a:cubicBezTo>
                  <a:lnTo>
                    <a:pt x="134620" y="2902667"/>
                  </a:lnTo>
                  <a:lnTo>
                    <a:pt x="21590" y="2784557"/>
                  </a:lnTo>
                  <a:lnTo>
                    <a:pt x="21590" y="2782017"/>
                  </a:lnTo>
                  <a:cubicBezTo>
                    <a:pt x="16510" y="2578817"/>
                    <a:pt x="7620" y="2185117"/>
                    <a:pt x="7620" y="1997157"/>
                  </a:cubicBezTo>
                  <a:cubicBezTo>
                    <a:pt x="7620" y="1881587"/>
                    <a:pt x="6350" y="1705057"/>
                    <a:pt x="5080" y="1502776"/>
                  </a:cubicBezTo>
                  <a:cubicBezTo>
                    <a:pt x="3810" y="1257691"/>
                    <a:pt x="2540" y="980423"/>
                    <a:pt x="2540" y="755650"/>
                  </a:cubicBezTo>
                  <a:cubicBezTo>
                    <a:pt x="2540" y="351790"/>
                    <a:pt x="0" y="21590"/>
                    <a:pt x="0" y="17780"/>
                  </a:cubicBezTo>
                  <a:lnTo>
                    <a:pt x="0" y="11430"/>
                  </a:lnTo>
                  <a:lnTo>
                    <a:pt x="6350" y="11430"/>
                  </a:lnTo>
                  <a:cubicBezTo>
                    <a:pt x="12700" y="11430"/>
                    <a:pt x="604520" y="0"/>
                    <a:pt x="935990" y="12700"/>
                  </a:cubicBezTo>
                  <a:cubicBezTo>
                    <a:pt x="1121410" y="19050"/>
                    <a:pt x="5088368" y="16510"/>
                    <a:pt x="5573508" y="13970"/>
                  </a:cubicBezTo>
                  <a:cubicBezTo>
                    <a:pt x="5738608" y="12700"/>
                    <a:pt x="5873228" y="12700"/>
                    <a:pt x="5943078" y="12700"/>
                  </a:cubicBezTo>
                  <a:cubicBezTo>
                    <a:pt x="6096748" y="11430"/>
                    <a:pt x="6255498" y="21590"/>
                    <a:pt x="6412978" y="41910"/>
                  </a:cubicBezTo>
                  <a:lnTo>
                    <a:pt x="6418058" y="43180"/>
                  </a:lnTo>
                  <a:lnTo>
                    <a:pt x="6418058" y="48260"/>
                  </a:lnTo>
                  <a:cubicBezTo>
                    <a:pt x="6418058" y="50800"/>
                    <a:pt x="6426948" y="328930"/>
                    <a:pt x="6426948" y="699770"/>
                  </a:cubicBezTo>
                  <a:lnTo>
                    <a:pt x="6426948" y="2924257"/>
                  </a:lnTo>
                  <a:close/>
                  <a:moveTo>
                    <a:pt x="139700" y="2889967"/>
                  </a:moveTo>
                  <a:cubicBezTo>
                    <a:pt x="273050" y="2897587"/>
                    <a:pt x="548640" y="2911557"/>
                    <a:pt x="800100" y="2911557"/>
                  </a:cubicBezTo>
                  <a:lnTo>
                    <a:pt x="6414248" y="2911557"/>
                  </a:lnTo>
                  <a:lnTo>
                    <a:pt x="6414248" y="699770"/>
                  </a:lnTo>
                  <a:cubicBezTo>
                    <a:pt x="6414248" y="358140"/>
                    <a:pt x="6406628" y="93980"/>
                    <a:pt x="6405358" y="53340"/>
                  </a:cubicBezTo>
                  <a:cubicBezTo>
                    <a:pt x="6250418" y="33020"/>
                    <a:pt x="6094208" y="24130"/>
                    <a:pt x="5943078" y="25400"/>
                  </a:cubicBezTo>
                  <a:cubicBezTo>
                    <a:pt x="5873228" y="25400"/>
                    <a:pt x="5738608" y="27940"/>
                    <a:pt x="5573508" y="26670"/>
                  </a:cubicBezTo>
                  <a:cubicBezTo>
                    <a:pt x="5064238" y="22860"/>
                    <a:pt x="1304290" y="22860"/>
                    <a:pt x="935990" y="25400"/>
                  </a:cubicBezTo>
                  <a:cubicBezTo>
                    <a:pt x="622300" y="27940"/>
                    <a:pt x="77470" y="22860"/>
                    <a:pt x="12700" y="24130"/>
                  </a:cubicBezTo>
                  <a:cubicBezTo>
                    <a:pt x="12700" y="71120"/>
                    <a:pt x="15240" y="382270"/>
                    <a:pt x="15240" y="755650"/>
                  </a:cubicBezTo>
                  <a:cubicBezTo>
                    <a:pt x="15240" y="980423"/>
                    <a:pt x="16510" y="1257691"/>
                    <a:pt x="17780" y="1502776"/>
                  </a:cubicBezTo>
                  <a:cubicBezTo>
                    <a:pt x="19050" y="1705057"/>
                    <a:pt x="20320" y="1881587"/>
                    <a:pt x="20320" y="1997157"/>
                  </a:cubicBezTo>
                  <a:cubicBezTo>
                    <a:pt x="20320" y="2183847"/>
                    <a:pt x="29210" y="2575007"/>
                    <a:pt x="34290" y="2779477"/>
                  </a:cubicBezTo>
                  <a:lnTo>
                    <a:pt x="139700" y="2889967"/>
                  </a:lnTo>
                  <a:close/>
                  <a:moveTo>
                    <a:pt x="139700" y="2889967"/>
                  </a:moveTo>
                  <a:lnTo>
                    <a:pt x="133350" y="2764237"/>
                  </a:lnTo>
                  <a:lnTo>
                    <a:pt x="34290" y="2778207"/>
                  </a:lnTo>
                  <a:lnTo>
                    <a:pt x="139700" y="2889967"/>
                  </a:lnTo>
                  <a:close/>
                </a:path>
              </a:pathLst>
            </a:custGeom>
            <a:solidFill>
              <a:srgbClr val="000000"/>
            </a:solidFill>
          </p:spPr>
        </p:sp>
        <p:sp>
          <p:nvSpPr>
            <p:cNvPr id="18" name="Freeform 1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9" name="TextBox 19"/>
          <p:cNvSpPr txBox="1"/>
          <p:nvPr/>
        </p:nvSpPr>
        <p:spPr>
          <a:xfrm>
            <a:off x="8830491" y="5420873"/>
            <a:ext cx="5567931" cy="1757590"/>
          </a:xfrm>
          <a:prstGeom prst="rect">
            <a:avLst/>
          </a:prstGeom>
        </p:spPr>
        <p:txBody>
          <a:bodyPr lIns="0" tIns="0" rIns="0" bIns="0" rtlCol="0" anchor="t">
            <a:spAutoFit/>
          </a:bodyPr>
          <a:lstStyle/>
          <a:p>
            <a:pPr marL="0" lvl="0" indent="0">
              <a:lnSpc>
                <a:spcPts val="3572"/>
              </a:lnSpc>
            </a:pPr>
            <a:r>
              <a:rPr lang="en-US" sz="2381" spc="23">
                <a:solidFill>
                  <a:srgbClr val="000000"/>
                </a:solidFill>
                <a:latin typeface="DM Sans"/>
              </a:rPr>
              <a:t>To promote universal health coverage policies that are equitable, inclusive and supportive of a fully-funded comprehensive approach to HIV</a:t>
            </a:r>
          </a:p>
        </p:txBody>
      </p:sp>
      <p:grpSp>
        <p:nvGrpSpPr>
          <p:cNvPr id="20" name="Group 20"/>
          <p:cNvGrpSpPr/>
          <p:nvPr/>
        </p:nvGrpSpPr>
        <p:grpSpPr>
          <a:xfrm>
            <a:off x="7142479" y="7178462"/>
            <a:ext cx="882656" cy="882656"/>
            <a:chOff x="0" y="0"/>
            <a:chExt cx="1176875" cy="1176875"/>
          </a:xfrm>
        </p:grpSpPr>
        <p:grpSp>
          <p:nvGrpSpPr>
            <p:cNvPr id="21" name="Group 21"/>
            <p:cNvGrpSpPr/>
            <p:nvPr/>
          </p:nvGrpSpPr>
          <p:grpSpPr>
            <a:xfrm>
              <a:off x="0" y="0"/>
              <a:ext cx="1176875" cy="117687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23" name="TextBox 23"/>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2</a:t>
              </a:r>
            </a:p>
          </p:txBody>
        </p:sp>
      </p:grpSp>
      <p:grpSp>
        <p:nvGrpSpPr>
          <p:cNvPr id="24" name="Group 24"/>
          <p:cNvGrpSpPr/>
          <p:nvPr/>
        </p:nvGrpSpPr>
        <p:grpSpPr>
          <a:xfrm>
            <a:off x="1993361" y="4950912"/>
            <a:ext cx="5157066" cy="192588"/>
            <a:chOff x="0" y="0"/>
            <a:chExt cx="17683957" cy="660400"/>
          </a:xfrm>
        </p:grpSpPr>
        <p:sp>
          <p:nvSpPr>
            <p:cNvPr id="25" name="Freeform 25"/>
            <p:cNvSpPr/>
            <p:nvPr/>
          </p:nvSpPr>
          <p:spPr>
            <a:xfrm>
              <a:off x="0" y="0"/>
              <a:ext cx="17683958" cy="660400"/>
            </a:xfrm>
            <a:custGeom>
              <a:avLst/>
              <a:gdLst/>
              <a:ahLst/>
              <a:cxnLst/>
              <a:rect l="l" t="t" r="r" b="b"/>
              <a:pathLst>
                <a:path w="17683958" h="660400">
                  <a:moveTo>
                    <a:pt x="17559497" y="660400"/>
                  </a:moveTo>
                  <a:lnTo>
                    <a:pt x="124460" y="660400"/>
                  </a:lnTo>
                  <a:cubicBezTo>
                    <a:pt x="55880" y="660400"/>
                    <a:pt x="0" y="604520"/>
                    <a:pt x="0" y="535940"/>
                  </a:cubicBezTo>
                  <a:lnTo>
                    <a:pt x="0" y="124460"/>
                  </a:lnTo>
                  <a:cubicBezTo>
                    <a:pt x="0" y="55880"/>
                    <a:pt x="55880" y="0"/>
                    <a:pt x="124460" y="0"/>
                  </a:cubicBezTo>
                  <a:lnTo>
                    <a:pt x="17559497" y="0"/>
                  </a:lnTo>
                  <a:cubicBezTo>
                    <a:pt x="17628077" y="0"/>
                    <a:pt x="17683958" y="55880"/>
                    <a:pt x="17683958" y="124460"/>
                  </a:cubicBezTo>
                  <a:lnTo>
                    <a:pt x="17683958" y="535940"/>
                  </a:lnTo>
                  <a:cubicBezTo>
                    <a:pt x="17683958" y="604520"/>
                    <a:pt x="17628077" y="660400"/>
                    <a:pt x="17559497" y="660400"/>
                  </a:cubicBezTo>
                  <a:close/>
                </a:path>
              </a:pathLst>
            </a:custGeom>
            <a:solidFill>
              <a:srgbClr val="00C2FF"/>
            </a:solid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5678563" y="4150300"/>
            <a:ext cx="6930874" cy="993200"/>
          </a:xfrm>
          <a:prstGeom prst="rect">
            <a:avLst/>
          </a:prstGeom>
        </p:spPr>
        <p:txBody>
          <a:bodyPr lIns="0" tIns="0" rIns="0" bIns="0" rtlCol="0" anchor="t">
            <a:spAutoFit/>
          </a:bodyPr>
          <a:lstStyle/>
          <a:p>
            <a:pPr marL="0" lvl="0" indent="0" algn="ctr">
              <a:lnSpc>
                <a:spcPts val="7699"/>
              </a:lnSpc>
            </a:pPr>
            <a:r>
              <a:rPr lang="en-US" sz="6999">
                <a:solidFill>
                  <a:srgbClr val="000000"/>
                </a:solidFill>
                <a:latin typeface="DM Sans Bold"/>
              </a:rPr>
              <a:t>Ground Rules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66119" y="3372593"/>
            <a:ext cx="8555762" cy="3103502"/>
          </a:xfrm>
          <a:prstGeom prst="rect">
            <a:avLst/>
          </a:prstGeom>
        </p:spPr>
        <p:txBody>
          <a:bodyPr lIns="0" tIns="0" rIns="0" bIns="0" rtlCol="0" anchor="t">
            <a:spAutoFit/>
          </a:bodyPr>
          <a:lstStyle/>
          <a:p>
            <a:pPr marL="0" lvl="0" indent="0" algn="ctr">
              <a:lnSpc>
                <a:spcPts val="12100"/>
              </a:lnSpc>
            </a:pPr>
            <a:r>
              <a:rPr lang="en-US" sz="10999">
                <a:solidFill>
                  <a:srgbClr val="000000"/>
                </a:solidFill>
                <a:latin typeface="DM Sans Bold"/>
              </a:rPr>
              <a:t>Introduction to UHC</a:t>
            </a:r>
          </a:p>
        </p:txBody>
      </p:sp>
      <p:grpSp>
        <p:nvGrpSpPr>
          <p:cNvPr id="3" name="Group 3"/>
          <p:cNvGrpSpPr/>
          <p:nvPr/>
        </p:nvGrpSpPr>
        <p:grpSpPr>
          <a:xfrm>
            <a:off x="5673927" y="6828520"/>
            <a:ext cx="6940146" cy="192588"/>
            <a:chOff x="0" y="0"/>
            <a:chExt cx="23798270" cy="660400"/>
          </a:xfrm>
        </p:grpSpPr>
        <p:sp>
          <p:nvSpPr>
            <p:cNvPr id="4" name="Freeform 4"/>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46C3BD"/>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1582400" y="4000973"/>
            <a:ext cx="3446655" cy="997068"/>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Agenda</a:t>
            </a:r>
          </a:p>
        </p:txBody>
      </p:sp>
      <p:grpSp>
        <p:nvGrpSpPr>
          <p:cNvPr id="5" name="Group 5"/>
          <p:cNvGrpSpPr/>
          <p:nvPr/>
        </p:nvGrpSpPr>
        <p:grpSpPr>
          <a:xfrm>
            <a:off x="1776770" y="2401801"/>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3044794" y="2373226"/>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410597" y="2574643"/>
            <a:ext cx="4948492" cy="437825"/>
          </a:xfrm>
          <a:prstGeom prst="rect">
            <a:avLst/>
          </a:prstGeom>
        </p:spPr>
        <p:txBody>
          <a:bodyPr lIns="0" tIns="0" rIns="0" bIns="0" rtlCol="0" anchor="t">
            <a:spAutoFit/>
          </a:bodyPr>
          <a:lstStyle/>
          <a:p>
            <a:pPr marL="0" lvl="0" indent="0">
              <a:lnSpc>
                <a:spcPts val="3500"/>
              </a:lnSpc>
            </a:pPr>
            <a:r>
              <a:rPr lang="en-US" sz="2500" spc="25">
                <a:solidFill>
                  <a:srgbClr val="000000"/>
                </a:solidFill>
                <a:latin typeface="DM Sans"/>
              </a:rPr>
              <a:t>What is UHC?</a:t>
            </a:r>
          </a:p>
        </p:txBody>
      </p:sp>
      <p:grpSp>
        <p:nvGrpSpPr>
          <p:cNvPr id="12" name="Group 12"/>
          <p:cNvGrpSpPr/>
          <p:nvPr/>
        </p:nvGrpSpPr>
        <p:grpSpPr>
          <a:xfrm>
            <a:off x="1776770" y="3630273"/>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3044794" y="3601698"/>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410597" y="3803115"/>
            <a:ext cx="4948492" cy="437825"/>
          </a:xfrm>
          <a:prstGeom prst="rect">
            <a:avLst/>
          </a:prstGeom>
        </p:spPr>
        <p:txBody>
          <a:bodyPr lIns="0" tIns="0" rIns="0" bIns="0" rtlCol="0" anchor="t">
            <a:spAutoFit/>
          </a:bodyPr>
          <a:lstStyle/>
          <a:p>
            <a:pPr marL="0" lvl="0" indent="0">
              <a:lnSpc>
                <a:spcPts val="3500"/>
              </a:lnSpc>
            </a:pPr>
            <a:r>
              <a:rPr lang="en-US" sz="2500" spc="25">
                <a:solidFill>
                  <a:srgbClr val="000000"/>
                </a:solidFill>
                <a:latin typeface="DM Sans"/>
              </a:rPr>
              <a:t>National health insurance</a:t>
            </a:r>
          </a:p>
        </p:txBody>
      </p:sp>
      <p:grpSp>
        <p:nvGrpSpPr>
          <p:cNvPr id="19" name="Group 19"/>
          <p:cNvGrpSpPr/>
          <p:nvPr/>
        </p:nvGrpSpPr>
        <p:grpSpPr>
          <a:xfrm>
            <a:off x="1776770" y="487830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3044794" y="4849726"/>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410597" y="5051143"/>
            <a:ext cx="4948492" cy="437825"/>
          </a:xfrm>
          <a:prstGeom prst="rect">
            <a:avLst/>
          </a:prstGeom>
        </p:spPr>
        <p:txBody>
          <a:bodyPr lIns="0" tIns="0" rIns="0" bIns="0" rtlCol="0" anchor="t">
            <a:spAutoFit/>
          </a:bodyPr>
          <a:lstStyle/>
          <a:p>
            <a:pPr marL="0" lvl="0" indent="0">
              <a:lnSpc>
                <a:spcPts val="3500"/>
              </a:lnSpc>
            </a:pPr>
            <a:r>
              <a:rPr lang="en-US" sz="2500" spc="25">
                <a:solidFill>
                  <a:srgbClr val="000000"/>
                </a:solidFill>
                <a:latin typeface="DM Sans"/>
              </a:rPr>
              <a:t>National health policy and plans </a:t>
            </a:r>
          </a:p>
        </p:txBody>
      </p:sp>
      <p:grpSp>
        <p:nvGrpSpPr>
          <p:cNvPr id="26" name="Group 26"/>
          <p:cNvGrpSpPr/>
          <p:nvPr/>
        </p:nvGrpSpPr>
        <p:grpSpPr>
          <a:xfrm>
            <a:off x="1776770" y="6093338"/>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30" name="Group 30"/>
          <p:cNvGrpSpPr/>
          <p:nvPr/>
        </p:nvGrpSpPr>
        <p:grpSpPr>
          <a:xfrm>
            <a:off x="3044794" y="6064763"/>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410597" y="6266180"/>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Role of Civil Society in UHC</a:t>
            </a:r>
          </a:p>
        </p:txBody>
      </p:sp>
      <p:grpSp>
        <p:nvGrpSpPr>
          <p:cNvPr id="33" name="Group 33"/>
          <p:cNvGrpSpPr/>
          <p:nvPr/>
        </p:nvGrpSpPr>
        <p:grpSpPr>
          <a:xfrm>
            <a:off x="1776770" y="7297651"/>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grpSp>
        <p:nvGrpSpPr>
          <p:cNvPr id="37" name="Group 37"/>
          <p:cNvGrpSpPr/>
          <p:nvPr/>
        </p:nvGrpSpPr>
        <p:grpSpPr>
          <a:xfrm>
            <a:off x="3044794" y="7269076"/>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410597" y="7470493"/>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Key UHC Resources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92083">
            <a:off x="1208899" y="6441616"/>
            <a:ext cx="2655015" cy="2608472"/>
            <a:chOff x="0" y="0"/>
            <a:chExt cx="3216910" cy="3160517"/>
          </a:xfrm>
        </p:grpSpPr>
        <p:sp>
          <p:nvSpPr>
            <p:cNvPr id="3" name="Freeform 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6" name="Group 6"/>
          <p:cNvGrpSpPr/>
          <p:nvPr/>
        </p:nvGrpSpPr>
        <p:grpSpPr>
          <a:xfrm rot="-782125">
            <a:off x="14300831" y="1570248"/>
            <a:ext cx="3074898" cy="2416456"/>
            <a:chOff x="0" y="0"/>
            <a:chExt cx="4021702" cy="3160517"/>
          </a:xfrm>
        </p:grpSpPr>
        <p:sp>
          <p:nvSpPr>
            <p:cNvPr id="7" name="Freeform 7"/>
            <p:cNvSpPr/>
            <p:nvPr/>
          </p:nvSpPr>
          <p:spPr>
            <a:xfrm>
              <a:off x="19050" y="223520"/>
              <a:ext cx="3983602" cy="2929376"/>
            </a:xfrm>
            <a:custGeom>
              <a:avLst/>
              <a:gdLst/>
              <a:ahLst/>
              <a:cxnLst/>
              <a:rect l="l" t="t" r="r" b="b"/>
              <a:pathLst>
                <a:path w="3983602"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983602" y="2929377"/>
                  </a:lnTo>
                  <a:lnTo>
                    <a:pt x="3983602" y="693420"/>
                  </a:lnTo>
                  <a:cubicBezTo>
                    <a:pt x="3983602" y="318770"/>
                    <a:pt x="3974712" y="41910"/>
                    <a:pt x="3974712" y="41910"/>
                  </a:cubicBezTo>
                  <a:cubicBezTo>
                    <a:pt x="3819772" y="21590"/>
                    <a:pt x="3663562" y="11430"/>
                    <a:pt x="3506082" y="12700"/>
                  </a:cubicBezTo>
                  <a:cubicBezTo>
                    <a:pt x="3233032" y="12700"/>
                    <a:pt x="1179830" y="21590"/>
                    <a:pt x="929640" y="12700"/>
                  </a:cubicBezTo>
                  <a:cubicBezTo>
                    <a:pt x="594360" y="0"/>
                    <a:pt x="0" y="11430"/>
                    <a:pt x="0" y="11430"/>
                  </a:cubicBezTo>
                  <a:close/>
                </a:path>
              </a:pathLst>
            </a:custGeom>
            <a:solidFill>
              <a:srgbClr val="FFFFFF"/>
            </a:solidFill>
          </p:spPr>
        </p:sp>
        <p:sp>
          <p:nvSpPr>
            <p:cNvPr id="8" name="Freeform 8"/>
            <p:cNvSpPr/>
            <p:nvPr/>
          </p:nvSpPr>
          <p:spPr>
            <a:xfrm>
              <a:off x="12700" y="217170"/>
              <a:ext cx="3996302" cy="2942077"/>
            </a:xfrm>
            <a:custGeom>
              <a:avLst/>
              <a:gdLst/>
              <a:ahLst/>
              <a:cxnLst/>
              <a:rect l="l" t="t" r="r" b="b"/>
              <a:pathLst>
                <a:path w="3996302" h="2942077">
                  <a:moveTo>
                    <a:pt x="3996302"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2657722" y="16510"/>
                    <a:pt x="3142862" y="13970"/>
                  </a:cubicBezTo>
                  <a:cubicBezTo>
                    <a:pt x="3307962" y="12700"/>
                    <a:pt x="3442582" y="12700"/>
                    <a:pt x="3512432" y="12700"/>
                  </a:cubicBezTo>
                  <a:cubicBezTo>
                    <a:pt x="3666102" y="11430"/>
                    <a:pt x="3824852" y="21590"/>
                    <a:pt x="3982332" y="41910"/>
                  </a:cubicBezTo>
                  <a:lnTo>
                    <a:pt x="3987412" y="43180"/>
                  </a:lnTo>
                  <a:lnTo>
                    <a:pt x="3987412" y="48260"/>
                  </a:lnTo>
                  <a:cubicBezTo>
                    <a:pt x="3987412" y="50800"/>
                    <a:pt x="3996302" y="328930"/>
                    <a:pt x="3996302" y="699770"/>
                  </a:cubicBezTo>
                  <a:lnTo>
                    <a:pt x="3996302" y="2942077"/>
                  </a:lnTo>
                  <a:close/>
                  <a:moveTo>
                    <a:pt x="139700" y="2907787"/>
                  </a:moveTo>
                  <a:cubicBezTo>
                    <a:pt x="273050" y="2915407"/>
                    <a:pt x="548640" y="2929377"/>
                    <a:pt x="800100" y="2929377"/>
                  </a:cubicBezTo>
                  <a:lnTo>
                    <a:pt x="3983602" y="2929377"/>
                  </a:lnTo>
                  <a:lnTo>
                    <a:pt x="3983602" y="699770"/>
                  </a:lnTo>
                  <a:cubicBezTo>
                    <a:pt x="3983602" y="358140"/>
                    <a:pt x="3975982" y="93980"/>
                    <a:pt x="3974712" y="53340"/>
                  </a:cubicBezTo>
                  <a:cubicBezTo>
                    <a:pt x="3819772" y="33020"/>
                    <a:pt x="3663562" y="24130"/>
                    <a:pt x="3512432" y="25400"/>
                  </a:cubicBezTo>
                  <a:cubicBezTo>
                    <a:pt x="3442582" y="25400"/>
                    <a:pt x="3307962" y="27940"/>
                    <a:pt x="3142862" y="26670"/>
                  </a:cubicBezTo>
                  <a:cubicBezTo>
                    <a:pt x="2633592"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9" name="Freeform 9"/>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0" name="Group 10"/>
          <p:cNvGrpSpPr/>
          <p:nvPr/>
        </p:nvGrpSpPr>
        <p:grpSpPr>
          <a:xfrm rot="-782125">
            <a:off x="13974336" y="7088121"/>
            <a:ext cx="3058882" cy="2354163"/>
            <a:chOff x="0" y="0"/>
            <a:chExt cx="3847405" cy="2961023"/>
          </a:xfrm>
        </p:grpSpPr>
        <p:sp>
          <p:nvSpPr>
            <p:cNvPr id="11" name="Freeform 11"/>
            <p:cNvSpPr/>
            <p:nvPr/>
          </p:nvSpPr>
          <p:spPr>
            <a:xfrm>
              <a:off x="19050" y="223520"/>
              <a:ext cx="3809305" cy="2729883"/>
            </a:xfrm>
            <a:custGeom>
              <a:avLst/>
              <a:gdLst/>
              <a:ahLst/>
              <a:cxnLst/>
              <a:rect l="l" t="t" r="r" b="b"/>
              <a:pathLst>
                <a:path w="3809305"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3809305" y="2729883"/>
                  </a:lnTo>
                  <a:lnTo>
                    <a:pt x="3809305" y="693420"/>
                  </a:lnTo>
                  <a:cubicBezTo>
                    <a:pt x="3809305" y="318770"/>
                    <a:pt x="3800415" y="41910"/>
                    <a:pt x="3800415" y="41910"/>
                  </a:cubicBezTo>
                  <a:cubicBezTo>
                    <a:pt x="3645475" y="21590"/>
                    <a:pt x="3489265" y="11430"/>
                    <a:pt x="3331785" y="12700"/>
                  </a:cubicBezTo>
                  <a:cubicBezTo>
                    <a:pt x="3058735" y="12700"/>
                    <a:pt x="1179830" y="21590"/>
                    <a:pt x="929640" y="12700"/>
                  </a:cubicBezTo>
                  <a:cubicBezTo>
                    <a:pt x="594360" y="0"/>
                    <a:pt x="0" y="11430"/>
                    <a:pt x="0" y="11430"/>
                  </a:cubicBezTo>
                  <a:close/>
                </a:path>
              </a:pathLst>
            </a:custGeom>
            <a:solidFill>
              <a:srgbClr val="FFFFFF"/>
            </a:solidFill>
          </p:spPr>
        </p:sp>
        <p:sp>
          <p:nvSpPr>
            <p:cNvPr id="12" name="Freeform 12"/>
            <p:cNvSpPr/>
            <p:nvPr/>
          </p:nvSpPr>
          <p:spPr>
            <a:xfrm>
              <a:off x="12700" y="217170"/>
              <a:ext cx="3822005" cy="2742583"/>
            </a:xfrm>
            <a:custGeom>
              <a:avLst/>
              <a:gdLst/>
              <a:ahLst/>
              <a:cxnLst/>
              <a:rect l="l" t="t" r="r" b="b"/>
              <a:pathLst>
                <a:path w="3822005" h="2742583">
                  <a:moveTo>
                    <a:pt x="3822005"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483425" y="16510"/>
                    <a:pt x="2968565" y="13970"/>
                  </a:cubicBezTo>
                  <a:cubicBezTo>
                    <a:pt x="3133665" y="12700"/>
                    <a:pt x="3268285" y="12700"/>
                    <a:pt x="3338135" y="12700"/>
                  </a:cubicBezTo>
                  <a:cubicBezTo>
                    <a:pt x="3491805" y="11430"/>
                    <a:pt x="3650555" y="21590"/>
                    <a:pt x="3808035" y="41910"/>
                  </a:cubicBezTo>
                  <a:lnTo>
                    <a:pt x="3813115" y="43180"/>
                  </a:lnTo>
                  <a:lnTo>
                    <a:pt x="3813115" y="48260"/>
                  </a:lnTo>
                  <a:cubicBezTo>
                    <a:pt x="3813115" y="50800"/>
                    <a:pt x="3822005" y="328930"/>
                    <a:pt x="3822005" y="699770"/>
                  </a:cubicBezTo>
                  <a:lnTo>
                    <a:pt x="3822005" y="2742583"/>
                  </a:lnTo>
                  <a:close/>
                  <a:moveTo>
                    <a:pt x="139700" y="2708293"/>
                  </a:moveTo>
                  <a:cubicBezTo>
                    <a:pt x="273050" y="2715913"/>
                    <a:pt x="548640" y="2729883"/>
                    <a:pt x="800100" y="2729883"/>
                  </a:cubicBezTo>
                  <a:lnTo>
                    <a:pt x="3809305" y="2729883"/>
                  </a:lnTo>
                  <a:lnTo>
                    <a:pt x="3809305" y="699770"/>
                  </a:lnTo>
                  <a:cubicBezTo>
                    <a:pt x="3809305" y="358140"/>
                    <a:pt x="3801685" y="93980"/>
                    <a:pt x="3800415" y="53340"/>
                  </a:cubicBezTo>
                  <a:cubicBezTo>
                    <a:pt x="3645475" y="33020"/>
                    <a:pt x="3489265" y="24130"/>
                    <a:pt x="3338135" y="25400"/>
                  </a:cubicBezTo>
                  <a:cubicBezTo>
                    <a:pt x="3268285" y="25400"/>
                    <a:pt x="3133665" y="27940"/>
                    <a:pt x="2968565" y="26670"/>
                  </a:cubicBezTo>
                  <a:cubicBezTo>
                    <a:pt x="2459295"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3" name="Freeform 13"/>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4" name="Group 14"/>
          <p:cNvGrpSpPr/>
          <p:nvPr/>
        </p:nvGrpSpPr>
        <p:grpSpPr>
          <a:xfrm rot="8926276">
            <a:off x="4197372" y="6838503"/>
            <a:ext cx="938963" cy="198686"/>
            <a:chOff x="0" y="0"/>
            <a:chExt cx="2028619" cy="429260"/>
          </a:xfrm>
        </p:grpSpPr>
        <p:sp>
          <p:nvSpPr>
            <p:cNvPr id="15" name="Freeform 15"/>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6" name="Group 16"/>
          <p:cNvGrpSpPr/>
          <p:nvPr/>
        </p:nvGrpSpPr>
        <p:grpSpPr>
          <a:xfrm rot="1910472">
            <a:off x="13147208" y="6674140"/>
            <a:ext cx="938963" cy="198686"/>
            <a:chOff x="0" y="0"/>
            <a:chExt cx="2028619" cy="429260"/>
          </a:xfrm>
        </p:grpSpPr>
        <p:sp>
          <p:nvSpPr>
            <p:cNvPr id="17" name="Freeform 17"/>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8" name="Group 18"/>
          <p:cNvGrpSpPr/>
          <p:nvPr/>
        </p:nvGrpSpPr>
        <p:grpSpPr>
          <a:xfrm rot="-1716341">
            <a:off x="13155705" y="3184462"/>
            <a:ext cx="938963" cy="198686"/>
            <a:chOff x="0" y="0"/>
            <a:chExt cx="2028619" cy="429260"/>
          </a:xfrm>
        </p:grpSpPr>
        <p:sp>
          <p:nvSpPr>
            <p:cNvPr id="19" name="Freeform 19"/>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0" name="Group 20"/>
          <p:cNvGrpSpPr/>
          <p:nvPr/>
        </p:nvGrpSpPr>
        <p:grpSpPr>
          <a:xfrm rot="-8972392">
            <a:off x="4198025" y="2976345"/>
            <a:ext cx="938963" cy="198686"/>
            <a:chOff x="0" y="0"/>
            <a:chExt cx="2028619" cy="429260"/>
          </a:xfrm>
        </p:grpSpPr>
        <p:sp>
          <p:nvSpPr>
            <p:cNvPr id="21" name="Freeform 21"/>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2" name="Group 22"/>
          <p:cNvGrpSpPr/>
          <p:nvPr/>
        </p:nvGrpSpPr>
        <p:grpSpPr>
          <a:xfrm rot="592083">
            <a:off x="1383061" y="1239334"/>
            <a:ext cx="2655015" cy="2280983"/>
            <a:chOff x="0" y="0"/>
            <a:chExt cx="3216910" cy="2763720"/>
          </a:xfrm>
        </p:grpSpPr>
        <p:sp>
          <p:nvSpPr>
            <p:cNvPr id="23" name="Freeform 23"/>
            <p:cNvSpPr/>
            <p:nvPr/>
          </p:nvSpPr>
          <p:spPr>
            <a:xfrm>
              <a:off x="19050" y="223520"/>
              <a:ext cx="3178810" cy="2532580"/>
            </a:xfrm>
            <a:custGeom>
              <a:avLst/>
              <a:gdLst/>
              <a:ahLst/>
              <a:cxnLst/>
              <a:rect l="l" t="t" r="r" b="b"/>
              <a:pathLst>
                <a:path w="3178810" h="2532580">
                  <a:moveTo>
                    <a:pt x="0" y="11430"/>
                  </a:moveTo>
                  <a:cubicBezTo>
                    <a:pt x="0" y="11430"/>
                    <a:pt x="2540" y="340360"/>
                    <a:pt x="2540" y="749300"/>
                  </a:cubicBezTo>
                  <a:cubicBezTo>
                    <a:pt x="2540" y="1003040"/>
                    <a:pt x="7620" y="1351480"/>
                    <a:pt x="7620" y="1611830"/>
                  </a:cubicBezTo>
                  <a:cubicBezTo>
                    <a:pt x="7620" y="1806140"/>
                    <a:pt x="16510" y="2204920"/>
                    <a:pt x="21590" y="2396690"/>
                  </a:cubicBezTo>
                  <a:lnTo>
                    <a:pt x="130810" y="2510990"/>
                  </a:lnTo>
                  <a:cubicBezTo>
                    <a:pt x="275590" y="2518610"/>
                    <a:pt x="543560" y="2532580"/>
                    <a:pt x="793750" y="2532580"/>
                  </a:cubicBezTo>
                  <a:lnTo>
                    <a:pt x="3178810" y="2532580"/>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24" name="Freeform 24"/>
            <p:cNvSpPr/>
            <p:nvPr/>
          </p:nvSpPr>
          <p:spPr>
            <a:xfrm>
              <a:off x="12700" y="217170"/>
              <a:ext cx="3191510" cy="2545280"/>
            </a:xfrm>
            <a:custGeom>
              <a:avLst/>
              <a:gdLst/>
              <a:ahLst/>
              <a:cxnLst/>
              <a:rect l="l" t="t" r="r" b="b"/>
              <a:pathLst>
                <a:path w="3191510" h="2545280">
                  <a:moveTo>
                    <a:pt x="3191510" y="2545280"/>
                  </a:moveTo>
                  <a:lnTo>
                    <a:pt x="800100" y="2545280"/>
                  </a:lnTo>
                  <a:cubicBezTo>
                    <a:pt x="547370" y="2545280"/>
                    <a:pt x="270510" y="2531310"/>
                    <a:pt x="137160" y="2523690"/>
                  </a:cubicBezTo>
                  <a:lnTo>
                    <a:pt x="134620" y="2523690"/>
                  </a:lnTo>
                  <a:lnTo>
                    <a:pt x="21590" y="2405580"/>
                  </a:lnTo>
                  <a:lnTo>
                    <a:pt x="21590" y="2403040"/>
                  </a:lnTo>
                  <a:cubicBezTo>
                    <a:pt x="16510" y="2199840"/>
                    <a:pt x="7620" y="1806140"/>
                    <a:pt x="7620" y="1618180"/>
                  </a:cubicBezTo>
                  <a:cubicBezTo>
                    <a:pt x="7620" y="1502610"/>
                    <a:pt x="6350" y="1326080"/>
                    <a:pt x="5080" y="1169050"/>
                  </a:cubicBezTo>
                  <a:cubicBezTo>
                    <a:pt x="3810" y="1055743"/>
                    <a:pt x="2540" y="927557"/>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545280"/>
                  </a:lnTo>
                  <a:close/>
                  <a:moveTo>
                    <a:pt x="139700" y="2510990"/>
                  </a:moveTo>
                  <a:cubicBezTo>
                    <a:pt x="273050" y="2518610"/>
                    <a:pt x="548640" y="2532580"/>
                    <a:pt x="800100" y="2532580"/>
                  </a:cubicBezTo>
                  <a:lnTo>
                    <a:pt x="3178810" y="2532580"/>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27557"/>
                    <a:pt x="16510" y="1055743"/>
                    <a:pt x="17780" y="1169049"/>
                  </a:cubicBezTo>
                  <a:cubicBezTo>
                    <a:pt x="19050" y="1326080"/>
                    <a:pt x="20320" y="1502610"/>
                    <a:pt x="20320" y="1618180"/>
                  </a:cubicBezTo>
                  <a:cubicBezTo>
                    <a:pt x="20320" y="1804870"/>
                    <a:pt x="29210" y="2196030"/>
                    <a:pt x="34290" y="2400500"/>
                  </a:cubicBezTo>
                  <a:lnTo>
                    <a:pt x="139700" y="2510990"/>
                  </a:lnTo>
                  <a:close/>
                  <a:moveTo>
                    <a:pt x="139700" y="2510990"/>
                  </a:moveTo>
                  <a:lnTo>
                    <a:pt x="133350" y="2385260"/>
                  </a:lnTo>
                  <a:lnTo>
                    <a:pt x="34290" y="2399230"/>
                  </a:lnTo>
                  <a:lnTo>
                    <a:pt x="139700" y="2510990"/>
                  </a:lnTo>
                  <a:close/>
                </a:path>
              </a:pathLst>
            </a:custGeom>
            <a:solidFill>
              <a:srgbClr val="000000"/>
            </a:solidFill>
          </p:spPr>
        </p:sp>
        <p:sp>
          <p:nvSpPr>
            <p:cNvPr id="25" name="Freeform 2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26" name="Group 26"/>
          <p:cNvGrpSpPr/>
          <p:nvPr/>
        </p:nvGrpSpPr>
        <p:grpSpPr>
          <a:xfrm>
            <a:off x="5534025" y="2728445"/>
            <a:ext cx="7105650" cy="4573892"/>
            <a:chOff x="0" y="0"/>
            <a:chExt cx="2403640" cy="1547218"/>
          </a:xfrm>
        </p:grpSpPr>
        <p:sp>
          <p:nvSpPr>
            <p:cNvPr id="27" name="Freeform 27"/>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28" name="Group 28"/>
          <p:cNvGrpSpPr/>
          <p:nvPr/>
        </p:nvGrpSpPr>
        <p:grpSpPr>
          <a:xfrm>
            <a:off x="6068367" y="3721962"/>
            <a:ext cx="6151266" cy="2843076"/>
            <a:chOff x="0" y="0"/>
            <a:chExt cx="8201688" cy="3790768"/>
          </a:xfrm>
        </p:grpSpPr>
        <p:sp>
          <p:nvSpPr>
            <p:cNvPr id="29" name="TextBox 29"/>
            <p:cNvSpPr txBox="1"/>
            <p:nvPr/>
          </p:nvSpPr>
          <p:spPr>
            <a:xfrm>
              <a:off x="0" y="57150"/>
              <a:ext cx="8201688" cy="2071819"/>
            </a:xfrm>
            <a:prstGeom prst="rect">
              <a:avLst/>
            </a:prstGeom>
          </p:spPr>
          <p:txBody>
            <a:bodyPr lIns="0" tIns="0" rIns="0" bIns="0" rtlCol="0" anchor="t">
              <a:spAutoFit/>
            </a:bodyPr>
            <a:lstStyle/>
            <a:p>
              <a:pPr marL="0" lvl="0" indent="0" algn="ctr">
                <a:lnSpc>
                  <a:spcPts val="6050"/>
                </a:lnSpc>
              </a:pPr>
              <a:r>
                <a:rPr lang="en-US" sz="5499">
                  <a:solidFill>
                    <a:srgbClr val="000000"/>
                  </a:solidFill>
                  <a:latin typeface="DM Sans Bold"/>
                </a:rPr>
                <a:t>Learning Objectives</a:t>
              </a:r>
            </a:p>
          </p:txBody>
        </p:sp>
        <p:sp>
          <p:nvSpPr>
            <p:cNvPr id="30" name="TextBox 30"/>
            <p:cNvSpPr txBox="1"/>
            <p:nvPr/>
          </p:nvSpPr>
          <p:spPr>
            <a:xfrm>
              <a:off x="0" y="2381280"/>
              <a:ext cx="8201688" cy="1409488"/>
            </a:xfrm>
            <a:prstGeom prst="rect">
              <a:avLst/>
            </a:prstGeom>
          </p:spPr>
          <p:txBody>
            <a:bodyPr lIns="0" tIns="0" rIns="0" bIns="0" rtlCol="0" anchor="t">
              <a:spAutoFit/>
            </a:bodyPr>
            <a:lstStyle/>
            <a:p>
              <a:pPr marL="0" lvl="0" indent="0" algn="ctr">
                <a:lnSpc>
                  <a:spcPts val="4340"/>
                </a:lnSpc>
              </a:pPr>
              <a:r>
                <a:rPr lang="en-US" sz="3100" spc="31">
                  <a:solidFill>
                    <a:srgbClr val="000000"/>
                  </a:solidFill>
                  <a:latin typeface="DM Sans"/>
                </a:rPr>
                <a:t>After completing this session, you will be able to:</a:t>
              </a:r>
            </a:p>
          </p:txBody>
        </p:sp>
      </p:grpSp>
      <p:sp>
        <p:nvSpPr>
          <p:cNvPr id="31" name="TextBox 31"/>
          <p:cNvSpPr txBox="1"/>
          <p:nvPr/>
        </p:nvSpPr>
        <p:spPr>
          <a:xfrm rot="592083">
            <a:off x="1544431" y="7067974"/>
            <a:ext cx="1988422" cy="1631950"/>
          </a:xfrm>
          <a:prstGeom prst="rect">
            <a:avLst/>
          </a:prstGeom>
        </p:spPr>
        <p:txBody>
          <a:bodyPr lIns="0" tIns="0" rIns="0" bIns="0" rtlCol="0" anchor="t">
            <a:spAutoFit/>
          </a:bodyPr>
          <a:lstStyle/>
          <a:p>
            <a:pPr marL="0" lvl="0" indent="0" algn="ctr">
              <a:lnSpc>
                <a:spcPts val="3275"/>
              </a:lnSpc>
              <a:spcBef>
                <a:spcPct val="0"/>
              </a:spcBef>
            </a:pPr>
            <a:r>
              <a:rPr lang="en-US" sz="2500">
                <a:solidFill>
                  <a:srgbClr val="000000"/>
                </a:solidFill>
                <a:latin typeface="DM Sans"/>
              </a:rPr>
              <a:t>Understand the linkages between HIV and UHC</a:t>
            </a:r>
          </a:p>
        </p:txBody>
      </p:sp>
      <p:sp>
        <p:nvSpPr>
          <p:cNvPr id="32" name="TextBox 32"/>
          <p:cNvSpPr txBox="1"/>
          <p:nvPr/>
        </p:nvSpPr>
        <p:spPr>
          <a:xfrm rot="-782125">
            <a:off x="14659890" y="1984752"/>
            <a:ext cx="2400718" cy="1631950"/>
          </a:xfrm>
          <a:prstGeom prst="rect">
            <a:avLst/>
          </a:prstGeom>
        </p:spPr>
        <p:txBody>
          <a:bodyPr lIns="0" tIns="0" rIns="0" bIns="0" rtlCol="0" anchor="t">
            <a:spAutoFit/>
          </a:bodyPr>
          <a:lstStyle/>
          <a:p>
            <a:pPr marL="0" lvl="0" indent="0" algn="ctr">
              <a:lnSpc>
                <a:spcPts val="3275"/>
              </a:lnSpc>
              <a:spcBef>
                <a:spcPct val="0"/>
              </a:spcBef>
            </a:pPr>
            <a:r>
              <a:rPr lang="en-US" sz="2500">
                <a:solidFill>
                  <a:srgbClr val="000000"/>
                </a:solidFill>
                <a:latin typeface="DM Sans"/>
              </a:rPr>
              <a:t>Recognise and understand key UHC concepts and terminology</a:t>
            </a:r>
          </a:p>
        </p:txBody>
      </p:sp>
      <p:sp>
        <p:nvSpPr>
          <p:cNvPr id="33" name="TextBox 33"/>
          <p:cNvSpPr txBox="1"/>
          <p:nvPr/>
        </p:nvSpPr>
        <p:spPr>
          <a:xfrm rot="-782125">
            <a:off x="14230032" y="7738320"/>
            <a:ext cx="2629796" cy="1255408"/>
          </a:xfrm>
          <a:prstGeom prst="rect">
            <a:avLst/>
          </a:prstGeom>
        </p:spPr>
        <p:txBody>
          <a:bodyPr lIns="0" tIns="0" rIns="0" bIns="0" rtlCol="0" anchor="t">
            <a:spAutoFit/>
          </a:bodyPr>
          <a:lstStyle/>
          <a:p>
            <a:pPr marL="0" lvl="0" indent="0" algn="ctr">
              <a:lnSpc>
                <a:spcPts val="3275"/>
              </a:lnSpc>
              <a:spcBef>
                <a:spcPct val="0"/>
              </a:spcBef>
            </a:pPr>
            <a:r>
              <a:rPr lang="en-US" sz="2500" dirty="0">
                <a:solidFill>
                  <a:srgbClr val="000000"/>
                </a:solidFill>
                <a:latin typeface="DM Sans"/>
              </a:rPr>
              <a:t>Know where to go for information on UHC</a:t>
            </a:r>
          </a:p>
        </p:txBody>
      </p:sp>
      <p:sp>
        <p:nvSpPr>
          <p:cNvPr id="34" name="TextBox 34"/>
          <p:cNvSpPr txBox="1"/>
          <p:nvPr/>
        </p:nvSpPr>
        <p:spPr>
          <a:xfrm rot="592083">
            <a:off x="1484825" y="1898358"/>
            <a:ext cx="2352473" cy="1631950"/>
          </a:xfrm>
          <a:prstGeom prst="rect">
            <a:avLst/>
          </a:prstGeom>
        </p:spPr>
        <p:txBody>
          <a:bodyPr lIns="0" tIns="0" rIns="0" bIns="0" rtlCol="0" anchor="t">
            <a:spAutoFit/>
          </a:bodyPr>
          <a:lstStyle/>
          <a:p>
            <a:pPr algn="ctr">
              <a:lnSpc>
                <a:spcPts val="3275"/>
              </a:lnSpc>
            </a:pPr>
            <a:r>
              <a:rPr lang="en-US" sz="2500">
                <a:solidFill>
                  <a:srgbClr val="000000"/>
                </a:solidFill>
                <a:latin typeface="DM Sans"/>
              </a:rPr>
              <a:t>Describe UHC in simple language</a:t>
            </a:r>
          </a:p>
          <a:p>
            <a:pPr marL="0" lvl="0" indent="0" algn="ctr">
              <a:lnSpc>
                <a:spcPts val="3275"/>
              </a:lnSpc>
              <a:spcBef>
                <a:spcPct val="0"/>
              </a:spcBef>
            </a:pPr>
            <a:endParaRPr lang="en-US" sz="2500">
              <a:solidFill>
                <a:srgbClr val="000000"/>
              </a:solidFill>
              <a:latin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5678563" y="4565938"/>
            <a:ext cx="6930874" cy="993200"/>
          </a:xfrm>
          <a:prstGeom prst="rect">
            <a:avLst/>
          </a:prstGeom>
        </p:spPr>
        <p:txBody>
          <a:bodyPr lIns="0" tIns="0" rIns="0" bIns="0" rtlCol="0" anchor="t">
            <a:spAutoFit/>
          </a:bodyPr>
          <a:lstStyle/>
          <a:p>
            <a:pPr marL="0" lvl="0" indent="0" algn="ctr">
              <a:lnSpc>
                <a:spcPts val="7699"/>
              </a:lnSpc>
            </a:pPr>
            <a:r>
              <a:rPr lang="en-US" sz="6999">
                <a:solidFill>
                  <a:srgbClr val="000000"/>
                </a:solidFill>
                <a:latin typeface="DM Sans Bold"/>
              </a:rPr>
              <a:t>What is UHC?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Discussion</a:t>
            </a: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092473"/>
              <a:ext cx="2095388" cy="1287821"/>
            </a:xfrm>
            <a:prstGeom prst="rect">
              <a:avLst/>
            </a:prstGeom>
          </p:spPr>
          <p:txBody>
            <a:bodyPr wrap="square" lIns="0" tIns="0" rIns="0" bIns="0" rtlCol="0" anchor="t">
              <a:spAutoFit/>
            </a:bodyPr>
            <a:lstStyle/>
            <a:p>
              <a:pPr marL="0" lvl="0" indent="0" algn="ctr">
                <a:lnSpc>
                  <a:spcPts val="2940"/>
                </a:lnSpc>
              </a:pPr>
              <a:r>
                <a:rPr lang="en-US" sz="3600" spc="300" dirty="0">
                  <a:solidFill>
                    <a:srgbClr val="000000"/>
                  </a:solidFill>
                  <a:latin typeface="DM Sans"/>
                </a:rPr>
                <a:t>What does the term 'universal health coverage' mean to you?</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Video</a:t>
            </a:r>
          </a:p>
        </p:txBody>
      </p:sp>
      <p:pic>
        <p:nvPicPr>
          <p:cNvPr id="8" name="Online Media 7" title="WHO:  Universal Health Coverage - What does it mean?">
            <a:hlinkClick r:id="" action="ppaction://media"/>
            <a:extLst>
              <a:ext uri="{FF2B5EF4-FFF2-40B4-BE49-F238E27FC236}">
                <a16:creationId xmlns:a16="http://schemas.microsoft.com/office/drawing/2014/main" id="{288960EA-28DD-42B5-BA32-294C98B81358}"/>
              </a:ext>
            </a:extLst>
          </p:cNvPr>
          <p:cNvPicPr>
            <a:picLocks noRot="1" noChangeAspect="1"/>
          </p:cNvPicPr>
          <p:nvPr>
            <a:videoFile r:link="rId1"/>
          </p:nvPr>
        </p:nvPicPr>
        <p:blipFill>
          <a:blip r:embed="rId4"/>
          <a:stretch>
            <a:fillRect/>
          </a:stretch>
        </p:blipFill>
        <p:spPr>
          <a:xfrm>
            <a:off x="1447800" y="2125851"/>
            <a:ext cx="10061326" cy="5684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01228"/>
            <a:ext cx="16148209" cy="4253985"/>
          </a:xfrm>
          <a:prstGeom prst="rect">
            <a:avLst/>
          </a:prstGeom>
        </p:spPr>
        <p:txBody>
          <a:bodyPr lIns="0" tIns="0" rIns="0" bIns="0" rtlCol="0" anchor="t">
            <a:spAutoFit/>
          </a:bodyPr>
          <a:lstStyle/>
          <a:p>
            <a:pPr marL="602173" lvl="1" indent="-301087">
              <a:lnSpc>
                <a:spcPts val="3709"/>
              </a:lnSpc>
              <a:buFont typeface="Arial"/>
              <a:buChar char="•"/>
            </a:pPr>
            <a:r>
              <a:rPr lang="en-US" sz="2789" dirty="0">
                <a:solidFill>
                  <a:srgbClr val="000000"/>
                </a:solidFill>
                <a:latin typeface="DM Sans"/>
              </a:rPr>
              <a:t>UHC means that all individuals and communities receive the health services they need without suffering </a:t>
            </a:r>
            <a:r>
              <a:rPr lang="en-US" sz="2789" dirty="0">
                <a:solidFill>
                  <a:srgbClr val="000000"/>
                </a:solidFill>
                <a:highlight>
                  <a:srgbClr val="FFFF00"/>
                </a:highlight>
                <a:latin typeface="DM Sans"/>
              </a:rPr>
              <a:t>financial hardship</a:t>
            </a:r>
            <a:r>
              <a:rPr lang="en-US" sz="2789" dirty="0">
                <a:solidFill>
                  <a:srgbClr val="000000"/>
                </a:solidFill>
                <a:latin typeface="DM Sans"/>
              </a:rPr>
              <a:t>. </a:t>
            </a:r>
          </a:p>
          <a:p>
            <a:pPr marL="602173" lvl="1" indent="-301087">
              <a:lnSpc>
                <a:spcPts val="3709"/>
              </a:lnSpc>
              <a:buFont typeface="Arial"/>
              <a:buChar char="•"/>
            </a:pPr>
            <a:endParaRPr lang="en-US" sz="2789" dirty="0">
              <a:solidFill>
                <a:srgbClr val="000000"/>
              </a:solidFill>
              <a:latin typeface="DM Sans"/>
            </a:endParaRPr>
          </a:p>
          <a:p>
            <a:pPr marL="602173" lvl="1" indent="-301087">
              <a:lnSpc>
                <a:spcPts val="3709"/>
              </a:lnSpc>
              <a:buFont typeface="Arial"/>
              <a:buChar char="•"/>
            </a:pPr>
            <a:r>
              <a:rPr lang="en-US" sz="2789" dirty="0">
                <a:solidFill>
                  <a:srgbClr val="000000"/>
                </a:solidFill>
                <a:latin typeface="DM Sans"/>
              </a:rPr>
              <a:t>It includes </a:t>
            </a:r>
            <a:r>
              <a:rPr lang="en-US" sz="2789" dirty="0">
                <a:solidFill>
                  <a:srgbClr val="000000"/>
                </a:solidFill>
                <a:highlight>
                  <a:srgbClr val="FFFF00"/>
                </a:highlight>
                <a:latin typeface="DM Sans"/>
              </a:rPr>
              <a:t>the full spectrum </a:t>
            </a:r>
            <a:r>
              <a:rPr lang="en-US" sz="2789" dirty="0">
                <a:solidFill>
                  <a:srgbClr val="000000"/>
                </a:solidFill>
                <a:latin typeface="DM Sans"/>
              </a:rPr>
              <a:t>of essential, quality health services, from health promotion to prevention, treatment, rehabilitation, and palliative care.</a:t>
            </a:r>
          </a:p>
          <a:p>
            <a:pPr>
              <a:lnSpc>
                <a:spcPts val="3709"/>
              </a:lnSpc>
            </a:pPr>
            <a:endParaRPr lang="en-US" sz="2789" dirty="0">
              <a:solidFill>
                <a:srgbClr val="000000"/>
              </a:solidFill>
              <a:latin typeface="DM Sans"/>
            </a:endParaRPr>
          </a:p>
          <a:p>
            <a:pPr marL="602173" lvl="1" indent="-301087">
              <a:lnSpc>
                <a:spcPts val="3709"/>
              </a:lnSpc>
              <a:buFont typeface="Arial"/>
              <a:buChar char="•"/>
            </a:pPr>
            <a:r>
              <a:rPr lang="en-US" sz="2789" dirty="0">
                <a:solidFill>
                  <a:srgbClr val="000000"/>
                </a:solidFill>
                <a:latin typeface="DM Sans"/>
              </a:rPr>
              <a:t>UHC enables everyone to access the services that address the </a:t>
            </a:r>
            <a:r>
              <a:rPr lang="en-US" sz="2789" dirty="0">
                <a:solidFill>
                  <a:srgbClr val="000000"/>
                </a:solidFill>
                <a:highlight>
                  <a:srgbClr val="FFFF00"/>
                </a:highlight>
                <a:latin typeface="DM Sans"/>
              </a:rPr>
              <a:t>most significant causes of disease and death</a:t>
            </a:r>
            <a:r>
              <a:rPr lang="en-US" sz="2789" dirty="0">
                <a:solidFill>
                  <a:srgbClr val="000000"/>
                </a:solidFill>
                <a:latin typeface="DM Sans"/>
              </a:rPr>
              <a:t> and ensures that the quality of those services is good enough to improve the health of the people who receive them.</a:t>
            </a:r>
          </a:p>
        </p:txBody>
      </p:sp>
      <p:grpSp>
        <p:nvGrpSpPr>
          <p:cNvPr id="3" name="Group 3"/>
          <p:cNvGrpSpPr/>
          <p:nvPr/>
        </p:nvGrpSpPr>
        <p:grpSpPr>
          <a:xfrm>
            <a:off x="11532820" y="7679223"/>
            <a:ext cx="5644089" cy="925610"/>
            <a:chOff x="0" y="0"/>
            <a:chExt cx="4026918" cy="660400"/>
          </a:xfrm>
        </p:grpSpPr>
        <p:sp>
          <p:nvSpPr>
            <p:cNvPr id="4" name="Freeform 4"/>
            <p:cNvSpPr/>
            <p:nvPr/>
          </p:nvSpPr>
          <p:spPr>
            <a:xfrm>
              <a:off x="0" y="0"/>
              <a:ext cx="4026918" cy="660400"/>
            </a:xfrm>
            <a:custGeom>
              <a:avLst/>
              <a:gdLst/>
              <a:ahLst/>
              <a:cxnLst/>
              <a:rect l="l" t="t" r="r" b="b"/>
              <a:pathLst>
                <a:path w="4026918" h="660400">
                  <a:moveTo>
                    <a:pt x="3902458" y="660400"/>
                  </a:moveTo>
                  <a:lnTo>
                    <a:pt x="124460" y="660400"/>
                  </a:lnTo>
                  <a:cubicBezTo>
                    <a:pt x="55880" y="660400"/>
                    <a:pt x="0" y="604520"/>
                    <a:pt x="0" y="535940"/>
                  </a:cubicBezTo>
                  <a:lnTo>
                    <a:pt x="0" y="124460"/>
                  </a:lnTo>
                  <a:cubicBezTo>
                    <a:pt x="0" y="55880"/>
                    <a:pt x="55880" y="0"/>
                    <a:pt x="124460" y="0"/>
                  </a:cubicBezTo>
                  <a:lnTo>
                    <a:pt x="3902458" y="0"/>
                  </a:lnTo>
                  <a:cubicBezTo>
                    <a:pt x="3971038" y="0"/>
                    <a:pt x="4026918" y="55880"/>
                    <a:pt x="4026918" y="124460"/>
                  </a:cubicBezTo>
                  <a:lnTo>
                    <a:pt x="4026918" y="535940"/>
                  </a:lnTo>
                  <a:cubicBezTo>
                    <a:pt x="4026918" y="604520"/>
                    <a:pt x="3971038" y="660400"/>
                    <a:pt x="3902458" y="660400"/>
                  </a:cubicBezTo>
                  <a:close/>
                </a:path>
              </a:pathLst>
            </a:custGeom>
            <a:solidFill>
              <a:srgbClr val="46C3BD"/>
            </a:solidFill>
          </p:spPr>
        </p:sp>
      </p:grpSp>
      <p:sp>
        <p:nvSpPr>
          <p:cNvPr id="5" name="TextBox 5"/>
          <p:cNvSpPr txBox="1"/>
          <p:nvPr/>
        </p:nvSpPr>
        <p:spPr>
          <a:xfrm>
            <a:off x="11881557" y="7873205"/>
            <a:ext cx="4946614" cy="490021"/>
          </a:xfrm>
          <a:prstGeom prst="rect">
            <a:avLst/>
          </a:prstGeom>
        </p:spPr>
        <p:txBody>
          <a:bodyPr lIns="0" tIns="0" rIns="0" bIns="0" rtlCol="0" anchor="t">
            <a:spAutoFit/>
          </a:bodyPr>
          <a:lstStyle/>
          <a:p>
            <a:pPr marL="0" lvl="0" indent="0" algn="ctr">
              <a:lnSpc>
                <a:spcPts val="4067"/>
              </a:lnSpc>
            </a:pPr>
            <a:r>
              <a:rPr lang="en-US" sz="2905" spc="29">
                <a:solidFill>
                  <a:srgbClr val="000000"/>
                </a:solidFill>
                <a:latin typeface="DM Sans"/>
              </a:rPr>
              <a:t>- World Health Organisation</a:t>
            </a:r>
          </a:p>
        </p:txBody>
      </p:sp>
      <p:sp>
        <p:nvSpPr>
          <p:cNvPr id="6" name="TextBox 6"/>
          <p:cNvSpPr txBox="1"/>
          <p:nvPr/>
        </p:nvSpPr>
        <p:spPr>
          <a:xfrm>
            <a:off x="1028700" y="1775797"/>
            <a:ext cx="16230600" cy="1002725"/>
          </a:xfrm>
          <a:prstGeom prst="rect">
            <a:avLst/>
          </a:prstGeom>
        </p:spPr>
        <p:txBody>
          <a:bodyPr lIns="0" tIns="0" rIns="0" bIns="0" rtlCol="0" anchor="t">
            <a:spAutoFit/>
          </a:bodyPr>
          <a:lstStyle/>
          <a:p>
            <a:pPr marL="0" lvl="0" indent="0">
              <a:lnSpc>
                <a:spcPts val="7700"/>
              </a:lnSpc>
            </a:pPr>
            <a:r>
              <a:rPr lang="en-US" sz="7000">
                <a:solidFill>
                  <a:srgbClr val="000000"/>
                </a:solidFill>
                <a:latin typeface="DM Sans Bold"/>
              </a:rPr>
              <a:t>WHO Definition of UHC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3247445"/>
            <a:ext cx="16234832" cy="6010855"/>
            <a:chOff x="0" y="0"/>
            <a:chExt cx="100633572" cy="37259015"/>
          </a:xfrm>
        </p:grpSpPr>
        <p:sp>
          <p:nvSpPr>
            <p:cNvPr id="3" name="Freeform 3"/>
            <p:cNvSpPr/>
            <p:nvPr/>
          </p:nvSpPr>
          <p:spPr>
            <a:xfrm>
              <a:off x="0" y="0"/>
              <a:ext cx="100633572" cy="37259016"/>
            </a:xfrm>
            <a:custGeom>
              <a:avLst/>
              <a:gdLst/>
              <a:ahLst/>
              <a:cxnLst/>
              <a:rect l="l" t="t" r="r" b="b"/>
              <a:pathLst>
                <a:path w="100633572" h="37259016">
                  <a:moveTo>
                    <a:pt x="0" y="0"/>
                  </a:moveTo>
                  <a:lnTo>
                    <a:pt x="0" y="37259016"/>
                  </a:lnTo>
                  <a:lnTo>
                    <a:pt x="100633572" y="37259016"/>
                  </a:lnTo>
                  <a:lnTo>
                    <a:pt x="100633572" y="0"/>
                  </a:lnTo>
                  <a:lnTo>
                    <a:pt x="0" y="0"/>
                  </a:lnTo>
                  <a:close/>
                  <a:moveTo>
                    <a:pt x="100572615" y="37198055"/>
                  </a:moveTo>
                  <a:lnTo>
                    <a:pt x="59690" y="37198055"/>
                  </a:lnTo>
                  <a:lnTo>
                    <a:pt x="59690" y="59690"/>
                  </a:lnTo>
                  <a:lnTo>
                    <a:pt x="100572615" y="59690"/>
                  </a:lnTo>
                  <a:lnTo>
                    <a:pt x="100572615" y="37198055"/>
                  </a:lnTo>
                  <a:close/>
                </a:path>
              </a:pathLst>
            </a:custGeom>
            <a:solidFill>
              <a:srgbClr val="000000"/>
            </a:solidFill>
          </p:spPr>
        </p:sp>
      </p:grpSp>
      <p:grpSp>
        <p:nvGrpSpPr>
          <p:cNvPr id="4" name="Group 4"/>
          <p:cNvGrpSpPr/>
          <p:nvPr/>
        </p:nvGrpSpPr>
        <p:grpSpPr>
          <a:xfrm>
            <a:off x="1024468" y="2334991"/>
            <a:ext cx="16234832" cy="497560"/>
            <a:chOff x="0" y="0"/>
            <a:chExt cx="21548127" cy="660400"/>
          </a:xfrm>
        </p:grpSpPr>
        <p:sp>
          <p:nvSpPr>
            <p:cNvPr id="5" name="Freeform 5"/>
            <p:cNvSpPr/>
            <p:nvPr/>
          </p:nvSpPr>
          <p:spPr>
            <a:xfrm>
              <a:off x="0" y="0"/>
              <a:ext cx="21548128" cy="660400"/>
            </a:xfrm>
            <a:custGeom>
              <a:avLst/>
              <a:gdLst/>
              <a:ahLst/>
              <a:cxnLst/>
              <a:rect l="l" t="t" r="r" b="b"/>
              <a:pathLst>
                <a:path w="21548128" h="660400">
                  <a:moveTo>
                    <a:pt x="21423668" y="660400"/>
                  </a:moveTo>
                  <a:lnTo>
                    <a:pt x="124460" y="660400"/>
                  </a:lnTo>
                  <a:cubicBezTo>
                    <a:pt x="55880" y="660400"/>
                    <a:pt x="0" y="604520"/>
                    <a:pt x="0" y="535940"/>
                  </a:cubicBezTo>
                  <a:lnTo>
                    <a:pt x="0" y="124460"/>
                  </a:lnTo>
                  <a:cubicBezTo>
                    <a:pt x="0" y="55880"/>
                    <a:pt x="55880" y="0"/>
                    <a:pt x="124460" y="0"/>
                  </a:cubicBezTo>
                  <a:lnTo>
                    <a:pt x="21423668" y="0"/>
                  </a:lnTo>
                  <a:cubicBezTo>
                    <a:pt x="21492248" y="0"/>
                    <a:pt x="21548128" y="55880"/>
                    <a:pt x="21548128" y="124460"/>
                  </a:cubicBezTo>
                  <a:lnTo>
                    <a:pt x="21548128" y="535940"/>
                  </a:lnTo>
                  <a:cubicBezTo>
                    <a:pt x="21548128" y="604520"/>
                    <a:pt x="21492248" y="660400"/>
                    <a:pt x="21423668" y="660400"/>
                  </a:cubicBezTo>
                  <a:close/>
                </a:path>
              </a:pathLst>
            </a:custGeom>
            <a:solidFill>
              <a:srgbClr val="FFE500"/>
            </a:solidFill>
          </p:spPr>
        </p:sp>
      </p:grpSp>
      <p:grpSp>
        <p:nvGrpSpPr>
          <p:cNvPr id="6" name="Group 6"/>
          <p:cNvGrpSpPr/>
          <p:nvPr/>
        </p:nvGrpSpPr>
        <p:grpSpPr>
          <a:xfrm>
            <a:off x="1123950" y="1028700"/>
            <a:ext cx="16230600" cy="1756314"/>
            <a:chOff x="0" y="0"/>
            <a:chExt cx="21640800" cy="2341752"/>
          </a:xfrm>
        </p:grpSpPr>
        <p:sp>
          <p:nvSpPr>
            <p:cNvPr id="7" name="TextBox 7"/>
            <p:cNvSpPr txBox="1"/>
            <p:nvPr/>
          </p:nvSpPr>
          <p:spPr>
            <a:xfrm>
              <a:off x="0" y="57150"/>
              <a:ext cx="21640800" cy="1356017"/>
            </a:xfrm>
            <a:prstGeom prst="rect">
              <a:avLst/>
            </a:prstGeom>
          </p:spPr>
          <p:txBody>
            <a:bodyPr lIns="0" tIns="0" rIns="0" bIns="0" rtlCol="0" anchor="t">
              <a:spAutoFit/>
            </a:bodyPr>
            <a:lstStyle/>
            <a:p>
              <a:pPr marL="0" lvl="0" indent="0">
                <a:lnSpc>
                  <a:spcPts val="7700"/>
                </a:lnSpc>
              </a:pPr>
              <a:r>
                <a:rPr lang="en-US" sz="7000">
                  <a:solidFill>
                    <a:srgbClr val="000000"/>
                  </a:solidFill>
                  <a:latin typeface="DM Sans Bold"/>
                </a:rPr>
                <a:t>SDG3: Good Health and Wellbeing</a:t>
              </a:r>
            </a:p>
          </p:txBody>
        </p:sp>
        <p:sp>
          <p:nvSpPr>
            <p:cNvPr id="8" name="TextBox 8"/>
            <p:cNvSpPr txBox="1"/>
            <p:nvPr/>
          </p:nvSpPr>
          <p:spPr>
            <a:xfrm>
              <a:off x="0" y="1665477"/>
              <a:ext cx="21640800" cy="676275"/>
            </a:xfrm>
            <a:prstGeom prst="rect">
              <a:avLst/>
            </a:prstGeom>
          </p:spPr>
          <p:txBody>
            <a:bodyPr lIns="0" tIns="0" rIns="0" bIns="0" rtlCol="0" anchor="t">
              <a:spAutoFit/>
            </a:bodyPr>
            <a:lstStyle/>
            <a:p>
              <a:pPr marL="0" lvl="0" indent="0">
                <a:lnSpc>
                  <a:spcPts val="4200"/>
                </a:lnSpc>
              </a:pPr>
              <a:r>
                <a:rPr lang="en-US" sz="3000" spc="30">
                  <a:solidFill>
                    <a:srgbClr val="000000"/>
                  </a:solidFill>
                  <a:latin typeface="DM Sans"/>
                </a:rPr>
                <a:t>Ensure health lives and promote well-being for all at all ages</a:t>
              </a:r>
            </a:p>
          </p:txBody>
        </p:sp>
      </p:grpSp>
      <p:grpSp>
        <p:nvGrpSpPr>
          <p:cNvPr id="9" name="Group 9"/>
          <p:cNvGrpSpPr/>
          <p:nvPr/>
        </p:nvGrpSpPr>
        <p:grpSpPr>
          <a:xfrm>
            <a:off x="1896868" y="4042399"/>
            <a:ext cx="14490033" cy="4420948"/>
            <a:chOff x="0" y="0"/>
            <a:chExt cx="19320044" cy="5894597"/>
          </a:xfrm>
        </p:grpSpPr>
        <p:sp>
          <p:nvSpPr>
            <p:cNvPr id="10" name="TextBox 10"/>
            <p:cNvSpPr txBox="1"/>
            <p:nvPr/>
          </p:nvSpPr>
          <p:spPr>
            <a:xfrm>
              <a:off x="0" y="766672"/>
              <a:ext cx="19320044" cy="1310640"/>
            </a:xfrm>
            <a:prstGeom prst="rect">
              <a:avLst/>
            </a:prstGeom>
          </p:spPr>
          <p:txBody>
            <a:bodyPr lIns="0" tIns="0" rIns="0" bIns="0" rtlCol="0" anchor="t">
              <a:spAutoFit/>
            </a:bodyPr>
            <a:lstStyle/>
            <a:p>
              <a:pPr marL="0" lvl="0" indent="0">
                <a:lnSpc>
                  <a:spcPts val="4050"/>
                </a:lnSpc>
              </a:pPr>
              <a:r>
                <a:rPr lang="en-US" sz="2700" spc="27">
                  <a:solidFill>
                    <a:srgbClr val="000000"/>
                  </a:solidFill>
                  <a:latin typeface="DM Sans"/>
                </a:rPr>
                <a:t>By 2030, end the epidemics of AIDS, Tuberculosis, malaria and neglected tropical diseases and combat hepatitis, water-borne diseases and other communicable diseases</a:t>
              </a:r>
            </a:p>
          </p:txBody>
        </p:sp>
        <p:sp>
          <p:nvSpPr>
            <p:cNvPr id="11" name="TextBox 11"/>
            <p:cNvSpPr txBox="1"/>
            <p:nvPr/>
          </p:nvSpPr>
          <p:spPr>
            <a:xfrm>
              <a:off x="0" y="-57150"/>
              <a:ext cx="19320044" cy="622723"/>
            </a:xfrm>
            <a:prstGeom prst="rect">
              <a:avLst/>
            </a:prstGeom>
          </p:spPr>
          <p:txBody>
            <a:bodyPr lIns="0" tIns="0" rIns="0" bIns="0" rtlCol="0" anchor="t">
              <a:spAutoFit/>
            </a:bodyPr>
            <a:lstStyle/>
            <a:p>
              <a:pPr marL="0" lvl="0" indent="0">
                <a:lnSpc>
                  <a:spcPts val="3920"/>
                </a:lnSpc>
              </a:pPr>
              <a:r>
                <a:rPr lang="en-US" sz="2800" spc="28">
                  <a:solidFill>
                    <a:srgbClr val="000000"/>
                  </a:solidFill>
                  <a:latin typeface="DM Sans Bold"/>
                </a:rPr>
                <a:t>Target 3.3:</a:t>
              </a:r>
            </a:p>
          </p:txBody>
        </p:sp>
        <p:sp>
          <p:nvSpPr>
            <p:cNvPr id="12" name="TextBox 12"/>
            <p:cNvSpPr txBox="1"/>
            <p:nvPr/>
          </p:nvSpPr>
          <p:spPr>
            <a:xfrm>
              <a:off x="0" y="3898157"/>
              <a:ext cx="19320044" cy="1996440"/>
            </a:xfrm>
            <a:prstGeom prst="rect">
              <a:avLst/>
            </a:prstGeom>
          </p:spPr>
          <p:txBody>
            <a:bodyPr lIns="0" tIns="0" rIns="0" bIns="0" rtlCol="0" anchor="t">
              <a:spAutoFit/>
            </a:bodyPr>
            <a:lstStyle/>
            <a:p>
              <a:pPr marL="0" lvl="0" indent="0">
                <a:lnSpc>
                  <a:spcPts val="4050"/>
                </a:lnSpc>
              </a:pPr>
              <a:r>
                <a:rPr lang="en-US" sz="2700" spc="27">
                  <a:solidFill>
                    <a:srgbClr val="000000"/>
                  </a:solidFill>
                  <a:latin typeface="DM Sans"/>
                </a:rPr>
                <a:t>Achieve universal health coverage, including financial risk protection, access to quality essential health-care services and access to safe, effective, quality and affordable essential medicines and vaccines for all</a:t>
              </a:r>
            </a:p>
          </p:txBody>
        </p:sp>
        <p:sp>
          <p:nvSpPr>
            <p:cNvPr id="13" name="TextBox 13"/>
            <p:cNvSpPr txBox="1"/>
            <p:nvPr/>
          </p:nvSpPr>
          <p:spPr>
            <a:xfrm>
              <a:off x="0" y="3074335"/>
              <a:ext cx="19320044" cy="622723"/>
            </a:xfrm>
            <a:prstGeom prst="rect">
              <a:avLst/>
            </a:prstGeom>
          </p:spPr>
          <p:txBody>
            <a:bodyPr lIns="0" tIns="0" rIns="0" bIns="0" rtlCol="0" anchor="t">
              <a:spAutoFit/>
            </a:bodyPr>
            <a:lstStyle/>
            <a:p>
              <a:pPr marL="0" lvl="0" indent="0">
                <a:lnSpc>
                  <a:spcPts val="3920"/>
                </a:lnSpc>
              </a:pPr>
              <a:r>
                <a:rPr lang="en-US" sz="2800" spc="28">
                  <a:solidFill>
                    <a:srgbClr val="000000"/>
                  </a:solidFill>
                  <a:latin typeface="DM Sans Bold"/>
                </a:rPr>
                <a:t>Target 3.8:</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FFE500"/>
            </a:solidFill>
          </p:spPr>
        </p:sp>
      </p:grpSp>
      <p:sp>
        <p:nvSpPr>
          <p:cNvPr id="4" name="TextBox 4"/>
          <p:cNvSpPr txBox="1"/>
          <p:nvPr/>
        </p:nvSpPr>
        <p:spPr>
          <a:xfrm>
            <a:off x="2395531" y="1472073"/>
            <a:ext cx="13496938" cy="809669"/>
          </a:xfrm>
          <a:prstGeom prst="rect">
            <a:avLst/>
          </a:prstGeom>
        </p:spPr>
        <p:txBody>
          <a:bodyPr lIns="0" tIns="0" rIns="0" bIns="0" rtlCol="0" anchor="t">
            <a:spAutoFit/>
          </a:bodyPr>
          <a:lstStyle/>
          <a:p>
            <a:pPr marL="0" lvl="0" indent="0" algn="ctr">
              <a:lnSpc>
                <a:spcPts val="6261"/>
              </a:lnSpc>
            </a:pPr>
            <a:r>
              <a:rPr lang="en-US" sz="5691">
                <a:solidFill>
                  <a:srgbClr val="000000"/>
                </a:solidFill>
                <a:latin typeface="DM Sans Bold"/>
              </a:rPr>
              <a:t>UN Political Declaration on UHC, 2019</a:t>
            </a:r>
          </a:p>
        </p:txBody>
      </p:sp>
      <p:grpSp>
        <p:nvGrpSpPr>
          <p:cNvPr id="5" name="Group 5"/>
          <p:cNvGrpSpPr/>
          <p:nvPr/>
        </p:nvGrpSpPr>
        <p:grpSpPr>
          <a:xfrm>
            <a:off x="1047261" y="2672689"/>
            <a:ext cx="16230600" cy="6414161"/>
            <a:chOff x="0" y="0"/>
            <a:chExt cx="12456187" cy="4922553"/>
          </a:xfrm>
        </p:grpSpPr>
        <p:sp>
          <p:nvSpPr>
            <p:cNvPr id="6" name="Freeform 6"/>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3440648" y="3366946"/>
            <a:ext cx="12604221" cy="1586865"/>
          </a:xfrm>
          <a:prstGeom prst="rect">
            <a:avLst/>
          </a:prstGeom>
        </p:spPr>
        <p:txBody>
          <a:bodyPr lIns="0" tIns="0" rIns="0" bIns="0" rtlCol="0" anchor="t">
            <a:spAutoFit/>
          </a:bodyPr>
          <a:lstStyle/>
          <a:p>
            <a:pPr marL="0" lvl="0" indent="0">
              <a:lnSpc>
                <a:spcPts val="3149"/>
              </a:lnSpc>
            </a:pPr>
            <a:r>
              <a:rPr lang="en-US" sz="2099" spc="20" dirty="0">
                <a:solidFill>
                  <a:srgbClr val="000000"/>
                </a:solidFill>
                <a:latin typeface="DM Sans"/>
              </a:rPr>
              <a:t>We, Heads of State and Government and representatives of States and Governments, assembled at the United Nations on 23 September 2019, with a dedicated focus for the first time on universal health coverage… </a:t>
            </a:r>
            <a:r>
              <a:rPr lang="en-US" sz="2099" spc="20" dirty="0">
                <a:solidFill>
                  <a:srgbClr val="000000"/>
                </a:solidFill>
                <a:latin typeface="DM Sans Bold"/>
              </a:rPr>
              <a:t>strongly recommit to achieve universal health coverage by 2030, </a:t>
            </a:r>
            <a:r>
              <a:rPr lang="en-US" sz="2099" spc="20" dirty="0">
                <a:solidFill>
                  <a:srgbClr val="000000"/>
                </a:solidFill>
                <a:latin typeface="DM Sans"/>
              </a:rPr>
              <a:t>with a view to scaling up the global effort to build a healthier world for all, and in this regard we:</a:t>
            </a:r>
          </a:p>
        </p:txBody>
      </p:sp>
      <p:grpSp>
        <p:nvGrpSpPr>
          <p:cNvPr id="8" name="Group 8"/>
          <p:cNvGrpSpPr/>
          <p:nvPr/>
        </p:nvGrpSpPr>
        <p:grpSpPr>
          <a:xfrm>
            <a:off x="2185902" y="3301998"/>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12" name="Group 12"/>
          <p:cNvGrpSpPr/>
          <p:nvPr/>
        </p:nvGrpSpPr>
        <p:grpSpPr>
          <a:xfrm>
            <a:off x="4500195" y="7357157"/>
            <a:ext cx="2315920" cy="324610"/>
            <a:chOff x="0" y="0"/>
            <a:chExt cx="4711610" cy="660400"/>
          </a:xfrm>
        </p:grpSpPr>
        <p:sp>
          <p:nvSpPr>
            <p:cNvPr id="13" name="Freeform 13"/>
            <p:cNvSpPr/>
            <p:nvPr/>
          </p:nvSpPr>
          <p:spPr>
            <a:xfrm>
              <a:off x="0" y="0"/>
              <a:ext cx="4711610" cy="660400"/>
            </a:xfrm>
            <a:custGeom>
              <a:avLst/>
              <a:gdLst/>
              <a:ahLst/>
              <a:cxnLst/>
              <a:rect l="l" t="t" r="r" b="b"/>
              <a:pathLst>
                <a:path w="4711610" h="660400">
                  <a:moveTo>
                    <a:pt x="4587150" y="660400"/>
                  </a:moveTo>
                  <a:lnTo>
                    <a:pt x="124460" y="660400"/>
                  </a:lnTo>
                  <a:cubicBezTo>
                    <a:pt x="55880" y="660400"/>
                    <a:pt x="0" y="604520"/>
                    <a:pt x="0" y="535940"/>
                  </a:cubicBezTo>
                  <a:lnTo>
                    <a:pt x="0" y="124460"/>
                  </a:lnTo>
                  <a:cubicBezTo>
                    <a:pt x="0" y="55880"/>
                    <a:pt x="55880" y="0"/>
                    <a:pt x="124460" y="0"/>
                  </a:cubicBezTo>
                  <a:lnTo>
                    <a:pt x="4587150" y="0"/>
                  </a:lnTo>
                  <a:cubicBezTo>
                    <a:pt x="4655730" y="0"/>
                    <a:pt x="4711610" y="55880"/>
                    <a:pt x="4711610" y="124460"/>
                  </a:cubicBezTo>
                  <a:lnTo>
                    <a:pt x="4711610" y="535940"/>
                  </a:lnTo>
                  <a:cubicBezTo>
                    <a:pt x="4711610" y="604520"/>
                    <a:pt x="4655730" y="660400"/>
                    <a:pt x="4587150" y="660400"/>
                  </a:cubicBezTo>
                  <a:close/>
                </a:path>
              </a:pathLst>
            </a:custGeom>
            <a:solidFill>
              <a:srgbClr val="FFE500"/>
            </a:solidFill>
          </p:spPr>
        </p:sp>
      </p:grpSp>
      <p:sp>
        <p:nvSpPr>
          <p:cNvPr id="14" name="TextBox 14"/>
          <p:cNvSpPr txBox="1"/>
          <p:nvPr/>
        </p:nvSpPr>
        <p:spPr>
          <a:xfrm>
            <a:off x="3440648" y="5716246"/>
            <a:ext cx="12604221" cy="2787015"/>
          </a:xfrm>
          <a:prstGeom prst="rect">
            <a:avLst/>
          </a:prstGeom>
        </p:spPr>
        <p:txBody>
          <a:bodyPr lIns="0" tIns="0" rIns="0" bIns="0" rtlCol="0" anchor="t">
            <a:spAutoFit/>
          </a:bodyPr>
          <a:lstStyle/>
          <a:p>
            <a:pPr>
              <a:lnSpc>
                <a:spcPts val="3150"/>
              </a:lnSpc>
            </a:pPr>
            <a:r>
              <a:rPr lang="en-US" sz="2099" spc="20">
                <a:solidFill>
                  <a:srgbClr val="000000"/>
                </a:solidFill>
                <a:latin typeface="DM Sans"/>
              </a:rPr>
              <a:t>9. Recognize that universal health coverage implies that </a:t>
            </a:r>
            <a:r>
              <a:rPr lang="en-US" sz="2099" spc="20">
                <a:solidFill>
                  <a:srgbClr val="000000"/>
                </a:solidFill>
                <a:latin typeface="DM Sans Bold"/>
              </a:rPr>
              <a:t>all people have access, without discrimination, </a:t>
            </a:r>
            <a:r>
              <a:rPr lang="en-US" sz="2099" spc="20">
                <a:solidFill>
                  <a:srgbClr val="000000"/>
                </a:solidFill>
                <a:latin typeface="DM Sans"/>
              </a:rPr>
              <a:t>to nationally determined sets of the needed promotive, preventive, curative, rehabilitative and palliative essential health services, and essential, safe, affordable, effective and quality medicines and vaccines, while ensuring that the use of these services does not expose the users to financial hardship, </a:t>
            </a:r>
            <a:r>
              <a:rPr lang="en-US" sz="2099" spc="20">
                <a:solidFill>
                  <a:srgbClr val="000000"/>
                </a:solidFill>
                <a:latin typeface="DM Sans Bold"/>
              </a:rPr>
              <a:t>with a special emphasis on the poor, vulnerable and marginalized segments of the population</a:t>
            </a:r>
            <a:r>
              <a:rPr lang="en-US" sz="2099" spc="20">
                <a:solidFill>
                  <a:srgbClr val="000000"/>
                </a:solidFill>
                <a:latin typeface="DM Sans"/>
              </a:rPr>
              <a:t>;</a:t>
            </a:r>
          </a:p>
          <a:p>
            <a:pPr marL="0" lvl="0" indent="0">
              <a:lnSpc>
                <a:spcPts val="3149"/>
              </a:lnSpc>
            </a:pPr>
            <a:endParaRPr lang="en-US" sz="2099" spc="20">
              <a:solidFill>
                <a:srgbClr val="000000"/>
              </a:solidFill>
              <a:latin typeface="DM Sans"/>
            </a:endParaRPr>
          </a:p>
        </p:txBody>
      </p:sp>
      <p:grpSp>
        <p:nvGrpSpPr>
          <p:cNvPr id="15" name="Group 15"/>
          <p:cNvGrpSpPr/>
          <p:nvPr/>
        </p:nvGrpSpPr>
        <p:grpSpPr>
          <a:xfrm>
            <a:off x="2185902" y="5568948"/>
            <a:ext cx="897809" cy="897809"/>
            <a:chOff x="0" y="0"/>
            <a:chExt cx="1197078" cy="1197078"/>
          </a:xfrm>
        </p:grpSpPr>
        <p:grpSp>
          <p:nvGrpSpPr>
            <p:cNvPr id="16" name="Group 16"/>
            <p:cNvGrpSpPr/>
            <p:nvPr/>
          </p:nvGrpSpPr>
          <p:grpSpPr>
            <a:xfrm>
              <a:off x="0" y="0"/>
              <a:ext cx="1197078" cy="1197078"/>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8" name="TextBox 1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95820" y="1701723"/>
            <a:ext cx="13314555" cy="1002725"/>
          </a:xfrm>
          <a:prstGeom prst="rect">
            <a:avLst/>
          </a:prstGeom>
        </p:spPr>
        <p:txBody>
          <a:bodyPr lIns="0" tIns="0" rIns="0" bIns="0" rtlCol="0" anchor="t">
            <a:spAutoFit/>
          </a:bodyPr>
          <a:lstStyle/>
          <a:p>
            <a:pPr marL="0" lvl="0" indent="0">
              <a:lnSpc>
                <a:spcPts val="7700"/>
              </a:lnSpc>
            </a:pPr>
            <a:r>
              <a:rPr lang="en-US" sz="7000">
                <a:solidFill>
                  <a:srgbClr val="000000"/>
                </a:solidFill>
                <a:latin typeface="DM Sans Bold"/>
              </a:rPr>
              <a:t>What is financial hardship?</a:t>
            </a:r>
          </a:p>
        </p:txBody>
      </p:sp>
      <p:grpSp>
        <p:nvGrpSpPr>
          <p:cNvPr id="3" name="Group 3"/>
          <p:cNvGrpSpPr/>
          <p:nvPr/>
        </p:nvGrpSpPr>
        <p:grpSpPr>
          <a:xfrm>
            <a:off x="1795820" y="3803206"/>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7" name="Group 7"/>
          <p:cNvGrpSpPr/>
          <p:nvPr/>
        </p:nvGrpSpPr>
        <p:grpSpPr>
          <a:xfrm>
            <a:off x="3044794" y="3803206"/>
            <a:ext cx="5146706" cy="1103768"/>
            <a:chOff x="0" y="0"/>
            <a:chExt cx="31902480" cy="6841837"/>
          </a:xfrm>
        </p:grpSpPr>
        <p:sp>
          <p:nvSpPr>
            <p:cNvPr id="8" name="Freeform 8"/>
            <p:cNvSpPr/>
            <p:nvPr/>
          </p:nvSpPr>
          <p:spPr>
            <a:xfrm>
              <a:off x="0" y="0"/>
              <a:ext cx="31902481" cy="6841837"/>
            </a:xfrm>
            <a:custGeom>
              <a:avLst/>
              <a:gdLst/>
              <a:ahLst/>
              <a:cxnLst/>
              <a:rect l="l" t="t" r="r" b="b"/>
              <a:pathLst>
                <a:path w="31902481" h="6841837">
                  <a:moveTo>
                    <a:pt x="0" y="0"/>
                  </a:moveTo>
                  <a:lnTo>
                    <a:pt x="0" y="6841837"/>
                  </a:lnTo>
                  <a:lnTo>
                    <a:pt x="31902481" y="6841837"/>
                  </a:lnTo>
                  <a:lnTo>
                    <a:pt x="31902481" y="0"/>
                  </a:lnTo>
                  <a:lnTo>
                    <a:pt x="0" y="0"/>
                  </a:lnTo>
                  <a:close/>
                  <a:moveTo>
                    <a:pt x="31841520" y="6780877"/>
                  </a:moveTo>
                  <a:lnTo>
                    <a:pt x="59690" y="6780877"/>
                  </a:lnTo>
                  <a:lnTo>
                    <a:pt x="59690" y="59690"/>
                  </a:lnTo>
                  <a:lnTo>
                    <a:pt x="31841520" y="59690"/>
                  </a:lnTo>
                  <a:lnTo>
                    <a:pt x="31841520" y="6780877"/>
                  </a:lnTo>
                  <a:close/>
                </a:path>
              </a:pathLst>
            </a:custGeom>
            <a:solidFill>
              <a:srgbClr val="000000"/>
            </a:solidFill>
          </p:spPr>
        </p:sp>
      </p:grpSp>
      <p:sp>
        <p:nvSpPr>
          <p:cNvPr id="9" name="TextBox 9"/>
          <p:cNvSpPr txBox="1"/>
          <p:nvPr/>
        </p:nvSpPr>
        <p:spPr>
          <a:xfrm>
            <a:off x="3208025" y="3885515"/>
            <a:ext cx="4854873" cy="881999"/>
          </a:xfrm>
          <a:prstGeom prst="rect">
            <a:avLst/>
          </a:prstGeom>
        </p:spPr>
        <p:txBody>
          <a:bodyPr lIns="0" tIns="0" rIns="0" bIns="0" rtlCol="0" anchor="t">
            <a:spAutoFit/>
          </a:bodyPr>
          <a:lstStyle/>
          <a:p>
            <a:pPr marL="0" lvl="0" indent="0">
              <a:lnSpc>
                <a:spcPts val="3500"/>
              </a:lnSpc>
            </a:pPr>
            <a:r>
              <a:rPr lang="en-US" sz="2500" spc="25">
                <a:solidFill>
                  <a:srgbClr val="000000"/>
                </a:solidFill>
                <a:latin typeface="DM Sans"/>
              </a:rPr>
              <a:t>Extreme poverty is defined as living on 1.90 USD or less a day</a:t>
            </a:r>
          </a:p>
        </p:txBody>
      </p:sp>
      <p:grpSp>
        <p:nvGrpSpPr>
          <p:cNvPr id="10" name="Group 10"/>
          <p:cNvGrpSpPr/>
          <p:nvPr/>
        </p:nvGrpSpPr>
        <p:grpSpPr>
          <a:xfrm>
            <a:off x="1795820" y="735443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4" name="Group 14"/>
          <p:cNvGrpSpPr/>
          <p:nvPr/>
        </p:nvGrpSpPr>
        <p:grpSpPr>
          <a:xfrm>
            <a:off x="3044794" y="6222187"/>
            <a:ext cx="5146706" cy="2030054"/>
            <a:chOff x="0" y="0"/>
            <a:chExt cx="31902480" cy="12583538"/>
          </a:xfrm>
        </p:grpSpPr>
        <p:sp>
          <p:nvSpPr>
            <p:cNvPr id="15" name="Freeform 15"/>
            <p:cNvSpPr/>
            <p:nvPr/>
          </p:nvSpPr>
          <p:spPr>
            <a:xfrm>
              <a:off x="0" y="0"/>
              <a:ext cx="31902481" cy="12583538"/>
            </a:xfrm>
            <a:custGeom>
              <a:avLst/>
              <a:gdLst/>
              <a:ahLst/>
              <a:cxnLst/>
              <a:rect l="l" t="t" r="r" b="b"/>
              <a:pathLst>
                <a:path w="31902481" h="12583538">
                  <a:moveTo>
                    <a:pt x="0" y="0"/>
                  </a:moveTo>
                  <a:lnTo>
                    <a:pt x="0" y="12583538"/>
                  </a:lnTo>
                  <a:lnTo>
                    <a:pt x="31902481" y="12583538"/>
                  </a:lnTo>
                  <a:lnTo>
                    <a:pt x="31902481" y="0"/>
                  </a:lnTo>
                  <a:lnTo>
                    <a:pt x="0" y="0"/>
                  </a:lnTo>
                  <a:close/>
                  <a:moveTo>
                    <a:pt x="31841520" y="12522577"/>
                  </a:moveTo>
                  <a:lnTo>
                    <a:pt x="59690" y="12522577"/>
                  </a:lnTo>
                  <a:lnTo>
                    <a:pt x="59690" y="59690"/>
                  </a:lnTo>
                  <a:lnTo>
                    <a:pt x="31841520" y="59690"/>
                  </a:lnTo>
                  <a:lnTo>
                    <a:pt x="31841520" y="12522577"/>
                  </a:lnTo>
                  <a:close/>
                </a:path>
              </a:pathLst>
            </a:custGeom>
            <a:solidFill>
              <a:srgbClr val="000000"/>
            </a:solidFill>
          </p:spPr>
        </p:sp>
      </p:grpSp>
      <p:sp>
        <p:nvSpPr>
          <p:cNvPr id="16" name="TextBox 16"/>
          <p:cNvSpPr txBox="1"/>
          <p:nvPr/>
        </p:nvSpPr>
        <p:spPr>
          <a:xfrm>
            <a:off x="3208025" y="6339499"/>
            <a:ext cx="4854873" cy="1770349"/>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According to WHO, 100 million people are pushed into extreme poverty each year because of health costs</a:t>
            </a:r>
          </a:p>
        </p:txBody>
      </p:sp>
      <p:grpSp>
        <p:nvGrpSpPr>
          <p:cNvPr id="17" name="Group 17"/>
          <p:cNvGrpSpPr/>
          <p:nvPr/>
        </p:nvGrpSpPr>
        <p:grpSpPr>
          <a:xfrm>
            <a:off x="9545316" y="3803206"/>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1" name="Group 21"/>
          <p:cNvGrpSpPr/>
          <p:nvPr/>
        </p:nvGrpSpPr>
        <p:grpSpPr>
          <a:xfrm>
            <a:off x="10775241" y="3803206"/>
            <a:ext cx="5230974" cy="2569967"/>
            <a:chOff x="0" y="0"/>
            <a:chExt cx="32424824" cy="15930252"/>
          </a:xfrm>
        </p:grpSpPr>
        <p:sp>
          <p:nvSpPr>
            <p:cNvPr id="22" name="Freeform 22"/>
            <p:cNvSpPr/>
            <p:nvPr/>
          </p:nvSpPr>
          <p:spPr>
            <a:xfrm>
              <a:off x="0" y="0"/>
              <a:ext cx="32424824" cy="15930252"/>
            </a:xfrm>
            <a:custGeom>
              <a:avLst/>
              <a:gdLst/>
              <a:ahLst/>
              <a:cxnLst/>
              <a:rect l="l" t="t" r="r" b="b"/>
              <a:pathLst>
                <a:path w="32424824" h="15930252">
                  <a:moveTo>
                    <a:pt x="0" y="0"/>
                  </a:moveTo>
                  <a:lnTo>
                    <a:pt x="0" y="15930252"/>
                  </a:lnTo>
                  <a:lnTo>
                    <a:pt x="32424824" y="15930252"/>
                  </a:lnTo>
                  <a:lnTo>
                    <a:pt x="32424824" y="0"/>
                  </a:lnTo>
                  <a:lnTo>
                    <a:pt x="0" y="0"/>
                  </a:lnTo>
                  <a:close/>
                  <a:moveTo>
                    <a:pt x="32363863" y="15869292"/>
                  </a:moveTo>
                  <a:lnTo>
                    <a:pt x="59690" y="15869292"/>
                  </a:lnTo>
                  <a:lnTo>
                    <a:pt x="59690" y="59690"/>
                  </a:lnTo>
                  <a:lnTo>
                    <a:pt x="32363863" y="59690"/>
                  </a:lnTo>
                  <a:lnTo>
                    <a:pt x="32363863" y="15869292"/>
                  </a:lnTo>
                  <a:close/>
                </a:path>
              </a:pathLst>
            </a:custGeom>
            <a:solidFill>
              <a:srgbClr val="000000"/>
            </a:solidFill>
          </p:spPr>
        </p:sp>
      </p:grpSp>
      <p:sp>
        <p:nvSpPr>
          <p:cNvPr id="23" name="TextBox 23"/>
          <p:cNvSpPr txBox="1"/>
          <p:nvPr/>
        </p:nvSpPr>
        <p:spPr>
          <a:xfrm>
            <a:off x="10999475" y="4007663"/>
            <a:ext cx="5245073" cy="2214524"/>
          </a:xfrm>
          <a:prstGeom prst="rect">
            <a:avLst/>
          </a:prstGeom>
        </p:spPr>
        <p:txBody>
          <a:bodyPr lIns="0" tIns="0" rIns="0" bIns="0" rtlCol="0" anchor="t">
            <a:spAutoFit/>
          </a:bodyPr>
          <a:lstStyle/>
          <a:p>
            <a:pPr marL="0" lvl="0" indent="0">
              <a:lnSpc>
                <a:spcPts val="3500"/>
              </a:lnSpc>
            </a:pPr>
            <a:r>
              <a:rPr lang="en-US" sz="2500" spc="25">
                <a:solidFill>
                  <a:srgbClr val="000000"/>
                </a:solidFill>
                <a:latin typeface="DM Sans"/>
              </a:rPr>
              <a:t>Over 930 million people (around 12% of the world’s population) spend more than 10% of their household budgets to pay for health care</a:t>
            </a:r>
          </a:p>
        </p:txBody>
      </p:sp>
      <p:grpSp>
        <p:nvGrpSpPr>
          <p:cNvPr id="24" name="Group 24"/>
          <p:cNvGrpSpPr/>
          <p:nvPr/>
        </p:nvGrpSpPr>
        <p:grpSpPr>
          <a:xfrm>
            <a:off x="9545316" y="7330750"/>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28" name="Group 28"/>
          <p:cNvGrpSpPr/>
          <p:nvPr/>
        </p:nvGrpSpPr>
        <p:grpSpPr>
          <a:xfrm>
            <a:off x="10775241" y="7109144"/>
            <a:ext cx="5230974" cy="1119415"/>
            <a:chOff x="0" y="0"/>
            <a:chExt cx="32424824" cy="6938828"/>
          </a:xfrm>
        </p:grpSpPr>
        <p:sp>
          <p:nvSpPr>
            <p:cNvPr id="29" name="Freeform 29"/>
            <p:cNvSpPr/>
            <p:nvPr/>
          </p:nvSpPr>
          <p:spPr>
            <a:xfrm>
              <a:off x="0" y="0"/>
              <a:ext cx="32424824" cy="6938828"/>
            </a:xfrm>
            <a:custGeom>
              <a:avLst/>
              <a:gdLst/>
              <a:ahLst/>
              <a:cxnLst/>
              <a:rect l="l" t="t" r="r" b="b"/>
              <a:pathLst>
                <a:path w="32424824" h="6938828">
                  <a:moveTo>
                    <a:pt x="0" y="0"/>
                  </a:moveTo>
                  <a:lnTo>
                    <a:pt x="0" y="6938828"/>
                  </a:lnTo>
                  <a:lnTo>
                    <a:pt x="32424824" y="6938828"/>
                  </a:lnTo>
                  <a:lnTo>
                    <a:pt x="32424824" y="0"/>
                  </a:lnTo>
                  <a:lnTo>
                    <a:pt x="0" y="0"/>
                  </a:lnTo>
                  <a:close/>
                  <a:moveTo>
                    <a:pt x="32363863" y="6877869"/>
                  </a:moveTo>
                  <a:lnTo>
                    <a:pt x="59690" y="6877869"/>
                  </a:lnTo>
                  <a:lnTo>
                    <a:pt x="59690" y="59690"/>
                  </a:lnTo>
                  <a:lnTo>
                    <a:pt x="32363863" y="59690"/>
                  </a:lnTo>
                  <a:lnTo>
                    <a:pt x="32363863" y="6877869"/>
                  </a:lnTo>
                  <a:close/>
                </a:path>
              </a:pathLst>
            </a:custGeom>
            <a:solidFill>
              <a:srgbClr val="000000"/>
            </a:solidFill>
          </p:spPr>
        </p:sp>
      </p:grpSp>
      <p:sp>
        <p:nvSpPr>
          <p:cNvPr id="30" name="TextBox 30"/>
          <p:cNvSpPr txBox="1"/>
          <p:nvPr/>
        </p:nvSpPr>
        <p:spPr>
          <a:xfrm>
            <a:off x="10999475" y="7226137"/>
            <a:ext cx="4854873" cy="881999"/>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This is known as ‘Catastrophic Health Expenditure’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838325" y="5391150"/>
            <a:ext cx="14611350" cy="2640110"/>
            <a:chOff x="0" y="0"/>
            <a:chExt cx="10424837" cy="1883653"/>
          </a:xfrm>
        </p:grpSpPr>
        <p:sp>
          <p:nvSpPr>
            <p:cNvPr id="5" name="Freeform 5"/>
            <p:cNvSpPr/>
            <p:nvPr/>
          </p:nvSpPr>
          <p:spPr>
            <a:xfrm>
              <a:off x="0" y="0"/>
              <a:ext cx="10424837" cy="1883653"/>
            </a:xfrm>
            <a:custGeom>
              <a:avLst/>
              <a:gdLst/>
              <a:ahLst/>
              <a:cxnLst/>
              <a:rect l="l" t="t" r="r" b="b"/>
              <a:pathLst>
                <a:path w="10424837" h="1883653">
                  <a:moveTo>
                    <a:pt x="10300377" y="1883653"/>
                  </a:moveTo>
                  <a:lnTo>
                    <a:pt x="124460" y="1883653"/>
                  </a:lnTo>
                  <a:cubicBezTo>
                    <a:pt x="55880" y="1883653"/>
                    <a:pt x="0" y="1827773"/>
                    <a:pt x="0" y="1759193"/>
                  </a:cubicBezTo>
                  <a:lnTo>
                    <a:pt x="0" y="124460"/>
                  </a:lnTo>
                  <a:cubicBezTo>
                    <a:pt x="0" y="55880"/>
                    <a:pt x="55880" y="0"/>
                    <a:pt x="124460" y="0"/>
                  </a:cubicBezTo>
                  <a:lnTo>
                    <a:pt x="10300377" y="0"/>
                  </a:lnTo>
                  <a:cubicBezTo>
                    <a:pt x="10368957" y="0"/>
                    <a:pt x="10424837" y="55880"/>
                    <a:pt x="10424837" y="124460"/>
                  </a:cubicBezTo>
                  <a:lnTo>
                    <a:pt x="10424837" y="1759193"/>
                  </a:lnTo>
                  <a:cubicBezTo>
                    <a:pt x="10424837" y="1827774"/>
                    <a:pt x="10368957" y="1883653"/>
                    <a:pt x="10300377" y="1883653"/>
                  </a:cubicBezTo>
                  <a:close/>
                </a:path>
              </a:pathLst>
            </a:custGeom>
            <a:solidFill>
              <a:srgbClr val="46C3BD"/>
            </a:solidFill>
          </p:spPr>
        </p:sp>
      </p:grpSp>
      <p:grpSp>
        <p:nvGrpSpPr>
          <p:cNvPr id="6" name="Group 6"/>
          <p:cNvGrpSpPr/>
          <p:nvPr/>
        </p:nvGrpSpPr>
        <p:grpSpPr>
          <a:xfrm>
            <a:off x="1838325" y="2511821"/>
            <a:ext cx="14611350" cy="2377344"/>
            <a:chOff x="0" y="0"/>
            <a:chExt cx="19481800" cy="3169792"/>
          </a:xfrm>
        </p:grpSpPr>
        <p:sp>
          <p:nvSpPr>
            <p:cNvPr id="7" name="TextBox 7"/>
            <p:cNvSpPr txBox="1"/>
            <p:nvPr/>
          </p:nvSpPr>
          <p:spPr>
            <a:xfrm>
              <a:off x="0" y="57150"/>
              <a:ext cx="19481800" cy="1356017"/>
            </a:xfrm>
            <a:prstGeom prst="rect">
              <a:avLst/>
            </a:prstGeom>
          </p:spPr>
          <p:txBody>
            <a:bodyPr lIns="0" tIns="0" rIns="0" bIns="0" rtlCol="0" anchor="t">
              <a:spAutoFit/>
            </a:bodyPr>
            <a:lstStyle/>
            <a:p>
              <a:pPr marL="0" lvl="0" indent="0">
                <a:lnSpc>
                  <a:spcPts val="7700"/>
                </a:lnSpc>
              </a:pPr>
              <a:r>
                <a:rPr lang="en-US" sz="7000">
                  <a:solidFill>
                    <a:srgbClr val="000000"/>
                  </a:solidFill>
                  <a:latin typeface="DM Sans Bold"/>
                </a:rPr>
                <a:t>Key Term: Out of Pocket (OOP)</a:t>
              </a:r>
            </a:p>
          </p:txBody>
        </p:sp>
        <p:sp>
          <p:nvSpPr>
            <p:cNvPr id="8" name="TextBox 8"/>
            <p:cNvSpPr txBox="1"/>
            <p:nvPr/>
          </p:nvSpPr>
          <p:spPr>
            <a:xfrm>
              <a:off x="0" y="1665477"/>
              <a:ext cx="19481800" cy="1504315"/>
            </a:xfrm>
            <a:prstGeom prst="rect">
              <a:avLst/>
            </a:prstGeom>
          </p:spPr>
          <p:txBody>
            <a:bodyPr lIns="0" tIns="0" rIns="0" bIns="0" rtlCol="0" anchor="t">
              <a:spAutoFit/>
            </a:bodyPr>
            <a:lstStyle/>
            <a:p>
              <a:pPr marL="0" lvl="0" indent="0">
                <a:lnSpc>
                  <a:spcPts val="4620"/>
                </a:lnSpc>
              </a:pPr>
              <a:r>
                <a:rPr lang="en-US" sz="3300" spc="33">
                  <a:solidFill>
                    <a:srgbClr val="000000"/>
                  </a:solidFill>
                  <a:latin typeface="DM Sans"/>
                </a:rPr>
                <a:t>Direct payments made by individuals to health care providers at the time of health service use:</a:t>
              </a:r>
            </a:p>
          </p:txBody>
        </p:sp>
      </p:grpSp>
      <p:sp>
        <p:nvSpPr>
          <p:cNvPr id="9" name="TextBox 9"/>
          <p:cNvSpPr txBox="1"/>
          <p:nvPr/>
        </p:nvSpPr>
        <p:spPr>
          <a:xfrm>
            <a:off x="2763635" y="5636243"/>
            <a:ext cx="6065359" cy="2073725"/>
          </a:xfrm>
          <a:prstGeom prst="rect">
            <a:avLst/>
          </a:prstGeom>
        </p:spPr>
        <p:txBody>
          <a:bodyPr lIns="0" tIns="0" rIns="0" bIns="0" rtlCol="0" anchor="t">
            <a:spAutoFit/>
          </a:bodyPr>
          <a:lstStyle/>
          <a:p>
            <a:pPr marL="595753" lvl="1" indent="-297877">
              <a:lnSpc>
                <a:spcPts val="4139"/>
              </a:lnSpc>
              <a:buFont typeface="Arial"/>
              <a:buChar char="•"/>
            </a:pPr>
            <a:r>
              <a:rPr lang="en-US" sz="2759" spc="27">
                <a:solidFill>
                  <a:srgbClr val="000000"/>
                </a:solidFill>
                <a:latin typeface="DM Sans"/>
              </a:rPr>
              <a:t>User fees</a:t>
            </a:r>
          </a:p>
          <a:p>
            <a:pPr marL="595753" lvl="1" indent="-297877">
              <a:lnSpc>
                <a:spcPts val="4139"/>
              </a:lnSpc>
              <a:buFont typeface="Arial"/>
              <a:buChar char="•"/>
            </a:pPr>
            <a:r>
              <a:rPr lang="en-US" sz="2759" spc="27">
                <a:solidFill>
                  <a:srgbClr val="000000"/>
                </a:solidFill>
                <a:latin typeface="DM Sans"/>
              </a:rPr>
              <a:t>Co-payments</a:t>
            </a:r>
          </a:p>
          <a:p>
            <a:pPr marL="595753" lvl="1" indent="-297877">
              <a:lnSpc>
                <a:spcPts val="4139"/>
              </a:lnSpc>
              <a:buFont typeface="Arial"/>
              <a:buChar char="•"/>
            </a:pPr>
            <a:r>
              <a:rPr lang="en-US" sz="2759" spc="27">
                <a:solidFill>
                  <a:srgbClr val="000000"/>
                </a:solidFill>
                <a:latin typeface="DM Sans"/>
              </a:rPr>
              <a:t>Prescription/medication charges</a:t>
            </a:r>
          </a:p>
          <a:p>
            <a:pPr marL="595753" lvl="1" indent="-297877">
              <a:lnSpc>
                <a:spcPts val="4139"/>
              </a:lnSpc>
              <a:buFont typeface="Arial"/>
              <a:buChar char="•"/>
            </a:pPr>
            <a:r>
              <a:rPr lang="en-US" sz="2759" spc="27">
                <a:solidFill>
                  <a:srgbClr val="000000"/>
                </a:solidFill>
                <a:latin typeface="DM Sans"/>
              </a:rPr>
              <a:t>Clinic charges</a:t>
            </a:r>
          </a:p>
        </p:txBody>
      </p:sp>
      <p:sp>
        <p:nvSpPr>
          <p:cNvPr id="10" name="TextBox 10"/>
          <p:cNvSpPr txBox="1"/>
          <p:nvPr/>
        </p:nvSpPr>
        <p:spPr>
          <a:xfrm>
            <a:off x="10173345" y="5636243"/>
            <a:ext cx="5410940" cy="2073725"/>
          </a:xfrm>
          <a:prstGeom prst="rect">
            <a:avLst/>
          </a:prstGeom>
        </p:spPr>
        <p:txBody>
          <a:bodyPr lIns="0" tIns="0" rIns="0" bIns="0" rtlCol="0" anchor="t">
            <a:spAutoFit/>
          </a:bodyPr>
          <a:lstStyle/>
          <a:p>
            <a:pPr marL="595753" lvl="1" indent="-297877">
              <a:lnSpc>
                <a:spcPts val="4139"/>
              </a:lnSpc>
              <a:buFont typeface="Arial"/>
              <a:buChar char="•"/>
            </a:pPr>
            <a:r>
              <a:rPr lang="en-US" sz="2759" spc="27">
                <a:solidFill>
                  <a:srgbClr val="000000"/>
                </a:solidFill>
                <a:latin typeface="DM Sans"/>
              </a:rPr>
              <a:t>Lab tests</a:t>
            </a:r>
          </a:p>
          <a:p>
            <a:pPr marL="595753" lvl="1" indent="-297877">
              <a:lnSpc>
                <a:spcPts val="4139"/>
              </a:lnSpc>
              <a:buFont typeface="Arial"/>
              <a:buChar char="•"/>
            </a:pPr>
            <a:r>
              <a:rPr lang="en-US" sz="2759" spc="27">
                <a:solidFill>
                  <a:srgbClr val="000000"/>
                </a:solidFill>
                <a:latin typeface="DM Sans"/>
              </a:rPr>
              <a:t>Gloves etc</a:t>
            </a:r>
          </a:p>
          <a:p>
            <a:pPr marL="595753" lvl="1" indent="-297877">
              <a:lnSpc>
                <a:spcPts val="4139"/>
              </a:lnSpc>
              <a:buFont typeface="Arial"/>
              <a:buChar char="•"/>
            </a:pPr>
            <a:r>
              <a:rPr lang="en-US" sz="2759" spc="27">
                <a:solidFill>
                  <a:srgbClr val="000000"/>
                </a:solidFill>
                <a:latin typeface="DM Sans"/>
              </a:rPr>
              <a:t>Immunisation fees</a:t>
            </a:r>
          </a:p>
          <a:p>
            <a:pPr marL="595753" lvl="1" indent="-297877">
              <a:lnSpc>
                <a:spcPts val="4139"/>
              </a:lnSpc>
              <a:buFont typeface="Arial"/>
              <a:buChar char="•"/>
            </a:pPr>
            <a:r>
              <a:rPr lang="en-US" sz="2759" spc="27">
                <a:solidFill>
                  <a:srgbClr val="000000"/>
                </a:solidFill>
                <a:latin typeface="DM Sans"/>
              </a:rPr>
              <a:t>Unofficial charges (bribes)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164349" y="3942637"/>
            <a:ext cx="5093321" cy="2025015"/>
          </a:xfrm>
          <a:prstGeom prst="rect">
            <a:avLst/>
          </a:prstGeom>
        </p:spPr>
        <p:txBody>
          <a:bodyPr lIns="0" tIns="0" rIns="0" bIns="0" rtlCol="0" anchor="t">
            <a:spAutoFit/>
          </a:bodyPr>
          <a:lstStyle/>
          <a:p>
            <a:pPr marL="0" lvl="0" indent="0">
              <a:lnSpc>
                <a:spcPts val="7919"/>
              </a:lnSpc>
            </a:pPr>
            <a:r>
              <a:rPr lang="en-US" sz="7199">
                <a:solidFill>
                  <a:srgbClr val="000000"/>
                </a:solidFill>
                <a:latin typeface="DM Sans Bold"/>
              </a:rPr>
              <a:t>Discussion Point</a:t>
            </a: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555271"/>
            <a:ext cx="2499959" cy="1883329"/>
          </a:xfrm>
          <a:prstGeom prst="rect">
            <a:avLst/>
          </a:prstGeom>
        </p:spPr>
        <p:txBody>
          <a:bodyPr lIns="0" tIns="0" rIns="0" bIns="0" rtlCol="0" anchor="t">
            <a:spAutoFit/>
          </a:bodyPr>
          <a:lstStyle/>
          <a:p>
            <a:pPr marL="0" lvl="0" indent="0" algn="ctr">
              <a:lnSpc>
                <a:spcPts val="3791"/>
              </a:lnSpc>
            </a:pPr>
            <a:r>
              <a:rPr lang="en-US" sz="2708" spc="27">
                <a:solidFill>
                  <a:srgbClr val="000000"/>
                </a:solidFill>
                <a:latin typeface="DM Sans"/>
              </a:rPr>
              <a:t>Should healthcare be free for everyone?</a:t>
            </a: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52017"/>
            <a:ext cx="2440034" cy="1883329"/>
          </a:xfrm>
          <a:prstGeom prst="rect">
            <a:avLst/>
          </a:prstGeom>
        </p:spPr>
        <p:txBody>
          <a:bodyPr lIns="0" tIns="0" rIns="0" bIns="0" rtlCol="0" anchor="t">
            <a:spAutoFit/>
          </a:bodyPr>
          <a:lstStyle/>
          <a:p>
            <a:pPr marL="0" lvl="0" indent="0" algn="ctr">
              <a:lnSpc>
                <a:spcPts val="3791"/>
              </a:lnSpc>
            </a:pPr>
            <a:r>
              <a:rPr lang="en-US" sz="2708" spc="27">
                <a:solidFill>
                  <a:srgbClr val="000000"/>
                </a:solidFill>
                <a:latin typeface="DM Sans"/>
              </a:rPr>
              <a:t>What could be the problems with this approach?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Quiz</a:t>
            </a: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092475"/>
              <a:ext cx="2095388" cy="1287821"/>
            </a:xfrm>
            <a:prstGeom prst="rect">
              <a:avLst/>
            </a:prstGeom>
          </p:spPr>
          <p:txBody>
            <a:bodyPr wrap="square" lIns="0" tIns="0" rIns="0" bIns="0" rtlCol="0" anchor="t">
              <a:spAutoFit/>
            </a:bodyPr>
            <a:lstStyle/>
            <a:p>
              <a:pPr marL="0" lvl="0" indent="0" algn="ctr">
                <a:lnSpc>
                  <a:spcPts val="2940"/>
                </a:lnSpc>
              </a:pPr>
              <a:r>
                <a:rPr lang="en-US" sz="3600" spc="300" dirty="0">
                  <a:solidFill>
                    <a:srgbClr val="000000"/>
                  </a:solidFill>
                  <a:latin typeface="DM Sans"/>
                </a:rPr>
                <a:t>What does your government spend on health?</a:t>
              </a:r>
            </a:p>
          </p:txBody>
        </p:sp>
      </p:grpSp>
    </p:spTree>
    <p:extLst>
      <p:ext uri="{BB962C8B-B14F-4D97-AF65-F5344CB8AC3E}">
        <p14:creationId xmlns:p14="http://schemas.microsoft.com/office/powerpoint/2010/main" val="307732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0261103" y="2804920"/>
            <a:ext cx="5597700" cy="5555459"/>
            <a:chOff x="0" y="0"/>
            <a:chExt cx="7463600" cy="7407278"/>
          </a:xfrm>
        </p:grpSpPr>
        <p:sp>
          <p:nvSpPr>
            <p:cNvPr id="5" name="TextBox 5"/>
            <p:cNvSpPr txBox="1"/>
            <p:nvPr/>
          </p:nvSpPr>
          <p:spPr>
            <a:xfrm>
              <a:off x="664081"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1</a:t>
              </a:r>
            </a:p>
          </p:txBody>
        </p:sp>
        <p:sp>
          <p:nvSpPr>
            <p:cNvPr id="6" name="TextBox 6"/>
            <p:cNvSpPr txBox="1"/>
            <p:nvPr/>
          </p:nvSpPr>
          <p:spPr>
            <a:xfrm>
              <a:off x="2049483"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2</a:t>
              </a:r>
            </a:p>
          </p:txBody>
        </p:sp>
        <p:sp>
          <p:nvSpPr>
            <p:cNvPr id="7" name="TextBox 7"/>
            <p:cNvSpPr txBox="1"/>
            <p:nvPr/>
          </p:nvSpPr>
          <p:spPr>
            <a:xfrm>
              <a:off x="3434885"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3</a:t>
              </a:r>
            </a:p>
          </p:txBody>
        </p:sp>
        <p:sp>
          <p:nvSpPr>
            <p:cNvPr id="8" name="TextBox 8"/>
            <p:cNvSpPr txBox="1"/>
            <p:nvPr/>
          </p:nvSpPr>
          <p:spPr>
            <a:xfrm>
              <a:off x="4820287"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4</a:t>
              </a:r>
            </a:p>
          </p:txBody>
        </p:sp>
        <p:sp>
          <p:nvSpPr>
            <p:cNvPr id="9" name="TextBox 9"/>
            <p:cNvSpPr txBox="1"/>
            <p:nvPr/>
          </p:nvSpPr>
          <p:spPr>
            <a:xfrm>
              <a:off x="6205689"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5</a:t>
              </a:r>
            </a:p>
          </p:txBody>
        </p:sp>
        <p:grpSp>
          <p:nvGrpSpPr>
            <p:cNvPr id="10" name="Group 10"/>
            <p:cNvGrpSpPr>
              <a:grpSpLocks noChangeAspect="1"/>
            </p:cNvGrpSpPr>
            <p:nvPr/>
          </p:nvGrpSpPr>
          <p:grpSpPr>
            <a:xfrm>
              <a:off x="664081" y="157816"/>
              <a:ext cx="6799519" cy="6799519"/>
              <a:chOff x="0" y="0"/>
              <a:chExt cx="10287000" cy="10287000"/>
            </a:xfrm>
          </p:grpSpPr>
          <p:sp>
            <p:nvSpPr>
              <p:cNvPr id="11" name="Freeform 11"/>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2" name="Freeform 12"/>
              <p:cNvSpPr/>
              <p:nvPr/>
            </p:nvSpPr>
            <p:spPr>
              <a:xfrm>
                <a:off x="0" y="3422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3" name="Freeform 13"/>
              <p:cNvSpPr/>
              <p:nvPr/>
            </p:nvSpPr>
            <p:spPr>
              <a:xfrm>
                <a:off x="0" y="6851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4" name="Freeform 14"/>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15" name="TextBox 15"/>
            <p:cNvSpPr txBox="1"/>
            <p:nvPr/>
          </p:nvSpPr>
          <p:spPr>
            <a:xfrm>
              <a:off x="0" y="-38100"/>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750 </a:t>
              </a:r>
            </a:p>
          </p:txBody>
        </p:sp>
        <p:sp>
          <p:nvSpPr>
            <p:cNvPr id="16" name="TextBox 16"/>
            <p:cNvSpPr txBox="1"/>
            <p:nvPr/>
          </p:nvSpPr>
          <p:spPr>
            <a:xfrm>
              <a:off x="0" y="2228406"/>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500 </a:t>
              </a:r>
            </a:p>
          </p:txBody>
        </p:sp>
        <p:sp>
          <p:nvSpPr>
            <p:cNvPr id="17" name="TextBox 17"/>
            <p:cNvSpPr txBox="1"/>
            <p:nvPr/>
          </p:nvSpPr>
          <p:spPr>
            <a:xfrm>
              <a:off x="0" y="4494912"/>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250 </a:t>
              </a:r>
            </a:p>
          </p:txBody>
        </p:sp>
        <p:sp>
          <p:nvSpPr>
            <p:cNvPr id="18" name="TextBox 18"/>
            <p:cNvSpPr txBox="1"/>
            <p:nvPr/>
          </p:nvSpPr>
          <p:spPr>
            <a:xfrm>
              <a:off x="306660" y="6761419"/>
              <a:ext cx="223109"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0 </a:t>
              </a:r>
            </a:p>
          </p:txBody>
        </p:sp>
        <p:grpSp>
          <p:nvGrpSpPr>
            <p:cNvPr id="19" name="Group 19"/>
            <p:cNvGrpSpPr>
              <a:grpSpLocks noChangeAspect="1"/>
            </p:cNvGrpSpPr>
            <p:nvPr/>
          </p:nvGrpSpPr>
          <p:grpSpPr>
            <a:xfrm>
              <a:off x="664081" y="157816"/>
              <a:ext cx="6799519" cy="6799519"/>
              <a:chOff x="0" y="0"/>
              <a:chExt cx="10287000" cy="10287000"/>
            </a:xfrm>
          </p:grpSpPr>
          <p:sp>
            <p:nvSpPr>
              <p:cNvPr id="20" name="Freeform 20"/>
              <p:cNvSpPr/>
              <p:nvPr/>
            </p:nvSpPr>
            <p:spPr>
              <a:xfrm>
                <a:off x="0" y="8278114"/>
                <a:ext cx="1903095" cy="2008886"/>
              </a:xfrm>
              <a:custGeom>
                <a:avLst/>
                <a:gdLst/>
                <a:ahLst/>
                <a:cxnLst/>
                <a:rect l="l" t="t" r="r" b="b"/>
                <a:pathLst>
                  <a:path w="1903095" h="2008886">
                    <a:moveTo>
                      <a:pt x="0" y="2008886"/>
                    </a:moveTo>
                    <a:lnTo>
                      <a:pt x="0" y="152247"/>
                    </a:lnTo>
                    <a:cubicBezTo>
                      <a:pt x="0" y="68163"/>
                      <a:pt x="68164" y="0"/>
                      <a:pt x="152248" y="0"/>
                    </a:cubicBezTo>
                    <a:lnTo>
                      <a:pt x="1750847" y="0"/>
                    </a:lnTo>
                    <a:cubicBezTo>
                      <a:pt x="1834931" y="0"/>
                      <a:pt x="1903095" y="68163"/>
                      <a:pt x="1903095" y="152247"/>
                    </a:cubicBezTo>
                    <a:lnTo>
                      <a:pt x="1903095" y="2008886"/>
                    </a:lnTo>
                    <a:close/>
                  </a:path>
                </a:pathLst>
              </a:custGeom>
              <a:solidFill>
                <a:srgbClr val="F8E64A"/>
              </a:solidFill>
            </p:spPr>
          </p:sp>
          <p:sp>
            <p:nvSpPr>
              <p:cNvPr id="21" name="Freeform 21"/>
              <p:cNvSpPr/>
              <p:nvPr/>
            </p:nvSpPr>
            <p:spPr>
              <a:xfrm>
                <a:off x="2095976" y="7976362"/>
                <a:ext cx="1903095" cy="2310638"/>
              </a:xfrm>
              <a:custGeom>
                <a:avLst/>
                <a:gdLst/>
                <a:ahLst/>
                <a:cxnLst/>
                <a:rect l="l" t="t" r="r" b="b"/>
                <a:pathLst>
                  <a:path w="1903095" h="2310638">
                    <a:moveTo>
                      <a:pt x="0" y="2310638"/>
                    </a:moveTo>
                    <a:lnTo>
                      <a:pt x="0" y="152247"/>
                    </a:lnTo>
                    <a:cubicBezTo>
                      <a:pt x="1" y="68163"/>
                      <a:pt x="68164" y="0"/>
                      <a:pt x="152248" y="0"/>
                    </a:cubicBezTo>
                    <a:lnTo>
                      <a:pt x="1750848" y="0"/>
                    </a:lnTo>
                    <a:cubicBezTo>
                      <a:pt x="1834932" y="0"/>
                      <a:pt x="1903095" y="68163"/>
                      <a:pt x="1903095" y="152247"/>
                    </a:cubicBezTo>
                    <a:lnTo>
                      <a:pt x="1903095" y="2310638"/>
                    </a:lnTo>
                    <a:close/>
                  </a:path>
                </a:pathLst>
              </a:custGeom>
              <a:solidFill>
                <a:srgbClr val="F8E64A"/>
              </a:solidFill>
            </p:spPr>
          </p:sp>
          <p:sp>
            <p:nvSpPr>
              <p:cNvPr id="22" name="Freeform 22"/>
              <p:cNvSpPr/>
              <p:nvPr/>
            </p:nvSpPr>
            <p:spPr>
              <a:xfrm>
                <a:off x="4191953" y="912622"/>
                <a:ext cx="1903095" cy="9374378"/>
              </a:xfrm>
              <a:custGeom>
                <a:avLst/>
                <a:gdLst/>
                <a:ahLst/>
                <a:cxnLst/>
                <a:rect l="l" t="t" r="r" b="b"/>
                <a:pathLst>
                  <a:path w="1903095" h="9374378">
                    <a:moveTo>
                      <a:pt x="0" y="9374378"/>
                    </a:moveTo>
                    <a:lnTo>
                      <a:pt x="0" y="152248"/>
                    </a:lnTo>
                    <a:cubicBezTo>
                      <a:pt x="0" y="68164"/>
                      <a:pt x="68163" y="0"/>
                      <a:pt x="152247" y="0"/>
                    </a:cubicBezTo>
                    <a:lnTo>
                      <a:pt x="1750847" y="0"/>
                    </a:lnTo>
                    <a:cubicBezTo>
                      <a:pt x="1834931" y="0"/>
                      <a:pt x="1903094" y="68164"/>
                      <a:pt x="1903094" y="152248"/>
                    </a:cubicBezTo>
                    <a:lnTo>
                      <a:pt x="1903094" y="9374378"/>
                    </a:lnTo>
                    <a:close/>
                  </a:path>
                </a:pathLst>
              </a:custGeom>
              <a:solidFill>
                <a:srgbClr val="F8E64A"/>
              </a:solidFill>
            </p:spPr>
          </p:sp>
          <p:sp>
            <p:nvSpPr>
              <p:cNvPr id="23" name="Freeform 23"/>
              <p:cNvSpPr/>
              <p:nvPr/>
            </p:nvSpPr>
            <p:spPr>
              <a:xfrm>
                <a:off x="6287929" y="5137150"/>
                <a:ext cx="1903095" cy="5149850"/>
              </a:xfrm>
              <a:custGeom>
                <a:avLst/>
                <a:gdLst/>
                <a:ahLst/>
                <a:cxnLst/>
                <a:rect l="l" t="t" r="r" b="b"/>
                <a:pathLst>
                  <a:path w="1903095" h="5149850">
                    <a:moveTo>
                      <a:pt x="0" y="5149850"/>
                    </a:moveTo>
                    <a:lnTo>
                      <a:pt x="0" y="152248"/>
                    </a:lnTo>
                    <a:cubicBezTo>
                      <a:pt x="0" y="111869"/>
                      <a:pt x="16040" y="73144"/>
                      <a:pt x="44592" y="44592"/>
                    </a:cubicBezTo>
                    <a:cubicBezTo>
                      <a:pt x="73144" y="16040"/>
                      <a:pt x="111869" y="0"/>
                      <a:pt x="152247" y="0"/>
                    </a:cubicBezTo>
                    <a:lnTo>
                      <a:pt x="1750847" y="0"/>
                    </a:lnTo>
                    <a:cubicBezTo>
                      <a:pt x="1791226" y="0"/>
                      <a:pt x="1829951" y="16040"/>
                      <a:pt x="1858502" y="44592"/>
                    </a:cubicBezTo>
                    <a:cubicBezTo>
                      <a:pt x="1887055" y="73144"/>
                      <a:pt x="1903095" y="111869"/>
                      <a:pt x="1903095" y="152248"/>
                    </a:cubicBezTo>
                    <a:lnTo>
                      <a:pt x="1903095" y="5149850"/>
                    </a:lnTo>
                    <a:close/>
                  </a:path>
                </a:pathLst>
              </a:custGeom>
              <a:solidFill>
                <a:srgbClr val="F8E64A"/>
              </a:solidFill>
            </p:spPr>
          </p:sp>
          <p:sp>
            <p:nvSpPr>
              <p:cNvPr id="24" name="Freeform 24"/>
              <p:cNvSpPr/>
              <p:nvPr/>
            </p:nvSpPr>
            <p:spPr>
              <a:xfrm>
                <a:off x="8383905" y="7866634"/>
                <a:ext cx="1903095" cy="2420366"/>
              </a:xfrm>
              <a:custGeom>
                <a:avLst/>
                <a:gdLst/>
                <a:ahLst/>
                <a:cxnLst/>
                <a:rect l="l" t="t" r="r" b="b"/>
                <a:pathLst>
                  <a:path w="1903095" h="2420366">
                    <a:moveTo>
                      <a:pt x="0" y="2420366"/>
                    </a:moveTo>
                    <a:lnTo>
                      <a:pt x="0" y="152248"/>
                    </a:lnTo>
                    <a:cubicBezTo>
                      <a:pt x="0" y="111869"/>
                      <a:pt x="16040" y="73144"/>
                      <a:pt x="44592" y="44592"/>
                    </a:cubicBezTo>
                    <a:cubicBezTo>
                      <a:pt x="73144" y="16041"/>
                      <a:pt x="111869" y="0"/>
                      <a:pt x="152248" y="0"/>
                    </a:cubicBezTo>
                    <a:lnTo>
                      <a:pt x="1750848" y="0"/>
                    </a:lnTo>
                    <a:cubicBezTo>
                      <a:pt x="1791227" y="0"/>
                      <a:pt x="1829951" y="16041"/>
                      <a:pt x="1858503" y="44592"/>
                    </a:cubicBezTo>
                    <a:cubicBezTo>
                      <a:pt x="1887055" y="73144"/>
                      <a:pt x="1903095" y="111869"/>
                      <a:pt x="1903095" y="152248"/>
                    </a:cubicBezTo>
                    <a:lnTo>
                      <a:pt x="1903095" y="2420366"/>
                    </a:lnTo>
                    <a:close/>
                  </a:path>
                </a:pathLst>
              </a:custGeom>
              <a:solidFill>
                <a:srgbClr val="F8E64A"/>
              </a:solidFill>
            </p:spPr>
          </p:sp>
        </p:grpSp>
      </p:grpSp>
      <p:grpSp>
        <p:nvGrpSpPr>
          <p:cNvPr id="25" name="Group 25"/>
          <p:cNvGrpSpPr/>
          <p:nvPr/>
        </p:nvGrpSpPr>
        <p:grpSpPr>
          <a:xfrm>
            <a:off x="10304170" y="1926621"/>
            <a:ext cx="5693688" cy="359886"/>
            <a:chOff x="0" y="0"/>
            <a:chExt cx="11353865" cy="717653"/>
          </a:xfrm>
        </p:grpSpPr>
        <p:sp>
          <p:nvSpPr>
            <p:cNvPr id="26" name="Freeform 26"/>
            <p:cNvSpPr/>
            <p:nvPr/>
          </p:nvSpPr>
          <p:spPr>
            <a:xfrm>
              <a:off x="0" y="0"/>
              <a:ext cx="11353865" cy="717653"/>
            </a:xfrm>
            <a:custGeom>
              <a:avLst/>
              <a:gdLst/>
              <a:ahLst/>
              <a:cxnLst/>
              <a:rect l="l" t="t" r="r" b="b"/>
              <a:pathLst>
                <a:path w="11353865" h="717653">
                  <a:moveTo>
                    <a:pt x="11229404" y="717653"/>
                  </a:moveTo>
                  <a:lnTo>
                    <a:pt x="124460" y="717653"/>
                  </a:lnTo>
                  <a:cubicBezTo>
                    <a:pt x="55880" y="717653"/>
                    <a:pt x="0" y="661773"/>
                    <a:pt x="0" y="593193"/>
                  </a:cubicBezTo>
                  <a:lnTo>
                    <a:pt x="0" y="124460"/>
                  </a:lnTo>
                  <a:cubicBezTo>
                    <a:pt x="0" y="55880"/>
                    <a:pt x="55880" y="0"/>
                    <a:pt x="124460" y="0"/>
                  </a:cubicBezTo>
                  <a:lnTo>
                    <a:pt x="11229404" y="0"/>
                  </a:lnTo>
                  <a:cubicBezTo>
                    <a:pt x="11297985" y="0"/>
                    <a:pt x="11353865" y="55880"/>
                    <a:pt x="11353865" y="124460"/>
                  </a:cubicBezTo>
                  <a:lnTo>
                    <a:pt x="11353865" y="593193"/>
                  </a:lnTo>
                  <a:cubicBezTo>
                    <a:pt x="11353865" y="661773"/>
                    <a:pt x="11297985" y="717653"/>
                    <a:pt x="11229404" y="717653"/>
                  </a:cubicBezTo>
                  <a:close/>
                </a:path>
              </a:pathLst>
            </a:custGeom>
            <a:solidFill>
              <a:srgbClr val="FFE500"/>
            </a:solidFill>
          </p:spPr>
        </p:sp>
      </p:grpSp>
      <p:sp>
        <p:nvSpPr>
          <p:cNvPr id="27" name="TextBox 27"/>
          <p:cNvSpPr txBox="1"/>
          <p:nvPr/>
        </p:nvSpPr>
        <p:spPr>
          <a:xfrm>
            <a:off x="10238086" y="1902393"/>
            <a:ext cx="5840713" cy="384114"/>
          </a:xfrm>
          <a:prstGeom prst="rect">
            <a:avLst/>
          </a:prstGeom>
        </p:spPr>
        <p:txBody>
          <a:bodyPr lIns="0" tIns="0" rIns="0" bIns="0" rtlCol="0" anchor="t">
            <a:spAutoFit/>
          </a:bodyPr>
          <a:lstStyle/>
          <a:p>
            <a:pPr marL="0" lvl="0" indent="0" algn="ctr">
              <a:lnSpc>
                <a:spcPts val="3149"/>
              </a:lnSpc>
            </a:pPr>
            <a:r>
              <a:rPr lang="en-US" sz="2249" spc="22" dirty="0">
                <a:solidFill>
                  <a:srgbClr val="000000"/>
                </a:solidFill>
                <a:latin typeface="DM Sans"/>
              </a:rPr>
              <a:t>Spending on health per person 2018 (USD)</a:t>
            </a:r>
          </a:p>
        </p:txBody>
      </p:sp>
      <p:sp>
        <p:nvSpPr>
          <p:cNvPr id="28" name="TextBox 28"/>
          <p:cNvSpPr txBox="1"/>
          <p:nvPr/>
        </p:nvSpPr>
        <p:spPr>
          <a:xfrm>
            <a:off x="1891927" y="2874328"/>
            <a:ext cx="5451073" cy="2944675"/>
          </a:xfrm>
          <a:prstGeom prst="rect">
            <a:avLst/>
          </a:prstGeom>
        </p:spPr>
        <p:txBody>
          <a:bodyPr lIns="0" tIns="0" rIns="0" bIns="0" rtlCol="0" anchor="t">
            <a:spAutoFit/>
          </a:bodyPr>
          <a:lstStyle/>
          <a:p>
            <a:pPr marL="0" lvl="0" indent="0" algn="r">
              <a:lnSpc>
                <a:spcPts val="7700"/>
              </a:lnSpc>
            </a:pPr>
            <a:r>
              <a:rPr lang="en-US" sz="7000">
                <a:solidFill>
                  <a:srgbClr val="000000"/>
                </a:solidFill>
                <a:latin typeface="DM Sans Bold"/>
              </a:rPr>
              <a:t>Government Spending on Health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a:solidFill>
                  <a:srgbClr val="000000"/>
                </a:solidFill>
                <a:latin typeface="DM Sans Bold"/>
              </a:rPr>
              <a:t>Break Time</a:t>
            </a: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8" name="Graphic 7" descr="Coffee outline">
            <a:extLst>
              <a:ext uri="{FF2B5EF4-FFF2-40B4-BE49-F238E27FC236}">
                <a16:creationId xmlns:a16="http://schemas.microsoft.com/office/drawing/2014/main" id="{94649471-ED26-4BBB-9E35-53FEDB48E3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1885464"/>
            <a:ext cx="2019624" cy="20196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46C3BD"/>
            </a:solidFill>
          </p:spPr>
        </p:sp>
      </p:grpSp>
      <p:sp>
        <p:nvSpPr>
          <p:cNvPr id="6" name="TextBox 6"/>
          <p:cNvSpPr txBox="1"/>
          <p:nvPr/>
        </p:nvSpPr>
        <p:spPr>
          <a:xfrm>
            <a:off x="3183920" y="4565938"/>
            <a:ext cx="11920161" cy="993200"/>
          </a:xfrm>
          <a:prstGeom prst="rect">
            <a:avLst/>
          </a:prstGeom>
        </p:spPr>
        <p:txBody>
          <a:bodyPr lIns="0" tIns="0" rIns="0" bIns="0" rtlCol="0" anchor="t">
            <a:spAutoFit/>
          </a:bodyPr>
          <a:lstStyle/>
          <a:p>
            <a:pPr marL="0" lvl="0" indent="0" algn="ctr">
              <a:lnSpc>
                <a:spcPts val="7699"/>
              </a:lnSpc>
            </a:pPr>
            <a:r>
              <a:rPr lang="en-US" sz="6999" dirty="0">
                <a:solidFill>
                  <a:srgbClr val="000000"/>
                </a:solidFill>
                <a:latin typeface="DM Sans Bold"/>
              </a:rPr>
              <a:t>National Health Policies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43100" y="2453507"/>
            <a:ext cx="4353241" cy="3131062"/>
            <a:chOff x="0" y="0"/>
            <a:chExt cx="23006398" cy="16547318"/>
          </a:xfrm>
        </p:grpSpPr>
        <p:sp>
          <p:nvSpPr>
            <p:cNvPr id="3" name="Freeform 3"/>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4" name="AutoShape 4"/>
          <p:cNvSpPr/>
          <p:nvPr/>
        </p:nvSpPr>
        <p:spPr>
          <a:xfrm>
            <a:off x="1948421" y="2465826"/>
            <a:ext cx="331227" cy="275034"/>
          </a:xfrm>
          <a:prstGeom prst="rect">
            <a:avLst/>
          </a:prstGeom>
          <a:solidFill>
            <a:srgbClr val="FF6B57"/>
          </a:solidFill>
        </p:spPr>
      </p:sp>
      <p:sp>
        <p:nvSpPr>
          <p:cNvPr id="5" name="TextBox 5"/>
          <p:cNvSpPr txBox="1"/>
          <p:nvPr/>
        </p:nvSpPr>
        <p:spPr>
          <a:xfrm>
            <a:off x="2031228"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1</a:t>
            </a:r>
          </a:p>
        </p:txBody>
      </p:sp>
      <p:sp>
        <p:nvSpPr>
          <p:cNvPr id="6" name="TextBox 6"/>
          <p:cNvSpPr txBox="1"/>
          <p:nvPr/>
        </p:nvSpPr>
        <p:spPr>
          <a:xfrm>
            <a:off x="2296737" y="2952543"/>
            <a:ext cx="3645967" cy="1727868"/>
          </a:xfrm>
          <a:prstGeom prst="rect">
            <a:avLst/>
          </a:prstGeom>
        </p:spPr>
        <p:txBody>
          <a:bodyPr lIns="0" tIns="0" rIns="0" bIns="0" rtlCol="0" anchor="t">
            <a:spAutoFit/>
          </a:bodyPr>
          <a:lstStyle/>
          <a:p>
            <a:pPr marL="0" lvl="0" indent="0" algn="ctr">
              <a:lnSpc>
                <a:spcPts val="3448"/>
              </a:lnSpc>
              <a:spcBef>
                <a:spcPct val="0"/>
              </a:spcBef>
            </a:pPr>
            <a:r>
              <a:rPr lang="en-US" sz="2463" u="none">
                <a:solidFill>
                  <a:srgbClr val="000000"/>
                </a:solidFill>
                <a:latin typeface="DM Sans"/>
              </a:rPr>
              <a:t>A system of insurance that insures a national population against the costs of health care</a:t>
            </a:r>
          </a:p>
        </p:txBody>
      </p:sp>
      <p:grpSp>
        <p:nvGrpSpPr>
          <p:cNvPr id="7" name="Group 7"/>
          <p:cNvGrpSpPr/>
          <p:nvPr/>
        </p:nvGrpSpPr>
        <p:grpSpPr>
          <a:xfrm>
            <a:off x="11735296" y="2453507"/>
            <a:ext cx="4353241" cy="3131062"/>
            <a:chOff x="0" y="0"/>
            <a:chExt cx="23006398" cy="16547318"/>
          </a:xfrm>
        </p:grpSpPr>
        <p:sp>
          <p:nvSpPr>
            <p:cNvPr id="8" name="Freeform 8"/>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grpSp>
        <p:nvGrpSpPr>
          <p:cNvPr id="9" name="Group 9"/>
          <p:cNvGrpSpPr/>
          <p:nvPr/>
        </p:nvGrpSpPr>
        <p:grpSpPr>
          <a:xfrm>
            <a:off x="6839227" y="2453507"/>
            <a:ext cx="4353241" cy="3131062"/>
            <a:chOff x="0" y="0"/>
            <a:chExt cx="23006398" cy="16547318"/>
          </a:xfrm>
        </p:grpSpPr>
        <p:sp>
          <p:nvSpPr>
            <p:cNvPr id="10" name="Freeform 10"/>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11" name="AutoShape 11"/>
          <p:cNvSpPr/>
          <p:nvPr/>
        </p:nvSpPr>
        <p:spPr>
          <a:xfrm>
            <a:off x="6833717" y="2465826"/>
            <a:ext cx="331227" cy="275034"/>
          </a:xfrm>
          <a:prstGeom prst="rect">
            <a:avLst/>
          </a:prstGeom>
          <a:solidFill>
            <a:srgbClr val="FF6B57"/>
          </a:solidFill>
        </p:spPr>
      </p:sp>
      <p:sp>
        <p:nvSpPr>
          <p:cNvPr id="12" name="TextBox 12"/>
          <p:cNvSpPr txBox="1"/>
          <p:nvPr/>
        </p:nvSpPr>
        <p:spPr>
          <a:xfrm>
            <a:off x="69165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2</a:t>
            </a:r>
          </a:p>
        </p:txBody>
      </p:sp>
      <p:grpSp>
        <p:nvGrpSpPr>
          <p:cNvPr id="13" name="Group 13"/>
          <p:cNvGrpSpPr/>
          <p:nvPr/>
        </p:nvGrpSpPr>
        <p:grpSpPr>
          <a:xfrm>
            <a:off x="1943100" y="6116440"/>
            <a:ext cx="4353241" cy="3141860"/>
            <a:chOff x="0" y="0"/>
            <a:chExt cx="23006398" cy="16604381"/>
          </a:xfrm>
        </p:grpSpPr>
        <p:sp>
          <p:nvSpPr>
            <p:cNvPr id="14" name="Freeform 14"/>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5" name="AutoShape 15"/>
          <p:cNvSpPr/>
          <p:nvPr/>
        </p:nvSpPr>
        <p:spPr>
          <a:xfrm>
            <a:off x="11740617" y="2465826"/>
            <a:ext cx="331227" cy="275034"/>
          </a:xfrm>
          <a:prstGeom prst="rect">
            <a:avLst/>
          </a:prstGeom>
          <a:solidFill>
            <a:srgbClr val="FF6B57"/>
          </a:solidFill>
        </p:spPr>
      </p:sp>
      <p:sp>
        <p:nvSpPr>
          <p:cNvPr id="16" name="TextBox 16"/>
          <p:cNvSpPr txBox="1"/>
          <p:nvPr/>
        </p:nvSpPr>
        <p:spPr>
          <a:xfrm>
            <a:off x="118234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3</a:t>
            </a:r>
          </a:p>
        </p:txBody>
      </p:sp>
      <p:grpSp>
        <p:nvGrpSpPr>
          <p:cNvPr id="17" name="Group 17"/>
          <p:cNvGrpSpPr/>
          <p:nvPr/>
        </p:nvGrpSpPr>
        <p:grpSpPr>
          <a:xfrm>
            <a:off x="6844490" y="6116440"/>
            <a:ext cx="4353241" cy="3141860"/>
            <a:chOff x="0" y="0"/>
            <a:chExt cx="23006398" cy="16604381"/>
          </a:xfrm>
        </p:grpSpPr>
        <p:sp>
          <p:nvSpPr>
            <p:cNvPr id="18" name="Freeform 18"/>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9" name="AutoShape 19"/>
          <p:cNvSpPr/>
          <p:nvPr/>
        </p:nvSpPr>
        <p:spPr>
          <a:xfrm>
            <a:off x="6849811" y="6128759"/>
            <a:ext cx="331227" cy="275034"/>
          </a:xfrm>
          <a:prstGeom prst="rect">
            <a:avLst/>
          </a:prstGeom>
          <a:solidFill>
            <a:srgbClr val="FF6B57"/>
          </a:solidFill>
        </p:spPr>
      </p:sp>
      <p:sp>
        <p:nvSpPr>
          <p:cNvPr id="20" name="TextBox 20"/>
          <p:cNvSpPr txBox="1"/>
          <p:nvPr/>
        </p:nvSpPr>
        <p:spPr>
          <a:xfrm>
            <a:off x="693261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5</a:t>
            </a:r>
          </a:p>
        </p:txBody>
      </p:sp>
      <p:grpSp>
        <p:nvGrpSpPr>
          <p:cNvPr id="21" name="Group 21"/>
          <p:cNvGrpSpPr/>
          <p:nvPr/>
        </p:nvGrpSpPr>
        <p:grpSpPr>
          <a:xfrm>
            <a:off x="11733577" y="6136268"/>
            <a:ext cx="4353241" cy="3122032"/>
            <a:chOff x="0" y="0"/>
            <a:chExt cx="23006398" cy="16499595"/>
          </a:xfrm>
        </p:grpSpPr>
        <p:sp>
          <p:nvSpPr>
            <p:cNvPr id="22" name="Freeform 22"/>
            <p:cNvSpPr/>
            <p:nvPr/>
          </p:nvSpPr>
          <p:spPr>
            <a:xfrm>
              <a:off x="0" y="0"/>
              <a:ext cx="23006397" cy="16499594"/>
            </a:xfrm>
            <a:custGeom>
              <a:avLst/>
              <a:gdLst/>
              <a:ahLst/>
              <a:cxnLst/>
              <a:rect l="l" t="t" r="r" b="b"/>
              <a:pathLst>
                <a:path w="23006397" h="16499594">
                  <a:moveTo>
                    <a:pt x="0" y="0"/>
                  </a:moveTo>
                  <a:lnTo>
                    <a:pt x="0" y="16499594"/>
                  </a:lnTo>
                  <a:lnTo>
                    <a:pt x="23006397" y="16499594"/>
                  </a:lnTo>
                  <a:lnTo>
                    <a:pt x="23006397" y="0"/>
                  </a:lnTo>
                  <a:lnTo>
                    <a:pt x="0" y="0"/>
                  </a:lnTo>
                  <a:close/>
                  <a:moveTo>
                    <a:pt x="22945438" y="16438635"/>
                  </a:moveTo>
                  <a:lnTo>
                    <a:pt x="59690" y="16438635"/>
                  </a:lnTo>
                  <a:lnTo>
                    <a:pt x="59690" y="59690"/>
                  </a:lnTo>
                  <a:lnTo>
                    <a:pt x="22945438" y="59690"/>
                  </a:lnTo>
                  <a:lnTo>
                    <a:pt x="22945438" y="16438635"/>
                  </a:lnTo>
                  <a:close/>
                </a:path>
              </a:pathLst>
            </a:custGeom>
            <a:solidFill>
              <a:srgbClr val="FF6B57"/>
            </a:solidFill>
          </p:spPr>
        </p:sp>
      </p:grpSp>
      <p:sp>
        <p:nvSpPr>
          <p:cNvPr id="23" name="AutoShape 23"/>
          <p:cNvSpPr/>
          <p:nvPr/>
        </p:nvSpPr>
        <p:spPr>
          <a:xfrm>
            <a:off x="11728067" y="6148586"/>
            <a:ext cx="331227" cy="275034"/>
          </a:xfrm>
          <a:prstGeom prst="rect">
            <a:avLst/>
          </a:prstGeom>
          <a:solidFill>
            <a:srgbClr val="FF6B57"/>
          </a:solidFill>
        </p:spPr>
      </p:sp>
      <p:sp>
        <p:nvSpPr>
          <p:cNvPr id="24" name="TextBox 24"/>
          <p:cNvSpPr txBox="1"/>
          <p:nvPr/>
        </p:nvSpPr>
        <p:spPr>
          <a:xfrm>
            <a:off x="11810873" y="6127058"/>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6</a:t>
            </a:r>
          </a:p>
        </p:txBody>
      </p:sp>
      <p:sp>
        <p:nvSpPr>
          <p:cNvPr id="25" name="AutoShape 25"/>
          <p:cNvSpPr/>
          <p:nvPr/>
        </p:nvSpPr>
        <p:spPr>
          <a:xfrm>
            <a:off x="1948421" y="6128759"/>
            <a:ext cx="331227" cy="275034"/>
          </a:xfrm>
          <a:prstGeom prst="rect">
            <a:avLst/>
          </a:prstGeom>
          <a:solidFill>
            <a:srgbClr val="FF6B57"/>
          </a:solidFill>
        </p:spPr>
      </p:sp>
      <p:sp>
        <p:nvSpPr>
          <p:cNvPr id="26" name="TextBox 26"/>
          <p:cNvSpPr txBox="1"/>
          <p:nvPr/>
        </p:nvSpPr>
        <p:spPr>
          <a:xfrm>
            <a:off x="203122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4</a:t>
            </a:r>
          </a:p>
        </p:txBody>
      </p:sp>
      <p:sp>
        <p:nvSpPr>
          <p:cNvPr id="27" name="TextBox 27"/>
          <p:cNvSpPr txBox="1"/>
          <p:nvPr/>
        </p:nvSpPr>
        <p:spPr>
          <a:xfrm>
            <a:off x="3295460" y="1085850"/>
            <a:ext cx="11697080" cy="1003300"/>
          </a:xfrm>
          <a:prstGeom prst="rect">
            <a:avLst/>
          </a:prstGeom>
        </p:spPr>
        <p:txBody>
          <a:bodyPr lIns="0" tIns="0" rIns="0" bIns="0" rtlCol="0" anchor="t">
            <a:spAutoFit/>
          </a:bodyPr>
          <a:lstStyle/>
          <a:p>
            <a:pPr marL="0" lvl="0" indent="0">
              <a:lnSpc>
                <a:spcPts val="7700"/>
              </a:lnSpc>
              <a:spcBef>
                <a:spcPct val="0"/>
              </a:spcBef>
            </a:pPr>
            <a:r>
              <a:rPr lang="en-US" sz="7000" u="none" dirty="0">
                <a:solidFill>
                  <a:srgbClr val="000000"/>
                </a:solidFill>
                <a:latin typeface="DM Sans Bold"/>
              </a:rPr>
              <a:t>National health insurance</a:t>
            </a:r>
          </a:p>
        </p:txBody>
      </p:sp>
      <p:sp>
        <p:nvSpPr>
          <p:cNvPr id="28" name="TextBox 28"/>
          <p:cNvSpPr txBox="1"/>
          <p:nvPr/>
        </p:nvSpPr>
        <p:spPr>
          <a:xfrm>
            <a:off x="7198127" y="2952543"/>
            <a:ext cx="3645967" cy="1727868"/>
          </a:xfrm>
          <a:prstGeom prst="rect">
            <a:avLst/>
          </a:prstGeom>
        </p:spPr>
        <p:txBody>
          <a:bodyPr lIns="0" tIns="0" rIns="0" bIns="0" rtlCol="0" anchor="t">
            <a:spAutoFit/>
          </a:bodyPr>
          <a:lstStyle/>
          <a:p>
            <a:pPr marL="0" lvl="0" indent="0" algn="ctr">
              <a:lnSpc>
                <a:spcPts val="3448"/>
              </a:lnSpc>
              <a:spcBef>
                <a:spcPct val="0"/>
              </a:spcBef>
            </a:pPr>
            <a:r>
              <a:rPr lang="en-US" sz="2463" u="none">
                <a:solidFill>
                  <a:srgbClr val="000000"/>
                </a:solidFill>
                <a:latin typeface="DM Sans"/>
              </a:rPr>
              <a:t>May be administered by the public sector, the private sector, or a combination of both</a:t>
            </a:r>
          </a:p>
        </p:txBody>
      </p:sp>
      <p:sp>
        <p:nvSpPr>
          <p:cNvPr id="29" name="TextBox 29"/>
          <p:cNvSpPr txBox="1"/>
          <p:nvPr/>
        </p:nvSpPr>
        <p:spPr>
          <a:xfrm>
            <a:off x="12155964" y="3170393"/>
            <a:ext cx="3511905" cy="1292166"/>
          </a:xfrm>
          <a:prstGeom prst="rect">
            <a:avLst/>
          </a:prstGeom>
        </p:spPr>
        <p:txBody>
          <a:bodyPr lIns="0" tIns="0" rIns="0" bIns="0" rtlCol="0" anchor="t">
            <a:spAutoFit/>
          </a:bodyPr>
          <a:lstStyle/>
          <a:p>
            <a:pPr marL="0" lvl="0" indent="0" algn="ctr">
              <a:lnSpc>
                <a:spcPts val="3448"/>
              </a:lnSpc>
              <a:spcBef>
                <a:spcPct val="0"/>
              </a:spcBef>
            </a:pPr>
            <a:r>
              <a:rPr lang="en-US" sz="2463" u="none">
                <a:solidFill>
                  <a:srgbClr val="000000"/>
                </a:solidFill>
                <a:latin typeface="DM Sans"/>
              </a:rPr>
              <a:t>Funding mechanisms vary with the particular program and country</a:t>
            </a:r>
          </a:p>
        </p:txBody>
      </p:sp>
      <p:sp>
        <p:nvSpPr>
          <p:cNvPr id="30" name="TextBox 30"/>
          <p:cNvSpPr txBox="1"/>
          <p:nvPr/>
        </p:nvSpPr>
        <p:spPr>
          <a:xfrm>
            <a:off x="2296737" y="7245239"/>
            <a:ext cx="3645967" cy="856465"/>
          </a:xfrm>
          <a:prstGeom prst="rect">
            <a:avLst/>
          </a:prstGeom>
        </p:spPr>
        <p:txBody>
          <a:bodyPr lIns="0" tIns="0" rIns="0" bIns="0" rtlCol="0" anchor="t">
            <a:spAutoFit/>
          </a:bodyPr>
          <a:lstStyle/>
          <a:p>
            <a:pPr algn="ctr">
              <a:lnSpc>
                <a:spcPts val="3448"/>
              </a:lnSpc>
            </a:pPr>
            <a:r>
              <a:rPr lang="en-US" sz="2463">
                <a:solidFill>
                  <a:srgbClr val="000000"/>
                </a:solidFill>
                <a:latin typeface="DM Sans"/>
              </a:rPr>
              <a:t>Usually established by national legislation</a:t>
            </a:r>
          </a:p>
        </p:txBody>
      </p:sp>
      <p:sp>
        <p:nvSpPr>
          <p:cNvPr id="31" name="TextBox 31"/>
          <p:cNvSpPr txBox="1"/>
          <p:nvPr/>
        </p:nvSpPr>
        <p:spPr>
          <a:xfrm>
            <a:off x="7023940" y="6375996"/>
            <a:ext cx="3994341" cy="2599270"/>
          </a:xfrm>
          <a:prstGeom prst="rect">
            <a:avLst/>
          </a:prstGeom>
        </p:spPr>
        <p:txBody>
          <a:bodyPr lIns="0" tIns="0" rIns="0" bIns="0" rtlCol="0" anchor="t">
            <a:spAutoFit/>
          </a:bodyPr>
          <a:lstStyle/>
          <a:p>
            <a:pPr marL="0" lvl="0" indent="0" algn="ctr">
              <a:lnSpc>
                <a:spcPts val="3448"/>
              </a:lnSpc>
              <a:spcBef>
                <a:spcPct val="0"/>
              </a:spcBef>
            </a:pPr>
            <a:r>
              <a:rPr lang="en-US" sz="2463" u="none">
                <a:solidFill>
                  <a:srgbClr val="000000"/>
                </a:solidFill>
                <a:latin typeface="DM Sans"/>
              </a:rPr>
              <a:t>Sometimes funded by general taxation, e.g. Medicare Australia; National Health Service UK; National Health Insurance Service South Korea </a:t>
            </a:r>
          </a:p>
        </p:txBody>
      </p:sp>
      <p:sp>
        <p:nvSpPr>
          <p:cNvPr id="32" name="TextBox 32"/>
          <p:cNvSpPr txBox="1"/>
          <p:nvPr/>
        </p:nvSpPr>
        <p:spPr>
          <a:xfrm>
            <a:off x="12155964" y="7017474"/>
            <a:ext cx="3511905" cy="1292166"/>
          </a:xfrm>
          <a:prstGeom prst="rect">
            <a:avLst/>
          </a:prstGeom>
        </p:spPr>
        <p:txBody>
          <a:bodyPr lIns="0" tIns="0" rIns="0" bIns="0" rtlCol="0" anchor="t">
            <a:spAutoFit/>
          </a:bodyPr>
          <a:lstStyle/>
          <a:p>
            <a:pPr algn="ctr">
              <a:lnSpc>
                <a:spcPts val="3448"/>
              </a:lnSpc>
            </a:pPr>
            <a:r>
              <a:rPr lang="en-US" sz="2463">
                <a:solidFill>
                  <a:srgbClr val="000000"/>
                </a:solidFill>
                <a:latin typeface="DM Sans"/>
              </a:rPr>
              <a:t>Sometimes called statutory health insurance (SHI)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819401" y="3942637"/>
            <a:ext cx="5438270" cy="1052917"/>
          </a:xfrm>
          <a:prstGeom prst="rect">
            <a:avLst/>
          </a:prstGeom>
        </p:spPr>
        <p:txBody>
          <a:bodyPr wrap="square" lIns="0" tIns="0" rIns="0" bIns="0" rtlCol="0" anchor="t">
            <a:spAutoFit/>
          </a:bodyPr>
          <a:lstStyle/>
          <a:p>
            <a:pPr marL="0" lvl="0" indent="0">
              <a:lnSpc>
                <a:spcPts val="7919"/>
              </a:lnSpc>
            </a:pPr>
            <a:r>
              <a:rPr lang="en-US" sz="8000" dirty="0">
                <a:solidFill>
                  <a:srgbClr val="000000"/>
                </a:solidFill>
                <a:latin typeface="DM Sans Bold"/>
              </a:rPr>
              <a:t>Discussion</a:t>
            </a:r>
            <a:endParaRPr lang="en-US"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289972"/>
            <a:ext cx="2499959" cy="2413931"/>
          </a:xfrm>
          <a:prstGeom prst="rect">
            <a:avLst/>
          </a:prstGeom>
        </p:spPr>
        <p:txBody>
          <a:bodyPr lIns="0" tIns="0" rIns="0" bIns="0" rtlCol="0" anchor="t">
            <a:spAutoFit/>
          </a:bodyPr>
          <a:lstStyle/>
          <a:p>
            <a:pPr marL="0" lvl="0" indent="0" algn="ctr">
              <a:lnSpc>
                <a:spcPts val="3791"/>
              </a:lnSpc>
            </a:pPr>
            <a:r>
              <a:rPr lang="en-US" sz="2708" spc="27" dirty="0">
                <a:solidFill>
                  <a:srgbClr val="000000"/>
                </a:solidFill>
                <a:latin typeface="DM Sans"/>
              </a:rPr>
              <a:t>Is there a national health insurance scheme in your country?</a:t>
            </a: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30374"/>
            <a:ext cx="2440034" cy="1926618"/>
          </a:xfrm>
          <a:prstGeom prst="rect">
            <a:avLst/>
          </a:prstGeom>
        </p:spPr>
        <p:txBody>
          <a:bodyPr lIns="0" tIns="0" rIns="0" bIns="0" rtlCol="0" anchor="t">
            <a:spAutoFit/>
          </a:bodyPr>
          <a:lstStyle/>
          <a:p>
            <a:pPr marL="0" lvl="0" indent="0" algn="ctr">
              <a:lnSpc>
                <a:spcPts val="3791"/>
              </a:lnSpc>
            </a:pPr>
            <a:r>
              <a:rPr lang="en-US" sz="2708" spc="27" dirty="0">
                <a:solidFill>
                  <a:srgbClr val="000000"/>
                </a:solidFill>
                <a:latin typeface="DM Sans"/>
              </a:rPr>
              <a:t>Are there community-based schemes?</a:t>
            </a:r>
          </a:p>
        </p:txBody>
      </p:sp>
    </p:spTree>
    <p:extLst>
      <p:ext uri="{BB962C8B-B14F-4D97-AF65-F5344CB8AC3E}">
        <p14:creationId xmlns:p14="http://schemas.microsoft.com/office/powerpoint/2010/main" val="628921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pic>
        <p:nvPicPr>
          <p:cNvPr id="4" name="Picture 4"/>
          <p:cNvPicPr>
            <a:picLocks noChangeAspect="1"/>
          </p:cNvPicPr>
          <p:nvPr/>
        </p:nvPicPr>
        <p:blipFill>
          <a:blip r:embed="rId3"/>
          <a:srcRect b="9120"/>
          <a:stretch>
            <a:fillRect/>
          </a:stretch>
        </p:blipFill>
        <p:spPr>
          <a:xfrm>
            <a:off x="7620000" y="2000470"/>
            <a:ext cx="9742665" cy="7105430"/>
          </a:xfrm>
          <a:prstGeom prst="rect">
            <a:avLst/>
          </a:prstGeom>
        </p:spPr>
      </p:pic>
      <p:sp>
        <p:nvSpPr>
          <p:cNvPr id="8" name="TextBox 8"/>
          <p:cNvSpPr txBox="1"/>
          <p:nvPr/>
        </p:nvSpPr>
        <p:spPr>
          <a:xfrm>
            <a:off x="15731853" y="2881147"/>
            <a:ext cx="840263" cy="504936"/>
          </a:xfrm>
          <a:prstGeom prst="rect">
            <a:avLst/>
          </a:prstGeom>
        </p:spPr>
        <p:txBody>
          <a:bodyPr lIns="0" tIns="0" rIns="0" bIns="0" rtlCol="0" anchor="t">
            <a:spAutoFit/>
          </a:bodyPr>
          <a:lstStyle/>
          <a:p>
            <a:pPr marL="0" lvl="0" indent="0">
              <a:lnSpc>
                <a:spcPts val="2093"/>
              </a:lnSpc>
            </a:pPr>
            <a:r>
              <a:rPr lang="en-US" sz="1495" spc="14" dirty="0">
                <a:solidFill>
                  <a:srgbClr val="272626"/>
                </a:solidFill>
                <a:latin typeface="DM Sans"/>
              </a:rPr>
              <a:t>Funds available</a:t>
            </a:r>
          </a:p>
        </p:txBody>
      </p:sp>
      <p:sp>
        <p:nvSpPr>
          <p:cNvPr id="9" name="TextBox 9"/>
          <p:cNvSpPr txBox="1"/>
          <p:nvPr/>
        </p:nvSpPr>
        <p:spPr>
          <a:xfrm>
            <a:off x="2334428" y="3214577"/>
            <a:ext cx="5127223" cy="2935150"/>
          </a:xfrm>
          <a:prstGeom prst="rect">
            <a:avLst/>
          </a:prstGeom>
        </p:spPr>
        <p:txBody>
          <a:bodyPr lIns="0" tIns="0" rIns="0" bIns="0" rtlCol="0" anchor="t">
            <a:spAutoFit/>
          </a:bodyPr>
          <a:lstStyle/>
          <a:p>
            <a:pPr marL="0" lvl="0" indent="0">
              <a:lnSpc>
                <a:spcPts val="7699"/>
              </a:lnSpc>
            </a:pPr>
            <a:r>
              <a:rPr lang="en-US" sz="6999">
                <a:solidFill>
                  <a:srgbClr val="000000"/>
                </a:solidFill>
                <a:latin typeface="DM Sans Bold"/>
              </a:rPr>
              <a:t>Three Dimensions of UHC</a:t>
            </a:r>
          </a:p>
        </p:txBody>
      </p:sp>
      <p:grpSp>
        <p:nvGrpSpPr>
          <p:cNvPr id="10" name="Group 10"/>
          <p:cNvGrpSpPr/>
          <p:nvPr/>
        </p:nvGrpSpPr>
        <p:grpSpPr>
          <a:xfrm>
            <a:off x="2334428" y="6519244"/>
            <a:ext cx="5127223" cy="221846"/>
            <a:chOff x="0" y="0"/>
            <a:chExt cx="15262939" cy="660400"/>
          </a:xfrm>
        </p:grpSpPr>
        <p:sp>
          <p:nvSpPr>
            <p:cNvPr id="11" name="Freeform 11"/>
            <p:cNvSpPr/>
            <p:nvPr/>
          </p:nvSpPr>
          <p:spPr>
            <a:xfrm>
              <a:off x="0" y="0"/>
              <a:ext cx="15262940" cy="660400"/>
            </a:xfrm>
            <a:custGeom>
              <a:avLst/>
              <a:gdLst/>
              <a:ahLst/>
              <a:cxnLst/>
              <a:rect l="l" t="t" r="r" b="b"/>
              <a:pathLst>
                <a:path w="15262940" h="660400">
                  <a:moveTo>
                    <a:pt x="15138479" y="660400"/>
                  </a:moveTo>
                  <a:lnTo>
                    <a:pt x="124460" y="660400"/>
                  </a:lnTo>
                  <a:cubicBezTo>
                    <a:pt x="55880" y="660400"/>
                    <a:pt x="0" y="604520"/>
                    <a:pt x="0" y="535940"/>
                  </a:cubicBezTo>
                  <a:lnTo>
                    <a:pt x="0" y="124460"/>
                  </a:lnTo>
                  <a:cubicBezTo>
                    <a:pt x="0" y="55880"/>
                    <a:pt x="55880" y="0"/>
                    <a:pt x="124460" y="0"/>
                  </a:cubicBezTo>
                  <a:lnTo>
                    <a:pt x="15138479" y="0"/>
                  </a:lnTo>
                  <a:cubicBezTo>
                    <a:pt x="15207059" y="0"/>
                    <a:pt x="15262940" y="55880"/>
                    <a:pt x="15262940" y="124460"/>
                  </a:cubicBezTo>
                  <a:lnTo>
                    <a:pt x="15262940" y="535940"/>
                  </a:lnTo>
                  <a:cubicBezTo>
                    <a:pt x="15262940" y="604520"/>
                    <a:pt x="15207059" y="660400"/>
                    <a:pt x="15138479" y="660400"/>
                  </a:cubicBezTo>
                  <a:close/>
                </a:path>
              </a:pathLst>
            </a:custGeom>
            <a:solidFill>
              <a:srgbClr val="00C2FF"/>
            </a:solidFill>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Quiz</a:t>
            </a: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344760"/>
              <a:ext cx="2095388" cy="783253"/>
            </a:xfrm>
            <a:prstGeom prst="rect">
              <a:avLst/>
            </a:prstGeom>
          </p:spPr>
          <p:txBody>
            <a:bodyPr wrap="square" lIns="0" tIns="0" rIns="0" bIns="0" rtlCol="0" anchor="t">
              <a:spAutoFit/>
            </a:bodyPr>
            <a:lstStyle/>
            <a:p>
              <a:pPr marL="0" lvl="0" indent="0" algn="ctr">
                <a:lnSpc>
                  <a:spcPts val="2940"/>
                </a:lnSpc>
              </a:pPr>
              <a:r>
                <a:rPr lang="en-US" sz="3600" spc="300" dirty="0">
                  <a:solidFill>
                    <a:srgbClr val="000000"/>
                  </a:solidFill>
                  <a:latin typeface="DM Sans"/>
                </a:rPr>
                <a:t>What is your national health policy called?</a:t>
              </a:r>
            </a:p>
          </p:txBody>
        </p:sp>
      </p:grpSp>
    </p:spTree>
    <p:extLst>
      <p:ext uri="{BB962C8B-B14F-4D97-AF65-F5344CB8AC3E}">
        <p14:creationId xmlns:p14="http://schemas.microsoft.com/office/powerpoint/2010/main" val="3621458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3445087" y="3444217"/>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3445087" y="776041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2" name="Group 12"/>
          <p:cNvGrpSpPr/>
          <p:nvPr/>
        </p:nvGrpSpPr>
        <p:grpSpPr>
          <a:xfrm>
            <a:off x="1047261" y="1356294"/>
            <a:ext cx="16230600" cy="11555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FF6B57"/>
            </a:solidFill>
          </p:spPr>
        </p:sp>
      </p:grpSp>
      <p:sp>
        <p:nvSpPr>
          <p:cNvPr id="14" name="TextBox 14"/>
          <p:cNvSpPr txBox="1"/>
          <p:nvPr/>
        </p:nvSpPr>
        <p:spPr>
          <a:xfrm>
            <a:off x="3698754" y="1581463"/>
            <a:ext cx="10890493" cy="743289"/>
          </a:xfrm>
          <a:prstGeom prst="rect">
            <a:avLst/>
          </a:prstGeom>
        </p:spPr>
        <p:txBody>
          <a:bodyPr lIns="0" tIns="0" rIns="0" bIns="0" rtlCol="0" anchor="t">
            <a:spAutoFit/>
          </a:bodyPr>
          <a:lstStyle/>
          <a:p>
            <a:pPr marL="0" lvl="0" indent="0" algn="ctr">
              <a:lnSpc>
                <a:spcPts val="5643"/>
              </a:lnSpc>
              <a:spcBef>
                <a:spcPct val="0"/>
              </a:spcBef>
            </a:pPr>
            <a:r>
              <a:rPr lang="en-US" sz="5130">
                <a:solidFill>
                  <a:srgbClr val="000000"/>
                </a:solidFill>
                <a:latin typeface="DM Sans Bold"/>
              </a:rPr>
              <a:t>Essential Health Service Packages</a:t>
            </a:r>
          </a:p>
        </p:txBody>
      </p:sp>
      <p:sp>
        <p:nvSpPr>
          <p:cNvPr id="15" name="TextBox 15"/>
          <p:cNvSpPr txBox="1"/>
          <p:nvPr/>
        </p:nvSpPr>
        <p:spPr>
          <a:xfrm>
            <a:off x="4775852" y="3377542"/>
            <a:ext cx="10067061" cy="889635"/>
          </a:xfrm>
          <a:prstGeom prst="rect">
            <a:avLst/>
          </a:prstGeom>
        </p:spPr>
        <p:txBody>
          <a:bodyPr lIns="0" tIns="0" rIns="0" bIns="0" rtlCol="0" anchor="t">
            <a:spAutoFit/>
          </a:bodyPr>
          <a:lstStyle/>
          <a:p>
            <a:pPr marL="0" lvl="0" indent="0">
              <a:lnSpc>
                <a:spcPts val="3599"/>
              </a:lnSpc>
            </a:pPr>
            <a:r>
              <a:rPr lang="en-US" sz="2399" spc="23">
                <a:solidFill>
                  <a:srgbClr val="000000"/>
                </a:solidFill>
                <a:latin typeface="DM Sans"/>
              </a:rPr>
              <a:t>Governments have to decide on which services are essential to meet the basic health needs of the population and what they will pay for</a:t>
            </a:r>
          </a:p>
        </p:txBody>
      </p:sp>
      <p:sp>
        <p:nvSpPr>
          <p:cNvPr id="16" name="TextBox 16"/>
          <p:cNvSpPr txBox="1"/>
          <p:nvPr/>
        </p:nvSpPr>
        <p:spPr>
          <a:xfrm>
            <a:off x="4640043" y="7973097"/>
            <a:ext cx="10202870" cy="441960"/>
          </a:xfrm>
          <a:prstGeom prst="rect">
            <a:avLst/>
          </a:prstGeom>
        </p:spPr>
        <p:txBody>
          <a:bodyPr lIns="0" tIns="0" rIns="0" bIns="0" rtlCol="0" anchor="t">
            <a:spAutoFit/>
          </a:bodyPr>
          <a:lstStyle/>
          <a:p>
            <a:pPr marL="0" lvl="0" indent="0">
              <a:lnSpc>
                <a:spcPts val="3600"/>
              </a:lnSpc>
            </a:pPr>
            <a:r>
              <a:rPr lang="en-US" sz="2400" spc="24">
                <a:solidFill>
                  <a:srgbClr val="000000"/>
                </a:solidFill>
                <a:latin typeface="DM Sans"/>
              </a:rPr>
              <a:t>Sometimes referred to as a Minimum Health Benefit Package </a:t>
            </a:r>
          </a:p>
        </p:txBody>
      </p:sp>
      <p:grpSp>
        <p:nvGrpSpPr>
          <p:cNvPr id="17" name="Group 17"/>
          <p:cNvGrpSpPr/>
          <p:nvPr/>
        </p:nvGrpSpPr>
        <p:grpSpPr>
          <a:xfrm>
            <a:off x="3445087" y="560231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
        <p:nvSpPr>
          <p:cNvPr id="21" name="TextBox 21"/>
          <p:cNvSpPr txBox="1"/>
          <p:nvPr/>
        </p:nvSpPr>
        <p:spPr>
          <a:xfrm>
            <a:off x="4775852" y="5067300"/>
            <a:ext cx="10067061" cy="2270760"/>
          </a:xfrm>
          <a:prstGeom prst="rect">
            <a:avLst/>
          </a:prstGeom>
        </p:spPr>
        <p:txBody>
          <a:bodyPr lIns="0" tIns="0" rIns="0" bIns="0" rtlCol="0" anchor="t">
            <a:spAutoFit/>
          </a:bodyPr>
          <a:lstStyle/>
          <a:p>
            <a:pPr>
              <a:lnSpc>
                <a:spcPts val="3600"/>
              </a:lnSpc>
            </a:pPr>
            <a:r>
              <a:rPr lang="en-US" sz="2399" spc="23" dirty="0">
                <a:solidFill>
                  <a:srgbClr val="000000"/>
                </a:solidFill>
                <a:latin typeface="DM Sans"/>
              </a:rPr>
              <a:t>When making these decisions they have to consider:</a:t>
            </a:r>
          </a:p>
          <a:p>
            <a:pPr marL="518161" lvl="1" indent="-259080">
              <a:lnSpc>
                <a:spcPts val="3600"/>
              </a:lnSpc>
              <a:buFont typeface="Arial"/>
              <a:buChar char="•"/>
            </a:pPr>
            <a:r>
              <a:rPr lang="en-US" sz="2400" spc="24" dirty="0">
                <a:solidFill>
                  <a:srgbClr val="000000"/>
                </a:solidFill>
                <a:latin typeface="DM Sans"/>
              </a:rPr>
              <a:t>Equity – ensuring equal and fair access to services</a:t>
            </a:r>
          </a:p>
          <a:p>
            <a:pPr marL="518161" lvl="1" indent="-259080">
              <a:lnSpc>
                <a:spcPts val="3600"/>
              </a:lnSpc>
              <a:buFont typeface="Arial"/>
              <a:buChar char="•"/>
            </a:pPr>
            <a:r>
              <a:rPr lang="en-US" sz="2400" spc="24" dirty="0">
                <a:solidFill>
                  <a:srgbClr val="000000"/>
                </a:solidFill>
                <a:latin typeface="DM Sans"/>
              </a:rPr>
              <a:t>Disease burden profile – the main health needs of the population</a:t>
            </a:r>
          </a:p>
          <a:p>
            <a:pPr marL="518160" lvl="1" indent="-259080">
              <a:lnSpc>
                <a:spcPts val="3599"/>
              </a:lnSpc>
              <a:buFont typeface="Arial"/>
              <a:buChar char="•"/>
            </a:pPr>
            <a:r>
              <a:rPr lang="en-US" sz="2400" spc="24" dirty="0">
                <a:solidFill>
                  <a:srgbClr val="000000"/>
                </a:solidFill>
                <a:latin typeface="DM Sans"/>
              </a:rPr>
              <a:t>Cost-effectiveness – aiming to achieve the greatest impact given the available resources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a:solidFill>
                  <a:srgbClr val="000000"/>
                </a:solidFill>
                <a:latin typeface="DM Sans Bold"/>
              </a:rPr>
              <a:t>Video</a:t>
            </a:r>
          </a:p>
        </p:txBody>
      </p:sp>
      <p:pic>
        <p:nvPicPr>
          <p:cNvPr id="8" name="Online Media 7" title="Universal health coverage (UHC): New WHO tool to help countries reach health for all">
            <a:hlinkClick r:id="" action="ppaction://media"/>
            <a:extLst>
              <a:ext uri="{FF2B5EF4-FFF2-40B4-BE49-F238E27FC236}">
                <a16:creationId xmlns:a16="http://schemas.microsoft.com/office/drawing/2014/main" id="{45B45576-F9FA-4BC3-8A24-D13F31FC5F41}"/>
              </a:ext>
            </a:extLst>
          </p:cNvPr>
          <p:cNvPicPr>
            <a:picLocks noRot="1" noChangeAspect="1"/>
          </p:cNvPicPr>
          <p:nvPr>
            <a:videoFile r:link="rId1"/>
          </p:nvPr>
        </p:nvPicPr>
        <p:blipFill>
          <a:blip r:embed="rId4"/>
          <a:stretch>
            <a:fillRect/>
          </a:stretch>
        </p:blipFill>
        <p:spPr>
          <a:xfrm>
            <a:off x="2057400" y="2171700"/>
            <a:ext cx="9992540" cy="5645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130114" y="4664393"/>
            <a:ext cx="7360271" cy="1024890"/>
          </a:xfrm>
          <a:prstGeom prst="rect">
            <a:avLst/>
          </a:prstGeom>
        </p:spPr>
        <p:txBody>
          <a:bodyPr lIns="0" tIns="0" rIns="0" bIns="0" rtlCol="0" anchor="t">
            <a:spAutoFit/>
          </a:bodyPr>
          <a:lstStyle/>
          <a:p>
            <a:pPr marL="0" lvl="0" indent="0">
              <a:lnSpc>
                <a:spcPts val="7919"/>
              </a:lnSpc>
            </a:pPr>
            <a:r>
              <a:rPr lang="en-US" sz="7199">
                <a:solidFill>
                  <a:srgbClr val="000000"/>
                </a:solidFill>
                <a:latin typeface="DM Sans Bold"/>
              </a:rPr>
              <a:t>Discussion Point</a:t>
            </a:r>
          </a:p>
        </p:txBody>
      </p:sp>
      <p:grpSp>
        <p:nvGrpSpPr>
          <p:cNvPr id="5" name="Group 5"/>
          <p:cNvGrpSpPr/>
          <p:nvPr/>
        </p:nvGrpSpPr>
        <p:grpSpPr>
          <a:xfrm rot="561958">
            <a:off x="11167048" y="3407756"/>
            <a:ext cx="4005131" cy="3934920"/>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505499" y="4193531"/>
            <a:ext cx="3377835" cy="2804722"/>
            <a:chOff x="0" y="0"/>
            <a:chExt cx="2410002" cy="2001100"/>
          </a:xfrm>
        </p:grpSpPr>
        <p:sp>
          <p:nvSpPr>
            <p:cNvPr id="10" name="Freeform 10"/>
            <p:cNvSpPr/>
            <p:nvPr/>
          </p:nvSpPr>
          <p:spPr>
            <a:xfrm>
              <a:off x="0" y="0"/>
              <a:ext cx="2410002" cy="2001100"/>
            </a:xfrm>
            <a:custGeom>
              <a:avLst/>
              <a:gdLst/>
              <a:ahLst/>
              <a:cxnLst/>
              <a:rect l="l" t="t" r="r" b="b"/>
              <a:pathLst>
                <a:path w="2410002" h="2001100">
                  <a:moveTo>
                    <a:pt x="2285542" y="2001100"/>
                  </a:moveTo>
                  <a:lnTo>
                    <a:pt x="124460" y="2001100"/>
                  </a:lnTo>
                  <a:cubicBezTo>
                    <a:pt x="55880" y="2001100"/>
                    <a:pt x="0" y="1945220"/>
                    <a:pt x="0" y="1876640"/>
                  </a:cubicBezTo>
                  <a:lnTo>
                    <a:pt x="0" y="124460"/>
                  </a:lnTo>
                  <a:cubicBezTo>
                    <a:pt x="0" y="55880"/>
                    <a:pt x="55880" y="0"/>
                    <a:pt x="124460" y="0"/>
                  </a:cubicBezTo>
                  <a:lnTo>
                    <a:pt x="2285542" y="0"/>
                  </a:lnTo>
                  <a:cubicBezTo>
                    <a:pt x="2354122" y="0"/>
                    <a:pt x="2410002" y="55880"/>
                    <a:pt x="2410002" y="124460"/>
                  </a:cubicBezTo>
                  <a:lnTo>
                    <a:pt x="2410002" y="1876640"/>
                  </a:lnTo>
                  <a:cubicBezTo>
                    <a:pt x="2410002" y="1945220"/>
                    <a:pt x="2354122" y="2001100"/>
                    <a:pt x="2285542" y="2001100"/>
                  </a:cubicBezTo>
                  <a:close/>
                </a:path>
              </a:pathLst>
            </a:custGeom>
            <a:solidFill>
              <a:srgbClr val="00C2FF"/>
            </a:solidFill>
          </p:spPr>
        </p:sp>
      </p:grpSp>
      <p:sp>
        <p:nvSpPr>
          <p:cNvPr id="11" name="TextBox 11"/>
          <p:cNvSpPr txBox="1"/>
          <p:nvPr/>
        </p:nvSpPr>
        <p:spPr>
          <a:xfrm rot="561958">
            <a:off x="11672429" y="4176938"/>
            <a:ext cx="3004799" cy="2657617"/>
          </a:xfrm>
          <a:prstGeom prst="rect">
            <a:avLst/>
          </a:prstGeom>
        </p:spPr>
        <p:txBody>
          <a:bodyPr lIns="0" tIns="0" rIns="0" bIns="0" rtlCol="0" anchor="t">
            <a:spAutoFit/>
          </a:bodyPr>
          <a:lstStyle/>
          <a:p>
            <a:pPr marL="0" lvl="0" indent="0" algn="ctr">
              <a:lnSpc>
                <a:spcPts val="4209"/>
              </a:lnSpc>
            </a:pPr>
            <a:r>
              <a:rPr lang="en-US" sz="3006" spc="30">
                <a:solidFill>
                  <a:srgbClr val="000000"/>
                </a:solidFill>
                <a:latin typeface="DM Sans"/>
              </a:rPr>
              <a:t>What services do you think should be in a basic national health package?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Lunch</a:t>
            </a: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1161761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524000" y="4440341"/>
            <a:ext cx="6487851" cy="2036711"/>
          </a:xfrm>
          <a:prstGeom prst="rect">
            <a:avLst/>
          </a:prstGeom>
        </p:spPr>
        <p:txBody>
          <a:bodyPr wrap="square" lIns="0" tIns="0" rIns="0" bIns="0" rtlCol="0" anchor="t">
            <a:spAutoFit/>
          </a:bodyPr>
          <a:lstStyle/>
          <a:p>
            <a:pPr marL="0" lvl="0" indent="0">
              <a:lnSpc>
                <a:spcPts val="7919"/>
              </a:lnSpc>
            </a:pPr>
            <a:r>
              <a:rPr lang="en-US" sz="7199" dirty="0">
                <a:solidFill>
                  <a:srgbClr val="000000"/>
                </a:solidFill>
                <a:latin typeface="DM Sans Bold"/>
              </a:rPr>
              <a:t>Poll: What would you do?</a:t>
            </a:r>
          </a:p>
        </p:txBody>
      </p:sp>
      <p:grpSp>
        <p:nvGrpSpPr>
          <p:cNvPr id="5" name="Group 5"/>
          <p:cNvGrpSpPr/>
          <p:nvPr/>
        </p:nvGrpSpPr>
        <p:grpSpPr>
          <a:xfrm>
            <a:off x="9144000" y="2109806"/>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10392974" y="2109806"/>
            <a:ext cx="5546756" cy="1917459"/>
            <a:chOff x="0" y="0"/>
            <a:chExt cx="34382239" cy="11885602"/>
          </a:xfrm>
        </p:grpSpPr>
        <p:sp>
          <p:nvSpPr>
            <p:cNvPr id="10" name="Freeform 10"/>
            <p:cNvSpPr/>
            <p:nvPr/>
          </p:nvSpPr>
          <p:spPr>
            <a:xfrm>
              <a:off x="0" y="0"/>
              <a:ext cx="34382239" cy="11885602"/>
            </a:xfrm>
            <a:custGeom>
              <a:avLst/>
              <a:gdLst/>
              <a:ahLst/>
              <a:cxnLst/>
              <a:rect l="l" t="t" r="r" b="b"/>
              <a:pathLst>
                <a:path w="34382239" h="11885602">
                  <a:moveTo>
                    <a:pt x="0" y="0"/>
                  </a:moveTo>
                  <a:lnTo>
                    <a:pt x="0" y="11885602"/>
                  </a:lnTo>
                  <a:lnTo>
                    <a:pt x="34382239" y="11885602"/>
                  </a:lnTo>
                  <a:lnTo>
                    <a:pt x="34382239" y="0"/>
                  </a:lnTo>
                  <a:lnTo>
                    <a:pt x="0" y="0"/>
                  </a:lnTo>
                  <a:close/>
                  <a:moveTo>
                    <a:pt x="34321279" y="11824642"/>
                  </a:moveTo>
                  <a:lnTo>
                    <a:pt x="59690" y="11824642"/>
                  </a:lnTo>
                  <a:lnTo>
                    <a:pt x="59690" y="59690"/>
                  </a:lnTo>
                  <a:lnTo>
                    <a:pt x="34321279" y="59690"/>
                  </a:lnTo>
                  <a:lnTo>
                    <a:pt x="34321279" y="11824642"/>
                  </a:lnTo>
                  <a:close/>
                </a:path>
              </a:pathLst>
            </a:custGeom>
            <a:solidFill>
              <a:srgbClr val="000000"/>
            </a:solidFill>
          </p:spPr>
        </p:sp>
      </p:grpSp>
      <p:sp>
        <p:nvSpPr>
          <p:cNvPr id="11" name="TextBox 11"/>
          <p:cNvSpPr txBox="1"/>
          <p:nvPr/>
        </p:nvSpPr>
        <p:spPr>
          <a:xfrm>
            <a:off x="10538891" y="2154015"/>
            <a:ext cx="5254923" cy="1758950"/>
          </a:xfrm>
          <a:prstGeom prst="rect">
            <a:avLst/>
          </a:prstGeom>
        </p:spPr>
        <p:txBody>
          <a:bodyPr lIns="0" tIns="0" rIns="0" bIns="0" rtlCol="0" anchor="t">
            <a:spAutoFit/>
          </a:bodyPr>
          <a:lstStyle/>
          <a:p>
            <a:pPr marL="0" lvl="0" indent="0">
              <a:lnSpc>
                <a:spcPts val="2800"/>
              </a:lnSpc>
            </a:pPr>
            <a:r>
              <a:rPr lang="en-US" sz="2000" spc="20">
                <a:solidFill>
                  <a:srgbClr val="000000"/>
                </a:solidFill>
                <a:latin typeface="DM Sans"/>
              </a:rPr>
              <a:t>Give a lot of people a little - 100% of the population have access to one or two free basic services (e.g. doctor consultation, immunisation) but everything else has to be paid for</a:t>
            </a:r>
          </a:p>
        </p:txBody>
      </p:sp>
      <p:grpSp>
        <p:nvGrpSpPr>
          <p:cNvPr id="12" name="Group 12"/>
          <p:cNvGrpSpPr/>
          <p:nvPr/>
        </p:nvGrpSpPr>
        <p:grpSpPr>
          <a:xfrm>
            <a:off x="9148331" y="4620412"/>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10397306" y="4620412"/>
            <a:ext cx="5546756" cy="1583423"/>
            <a:chOff x="0" y="0"/>
            <a:chExt cx="34382239" cy="9815040"/>
          </a:xfrm>
        </p:grpSpPr>
        <p:sp>
          <p:nvSpPr>
            <p:cNvPr id="17" name="Freeform 17"/>
            <p:cNvSpPr/>
            <p:nvPr/>
          </p:nvSpPr>
          <p:spPr>
            <a:xfrm>
              <a:off x="0" y="0"/>
              <a:ext cx="34382239" cy="9815040"/>
            </a:xfrm>
            <a:custGeom>
              <a:avLst/>
              <a:gdLst/>
              <a:ahLst/>
              <a:cxnLst/>
              <a:rect l="l" t="t" r="r" b="b"/>
              <a:pathLst>
                <a:path w="34382239" h="9815040">
                  <a:moveTo>
                    <a:pt x="0" y="0"/>
                  </a:moveTo>
                  <a:lnTo>
                    <a:pt x="0" y="9815040"/>
                  </a:lnTo>
                  <a:lnTo>
                    <a:pt x="34382239" y="9815040"/>
                  </a:lnTo>
                  <a:lnTo>
                    <a:pt x="34382239" y="0"/>
                  </a:lnTo>
                  <a:lnTo>
                    <a:pt x="0" y="0"/>
                  </a:lnTo>
                  <a:close/>
                  <a:moveTo>
                    <a:pt x="34321279" y="9754080"/>
                  </a:moveTo>
                  <a:lnTo>
                    <a:pt x="59690" y="9754080"/>
                  </a:lnTo>
                  <a:lnTo>
                    <a:pt x="59690" y="59690"/>
                  </a:lnTo>
                  <a:lnTo>
                    <a:pt x="34321279" y="59690"/>
                  </a:lnTo>
                  <a:lnTo>
                    <a:pt x="34321279" y="9754080"/>
                  </a:lnTo>
                  <a:close/>
                </a:path>
              </a:pathLst>
            </a:custGeom>
            <a:solidFill>
              <a:srgbClr val="000000"/>
            </a:solidFill>
          </p:spPr>
        </p:sp>
      </p:grpSp>
      <p:sp>
        <p:nvSpPr>
          <p:cNvPr id="18" name="TextBox 18"/>
          <p:cNvSpPr txBox="1"/>
          <p:nvPr/>
        </p:nvSpPr>
        <p:spPr>
          <a:xfrm>
            <a:off x="10543222" y="4705421"/>
            <a:ext cx="5254923" cy="1406525"/>
          </a:xfrm>
          <a:prstGeom prst="rect">
            <a:avLst/>
          </a:prstGeom>
        </p:spPr>
        <p:txBody>
          <a:bodyPr lIns="0" tIns="0" rIns="0" bIns="0" rtlCol="0" anchor="t">
            <a:spAutoFit/>
          </a:bodyPr>
          <a:lstStyle/>
          <a:p>
            <a:pPr marL="0" lvl="0" indent="0">
              <a:lnSpc>
                <a:spcPts val="2800"/>
              </a:lnSpc>
            </a:pPr>
            <a:r>
              <a:rPr lang="en-US" sz="2000" spc="20">
                <a:solidFill>
                  <a:srgbClr val="000000"/>
                </a:solidFill>
                <a:latin typeface="DM Sans"/>
              </a:rPr>
              <a:t>Give a few people a lot - certain groups within the population (e.g. children, over 80s) everything for free but everyone else has to pay</a:t>
            </a:r>
          </a:p>
        </p:txBody>
      </p:sp>
      <p:grpSp>
        <p:nvGrpSpPr>
          <p:cNvPr id="19" name="Group 19"/>
          <p:cNvGrpSpPr/>
          <p:nvPr/>
        </p:nvGrpSpPr>
        <p:grpSpPr>
          <a:xfrm>
            <a:off x="9148331" y="678427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10397306" y="6784271"/>
            <a:ext cx="5542425" cy="1392923"/>
            <a:chOff x="0" y="0"/>
            <a:chExt cx="34355390" cy="8634203"/>
          </a:xfrm>
        </p:grpSpPr>
        <p:sp>
          <p:nvSpPr>
            <p:cNvPr id="24" name="Freeform 24"/>
            <p:cNvSpPr/>
            <p:nvPr/>
          </p:nvSpPr>
          <p:spPr>
            <a:xfrm>
              <a:off x="0" y="0"/>
              <a:ext cx="34355388" cy="8634202"/>
            </a:xfrm>
            <a:custGeom>
              <a:avLst/>
              <a:gdLst/>
              <a:ahLst/>
              <a:cxnLst/>
              <a:rect l="l" t="t" r="r" b="b"/>
              <a:pathLst>
                <a:path w="34355388" h="8634202">
                  <a:moveTo>
                    <a:pt x="0" y="0"/>
                  </a:moveTo>
                  <a:lnTo>
                    <a:pt x="0" y="8634202"/>
                  </a:lnTo>
                  <a:lnTo>
                    <a:pt x="34355388" y="8634202"/>
                  </a:lnTo>
                  <a:lnTo>
                    <a:pt x="34355388" y="0"/>
                  </a:lnTo>
                  <a:lnTo>
                    <a:pt x="0" y="0"/>
                  </a:lnTo>
                  <a:close/>
                  <a:moveTo>
                    <a:pt x="34294431" y="8573243"/>
                  </a:moveTo>
                  <a:lnTo>
                    <a:pt x="59690" y="8573243"/>
                  </a:lnTo>
                  <a:lnTo>
                    <a:pt x="59690" y="59690"/>
                  </a:lnTo>
                  <a:lnTo>
                    <a:pt x="34294431" y="59690"/>
                  </a:lnTo>
                  <a:lnTo>
                    <a:pt x="34294431" y="8573243"/>
                  </a:lnTo>
                  <a:close/>
                </a:path>
              </a:pathLst>
            </a:custGeom>
            <a:solidFill>
              <a:srgbClr val="000000"/>
            </a:solidFill>
          </p:spPr>
        </p:sp>
      </p:grpSp>
      <p:sp>
        <p:nvSpPr>
          <p:cNvPr id="25" name="TextBox 25"/>
          <p:cNvSpPr txBox="1"/>
          <p:nvPr/>
        </p:nvSpPr>
        <p:spPr>
          <a:xfrm>
            <a:off x="10533697" y="6929870"/>
            <a:ext cx="5410364" cy="1054100"/>
          </a:xfrm>
          <a:prstGeom prst="rect">
            <a:avLst/>
          </a:prstGeom>
        </p:spPr>
        <p:txBody>
          <a:bodyPr lIns="0" tIns="0" rIns="0" bIns="0" rtlCol="0" anchor="t">
            <a:spAutoFit/>
          </a:bodyPr>
          <a:lstStyle/>
          <a:p>
            <a:pPr marL="0" lvl="0" indent="0">
              <a:lnSpc>
                <a:spcPts val="2800"/>
              </a:lnSpc>
            </a:pPr>
            <a:r>
              <a:rPr lang="en-US" sz="2000" spc="20">
                <a:solidFill>
                  <a:srgbClr val="000000"/>
                </a:solidFill>
                <a:latin typeface="DM Sans"/>
              </a:rPr>
              <a:t>Make everyone pay a percentage of their income (e.g. 10%) each year regardless of their health needs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8365" y="1509097"/>
            <a:ext cx="13451270" cy="1002725"/>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The Role of Civil Society in UHC</a:t>
            </a:r>
          </a:p>
        </p:txBody>
      </p:sp>
      <p:grpSp>
        <p:nvGrpSpPr>
          <p:cNvPr id="3" name="Group 3"/>
          <p:cNvGrpSpPr/>
          <p:nvPr/>
        </p:nvGrpSpPr>
        <p:grpSpPr>
          <a:xfrm>
            <a:off x="1795820" y="3148342"/>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7" name="Group 7"/>
          <p:cNvGrpSpPr/>
          <p:nvPr/>
        </p:nvGrpSpPr>
        <p:grpSpPr>
          <a:xfrm>
            <a:off x="3044794" y="3148342"/>
            <a:ext cx="5414918" cy="2466741"/>
            <a:chOff x="0" y="0"/>
            <a:chExt cx="33565028" cy="15290394"/>
          </a:xfrm>
        </p:grpSpPr>
        <p:sp>
          <p:nvSpPr>
            <p:cNvPr id="8" name="Freeform 8"/>
            <p:cNvSpPr/>
            <p:nvPr/>
          </p:nvSpPr>
          <p:spPr>
            <a:xfrm>
              <a:off x="0" y="0"/>
              <a:ext cx="33565027" cy="15290394"/>
            </a:xfrm>
            <a:custGeom>
              <a:avLst/>
              <a:gdLst/>
              <a:ahLst/>
              <a:cxnLst/>
              <a:rect l="l" t="t" r="r" b="b"/>
              <a:pathLst>
                <a:path w="33565027" h="15290394">
                  <a:moveTo>
                    <a:pt x="0" y="0"/>
                  </a:moveTo>
                  <a:lnTo>
                    <a:pt x="0" y="15290394"/>
                  </a:lnTo>
                  <a:lnTo>
                    <a:pt x="33565027" y="15290394"/>
                  </a:lnTo>
                  <a:lnTo>
                    <a:pt x="33565027" y="0"/>
                  </a:lnTo>
                  <a:lnTo>
                    <a:pt x="0" y="0"/>
                  </a:lnTo>
                  <a:close/>
                  <a:moveTo>
                    <a:pt x="33504067" y="15229433"/>
                  </a:moveTo>
                  <a:lnTo>
                    <a:pt x="59690" y="15229433"/>
                  </a:lnTo>
                  <a:lnTo>
                    <a:pt x="59690" y="59690"/>
                  </a:lnTo>
                  <a:lnTo>
                    <a:pt x="33504067" y="59690"/>
                  </a:lnTo>
                  <a:lnTo>
                    <a:pt x="33504067" y="15229433"/>
                  </a:lnTo>
                  <a:close/>
                </a:path>
              </a:pathLst>
            </a:custGeom>
            <a:solidFill>
              <a:srgbClr val="000000"/>
            </a:solidFill>
          </p:spPr>
        </p:sp>
      </p:grpSp>
      <p:sp>
        <p:nvSpPr>
          <p:cNvPr id="9" name="TextBox 9"/>
          <p:cNvSpPr txBox="1"/>
          <p:nvPr/>
        </p:nvSpPr>
        <p:spPr>
          <a:xfrm>
            <a:off x="3208025" y="3245876"/>
            <a:ext cx="5130918" cy="2214524"/>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All countries have</a:t>
            </a:r>
            <a:r>
              <a:rPr lang="en-US" sz="2500" b="1" spc="25" dirty="0">
                <a:solidFill>
                  <a:srgbClr val="000000"/>
                </a:solidFill>
                <a:latin typeface="DM Sans"/>
              </a:rPr>
              <a:t> committed to engage with civil society</a:t>
            </a:r>
            <a:r>
              <a:rPr lang="en-US" sz="2500" spc="25" dirty="0">
                <a:solidFill>
                  <a:srgbClr val="000000"/>
                </a:solidFill>
                <a:latin typeface="DM Sans"/>
              </a:rPr>
              <a:t> in the development, implementation and evaluation of health policies (2019 Declaration paragraph 54)</a:t>
            </a:r>
          </a:p>
        </p:txBody>
      </p:sp>
      <p:grpSp>
        <p:nvGrpSpPr>
          <p:cNvPr id="10" name="Group 10"/>
          <p:cNvGrpSpPr/>
          <p:nvPr/>
        </p:nvGrpSpPr>
        <p:grpSpPr>
          <a:xfrm>
            <a:off x="9428586" y="314834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grpSp>
        <p:nvGrpSpPr>
          <p:cNvPr id="14" name="Group 14"/>
          <p:cNvGrpSpPr/>
          <p:nvPr/>
        </p:nvGrpSpPr>
        <p:grpSpPr>
          <a:xfrm>
            <a:off x="10591296" y="3148342"/>
            <a:ext cx="5414918" cy="3346664"/>
            <a:chOff x="0" y="0"/>
            <a:chExt cx="33565028" cy="20744703"/>
          </a:xfrm>
        </p:grpSpPr>
        <p:sp>
          <p:nvSpPr>
            <p:cNvPr id="15" name="Freeform 15"/>
            <p:cNvSpPr/>
            <p:nvPr/>
          </p:nvSpPr>
          <p:spPr>
            <a:xfrm>
              <a:off x="0" y="0"/>
              <a:ext cx="33565027" cy="20744703"/>
            </a:xfrm>
            <a:custGeom>
              <a:avLst/>
              <a:gdLst/>
              <a:ahLst/>
              <a:cxnLst/>
              <a:rect l="l" t="t" r="r" b="b"/>
              <a:pathLst>
                <a:path w="33565027" h="20744703">
                  <a:moveTo>
                    <a:pt x="0" y="0"/>
                  </a:moveTo>
                  <a:lnTo>
                    <a:pt x="0" y="20744703"/>
                  </a:lnTo>
                  <a:lnTo>
                    <a:pt x="33565027" y="20744703"/>
                  </a:lnTo>
                  <a:lnTo>
                    <a:pt x="33565027" y="0"/>
                  </a:lnTo>
                  <a:lnTo>
                    <a:pt x="0" y="0"/>
                  </a:lnTo>
                  <a:close/>
                  <a:moveTo>
                    <a:pt x="33504067" y="20683744"/>
                  </a:moveTo>
                  <a:lnTo>
                    <a:pt x="59690" y="20683744"/>
                  </a:lnTo>
                  <a:lnTo>
                    <a:pt x="59690" y="59690"/>
                  </a:lnTo>
                  <a:lnTo>
                    <a:pt x="33504067" y="59690"/>
                  </a:lnTo>
                  <a:lnTo>
                    <a:pt x="33504067" y="20683744"/>
                  </a:lnTo>
                  <a:close/>
                </a:path>
              </a:pathLst>
            </a:custGeom>
            <a:solidFill>
              <a:srgbClr val="000000"/>
            </a:solidFill>
          </p:spPr>
        </p:sp>
      </p:grpSp>
      <p:sp>
        <p:nvSpPr>
          <p:cNvPr id="16" name="TextBox 16"/>
          <p:cNvSpPr txBox="1"/>
          <p:nvPr/>
        </p:nvSpPr>
        <p:spPr>
          <a:xfrm>
            <a:off x="10754527" y="3241663"/>
            <a:ext cx="5130918" cy="3102873"/>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WHO recommends that </a:t>
            </a:r>
            <a:r>
              <a:rPr lang="en-US" sz="2500" b="1" spc="25" dirty="0">
                <a:solidFill>
                  <a:srgbClr val="000000"/>
                </a:solidFill>
                <a:latin typeface="DM Sans"/>
              </a:rPr>
              <a:t>national citizen/population consultations</a:t>
            </a:r>
            <a:r>
              <a:rPr lang="en-US" sz="2500" spc="25" dirty="0">
                <a:solidFill>
                  <a:srgbClr val="000000"/>
                </a:solidFill>
                <a:latin typeface="DM Sans"/>
              </a:rPr>
              <a:t> take place at the start of the health policy planning cycle, so the results can feed into the development of any new national health policy or strategy.</a:t>
            </a:r>
          </a:p>
        </p:txBody>
      </p:sp>
      <p:grpSp>
        <p:nvGrpSpPr>
          <p:cNvPr id="17" name="Group 17"/>
          <p:cNvGrpSpPr/>
          <p:nvPr/>
        </p:nvGrpSpPr>
        <p:grpSpPr>
          <a:xfrm>
            <a:off x="9428586" y="724234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grpSp>
        <p:nvGrpSpPr>
          <p:cNvPr id="21" name="Group 21"/>
          <p:cNvGrpSpPr/>
          <p:nvPr/>
        </p:nvGrpSpPr>
        <p:grpSpPr>
          <a:xfrm>
            <a:off x="10620543" y="7242345"/>
            <a:ext cx="5414918" cy="1585241"/>
            <a:chOff x="0" y="0"/>
            <a:chExt cx="33565028" cy="9826310"/>
          </a:xfrm>
        </p:grpSpPr>
        <p:sp>
          <p:nvSpPr>
            <p:cNvPr id="22" name="Freeform 22"/>
            <p:cNvSpPr/>
            <p:nvPr/>
          </p:nvSpPr>
          <p:spPr>
            <a:xfrm>
              <a:off x="0" y="0"/>
              <a:ext cx="33565027" cy="9826310"/>
            </a:xfrm>
            <a:custGeom>
              <a:avLst/>
              <a:gdLst/>
              <a:ahLst/>
              <a:cxnLst/>
              <a:rect l="l" t="t" r="r" b="b"/>
              <a:pathLst>
                <a:path w="33565027" h="9826310">
                  <a:moveTo>
                    <a:pt x="0" y="0"/>
                  </a:moveTo>
                  <a:lnTo>
                    <a:pt x="0" y="9826310"/>
                  </a:lnTo>
                  <a:lnTo>
                    <a:pt x="33565027" y="9826310"/>
                  </a:lnTo>
                  <a:lnTo>
                    <a:pt x="33565027" y="0"/>
                  </a:lnTo>
                  <a:lnTo>
                    <a:pt x="0" y="0"/>
                  </a:lnTo>
                  <a:close/>
                  <a:moveTo>
                    <a:pt x="33504067" y="9765350"/>
                  </a:moveTo>
                  <a:lnTo>
                    <a:pt x="59690" y="9765350"/>
                  </a:lnTo>
                  <a:lnTo>
                    <a:pt x="59690" y="59690"/>
                  </a:lnTo>
                  <a:lnTo>
                    <a:pt x="33504067" y="59690"/>
                  </a:lnTo>
                  <a:lnTo>
                    <a:pt x="33504067" y="9765350"/>
                  </a:lnTo>
                  <a:close/>
                </a:path>
              </a:pathLst>
            </a:custGeom>
            <a:solidFill>
              <a:srgbClr val="000000"/>
            </a:solidFill>
          </p:spPr>
        </p:sp>
      </p:grpSp>
      <p:sp>
        <p:nvSpPr>
          <p:cNvPr id="23" name="TextBox 23"/>
          <p:cNvSpPr txBox="1"/>
          <p:nvPr/>
        </p:nvSpPr>
        <p:spPr>
          <a:xfrm>
            <a:off x="10844777" y="7361537"/>
            <a:ext cx="5006740" cy="1326174"/>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Civil society should have </a:t>
            </a:r>
            <a:r>
              <a:rPr lang="en-US" sz="2500" b="1" spc="25" dirty="0">
                <a:solidFill>
                  <a:srgbClr val="000000"/>
                </a:solidFill>
                <a:latin typeface="DM Sans"/>
              </a:rPr>
              <a:t>a seat at the decision-making table </a:t>
            </a:r>
            <a:r>
              <a:rPr lang="en-US" sz="2500" spc="25" dirty="0">
                <a:solidFill>
                  <a:srgbClr val="000000"/>
                </a:solidFill>
                <a:latin typeface="DM Sans"/>
              </a:rPr>
              <a:t>(as with CCMs)</a:t>
            </a:r>
          </a:p>
        </p:txBody>
      </p:sp>
      <p:grpSp>
        <p:nvGrpSpPr>
          <p:cNvPr id="24" name="Group 24"/>
          <p:cNvGrpSpPr/>
          <p:nvPr/>
        </p:nvGrpSpPr>
        <p:grpSpPr>
          <a:xfrm>
            <a:off x="1814870" y="6344536"/>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8" name="Group 28"/>
          <p:cNvGrpSpPr/>
          <p:nvPr/>
        </p:nvGrpSpPr>
        <p:grpSpPr>
          <a:xfrm>
            <a:off x="3044794" y="6344536"/>
            <a:ext cx="5414918" cy="2913764"/>
            <a:chOff x="0" y="0"/>
            <a:chExt cx="33565028" cy="18061319"/>
          </a:xfrm>
        </p:grpSpPr>
        <p:sp>
          <p:nvSpPr>
            <p:cNvPr id="29" name="Freeform 29"/>
            <p:cNvSpPr/>
            <p:nvPr/>
          </p:nvSpPr>
          <p:spPr>
            <a:xfrm>
              <a:off x="0" y="0"/>
              <a:ext cx="33565027" cy="18061319"/>
            </a:xfrm>
            <a:custGeom>
              <a:avLst/>
              <a:gdLst/>
              <a:ahLst/>
              <a:cxnLst/>
              <a:rect l="l" t="t" r="r" b="b"/>
              <a:pathLst>
                <a:path w="33565027" h="18061319">
                  <a:moveTo>
                    <a:pt x="0" y="0"/>
                  </a:moveTo>
                  <a:lnTo>
                    <a:pt x="0" y="18061319"/>
                  </a:lnTo>
                  <a:lnTo>
                    <a:pt x="33565027" y="18061319"/>
                  </a:lnTo>
                  <a:lnTo>
                    <a:pt x="33565027" y="0"/>
                  </a:lnTo>
                  <a:lnTo>
                    <a:pt x="0" y="0"/>
                  </a:lnTo>
                  <a:close/>
                  <a:moveTo>
                    <a:pt x="33504067" y="18000359"/>
                  </a:moveTo>
                  <a:lnTo>
                    <a:pt x="59690" y="18000359"/>
                  </a:lnTo>
                  <a:lnTo>
                    <a:pt x="59690" y="59690"/>
                  </a:lnTo>
                  <a:lnTo>
                    <a:pt x="33504067" y="59690"/>
                  </a:lnTo>
                  <a:lnTo>
                    <a:pt x="33504067" y="18000359"/>
                  </a:lnTo>
                  <a:close/>
                </a:path>
              </a:pathLst>
            </a:custGeom>
            <a:solidFill>
              <a:srgbClr val="000000"/>
            </a:solidFill>
          </p:spPr>
        </p:sp>
      </p:grpSp>
      <p:sp>
        <p:nvSpPr>
          <p:cNvPr id="30" name="TextBox 30"/>
          <p:cNvSpPr txBox="1"/>
          <p:nvPr/>
        </p:nvSpPr>
        <p:spPr>
          <a:xfrm>
            <a:off x="3269028" y="6442070"/>
            <a:ext cx="5006740" cy="2658698"/>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Governments often undertake a </a:t>
            </a:r>
            <a:r>
              <a:rPr lang="en-US" sz="2500" b="1" spc="25" dirty="0">
                <a:solidFill>
                  <a:srgbClr val="000000"/>
                </a:solidFill>
                <a:latin typeface="DM Sans"/>
              </a:rPr>
              <a:t>health sector situation analysis </a:t>
            </a:r>
            <a:r>
              <a:rPr lang="en-US" sz="2500" spc="25" dirty="0">
                <a:solidFill>
                  <a:srgbClr val="000000"/>
                </a:solidFill>
                <a:latin typeface="DM Sans"/>
              </a:rPr>
              <a:t>when starting a new health policy or strategy. WHO recommends that this process is participatory and inclusive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238544" y="1565123"/>
            <a:ext cx="15868082" cy="594995"/>
          </a:xfrm>
          <a:prstGeom prst="rect">
            <a:avLst/>
          </a:prstGeom>
        </p:spPr>
        <p:txBody>
          <a:bodyPr lIns="0" tIns="0" rIns="0" bIns="0" rtlCol="0" anchor="t">
            <a:spAutoFit/>
          </a:bodyPr>
          <a:lstStyle/>
          <a:p>
            <a:pPr marL="0" marR="0" lvl="0" indent="0" algn="ctr" defTabSz="914400" rtl="0" eaLnBrk="1" fontAlgn="auto" latinLnBrk="0" hangingPunct="1">
              <a:lnSpc>
                <a:spcPts val="4510"/>
              </a:lnSpc>
              <a:spcBef>
                <a:spcPts val="0"/>
              </a:spcBef>
              <a:spcAft>
                <a:spcPts val="0"/>
              </a:spcAft>
              <a:buClrTx/>
              <a:buSzTx/>
              <a:buFontTx/>
              <a:buNone/>
              <a:tabLst/>
              <a:defRPr/>
            </a:pPr>
            <a:r>
              <a:rPr kumimoji="0" lang="en-US" sz="4100" b="0" i="0" u="none" strike="noStrike" kern="1200" cap="none" spc="0" normalizeH="0" baseline="0" noProof="0" dirty="0">
                <a:ln>
                  <a:noFill/>
                </a:ln>
                <a:solidFill>
                  <a:srgbClr val="000000"/>
                </a:solidFill>
                <a:effectLst/>
                <a:uLnTx/>
                <a:uFillTx/>
                <a:latin typeface="DM Sans Bold"/>
                <a:ea typeface="+mn-ea"/>
                <a:cs typeface="+mn-cs"/>
              </a:rPr>
              <a:t>The Civil Society Engagement Mechanism for UHC2030</a:t>
            </a:r>
          </a:p>
        </p:txBody>
      </p:sp>
      <p:sp>
        <p:nvSpPr>
          <p:cNvPr id="6" name="Freeform 6"/>
          <p:cNvSpPr/>
          <p:nvPr/>
        </p:nvSpPr>
        <p:spPr>
          <a:xfrm>
            <a:off x="1047261" y="2672689"/>
            <a:ext cx="16230600" cy="6966611"/>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txBody>
          <a:bodyPr/>
          <a:lstStyle/>
          <a:p>
            <a:endParaRPr lang="en-GB" dirty="0"/>
          </a:p>
        </p:txBody>
      </p:sp>
      <p:sp>
        <p:nvSpPr>
          <p:cNvPr id="7" name="TextBox 7"/>
          <p:cNvSpPr txBox="1"/>
          <p:nvPr/>
        </p:nvSpPr>
        <p:spPr>
          <a:xfrm>
            <a:off x="3783548" y="3629836"/>
            <a:ext cx="11563074" cy="1346835"/>
          </a:xfrm>
          <a:prstGeom prst="rect">
            <a:avLst/>
          </a:prstGeom>
        </p:spPr>
        <p:txBody>
          <a:bodyPr lIns="0" tIns="0" rIns="0" bIns="0" rtlCol="0" anchor="t">
            <a:spAutoFit/>
          </a:bodyPr>
          <a:lstStyle/>
          <a:p>
            <a:pPr marL="0" marR="0" lvl="0" indent="0" algn="l" defTabSz="914400" rtl="0" eaLnBrk="1" fontAlgn="auto" latinLnBrk="0" hangingPunct="1">
              <a:lnSpc>
                <a:spcPts val="3599"/>
              </a:lnSpc>
              <a:spcBef>
                <a:spcPts val="0"/>
              </a:spcBef>
              <a:spcAft>
                <a:spcPts val="0"/>
              </a:spcAft>
              <a:buClrTx/>
              <a:buSzTx/>
              <a:buFontTx/>
              <a:buNone/>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CSEM is the civil society section of UHC2030 working to ensure that UHC policies are </a:t>
            </a:r>
            <a:r>
              <a:rPr kumimoji="0" lang="en-US" sz="2399" b="1" i="0" u="none" strike="noStrike" kern="1200" cap="none" spc="23" normalizeH="0" baseline="0" noProof="0" dirty="0">
                <a:ln>
                  <a:noFill/>
                </a:ln>
                <a:solidFill>
                  <a:srgbClr val="000000"/>
                </a:solidFill>
                <a:effectLst/>
                <a:uLnTx/>
                <a:uFillTx/>
                <a:latin typeface="DM Sans"/>
                <a:ea typeface="+mn-ea"/>
                <a:cs typeface="+mn-cs"/>
              </a:rPr>
              <a:t>inclusive and equitable</a:t>
            </a:r>
            <a:r>
              <a:rPr kumimoji="0" lang="en-US" sz="2399" b="0" i="0" u="none" strike="noStrike" kern="1200" cap="none" spc="23" normalizeH="0" baseline="0" noProof="0" dirty="0">
                <a:ln>
                  <a:noFill/>
                </a:ln>
                <a:solidFill>
                  <a:srgbClr val="000000"/>
                </a:solidFill>
                <a:effectLst/>
                <a:uLnTx/>
                <a:uFillTx/>
                <a:latin typeface="DM Sans"/>
                <a:ea typeface="+mn-ea"/>
                <a:cs typeface="+mn-cs"/>
              </a:rPr>
              <a:t>, and that systematic attention is given to the most </a:t>
            </a:r>
            <a:r>
              <a:rPr kumimoji="0" lang="en-US" sz="2399" b="0" i="0" u="none" strike="noStrike" kern="1200" cap="none" spc="23" normalizeH="0" baseline="0" noProof="0" dirty="0" err="1">
                <a:ln>
                  <a:noFill/>
                </a:ln>
                <a:solidFill>
                  <a:srgbClr val="000000"/>
                </a:solidFill>
                <a:effectLst/>
                <a:uLnTx/>
                <a:uFillTx/>
                <a:latin typeface="DM Sans"/>
                <a:ea typeface="+mn-ea"/>
                <a:cs typeface="+mn-cs"/>
              </a:rPr>
              <a:t>marginalised</a:t>
            </a:r>
            <a:r>
              <a:rPr kumimoji="0" lang="en-US" sz="2399" b="0" i="0" u="none" strike="noStrike" kern="1200" cap="none" spc="23" normalizeH="0" baseline="0" noProof="0" dirty="0">
                <a:ln>
                  <a:noFill/>
                </a:ln>
                <a:solidFill>
                  <a:srgbClr val="000000"/>
                </a:solidFill>
                <a:effectLst/>
                <a:uLnTx/>
                <a:uFillTx/>
                <a:latin typeface="DM Sans"/>
                <a:ea typeface="+mn-ea"/>
                <a:cs typeface="+mn-cs"/>
              </a:rPr>
              <a:t> and vulnerable populations so that </a:t>
            </a:r>
            <a:r>
              <a:rPr kumimoji="0" lang="en-US" sz="2399" b="1" i="0" u="none" strike="noStrike" kern="1200" cap="none" spc="23" normalizeH="0" baseline="0" noProof="0" dirty="0">
                <a:ln>
                  <a:noFill/>
                </a:ln>
                <a:solidFill>
                  <a:srgbClr val="000000"/>
                </a:solidFill>
                <a:effectLst/>
                <a:uLnTx/>
                <a:uFillTx/>
                <a:latin typeface="DM Sans"/>
                <a:ea typeface="+mn-ea"/>
                <a:cs typeface="+mn-cs"/>
              </a:rPr>
              <a:t>no one is left behind</a:t>
            </a:r>
          </a:p>
        </p:txBody>
      </p:sp>
      <p:grpSp>
        <p:nvGrpSpPr>
          <p:cNvPr id="8" name="Group 8"/>
          <p:cNvGrpSpPr/>
          <p:nvPr/>
        </p:nvGrpSpPr>
        <p:grpSpPr>
          <a:xfrm>
            <a:off x="2605002" y="3696511"/>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1</a:t>
              </a:r>
            </a:p>
          </p:txBody>
        </p:sp>
      </p:grpSp>
      <p:sp>
        <p:nvSpPr>
          <p:cNvPr id="12" name="TextBox 12"/>
          <p:cNvSpPr txBox="1"/>
          <p:nvPr/>
        </p:nvSpPr>
        <p:spPr>
          <a:xfrm>
            <a:off x="3783548" y="5426686"/>
            <a:ext cx="11563074" cy="3665812"/>
          </a:xfrm>
          <a:prstGeom prst="rect">
            <a:avLst/>
          </a:prstGeom>
        </p:spPr>
        <p:txBody>
          <a:bodyPr lIns="0" tIns="0" rIns="0" bIns="0" rtlCol="0" anchor="t">
            <a:spAutoFit/>
          </a:bodyPr>
          <a:lstStyle/>
          <a:p>
            <a:pPr marL="0" marR="0" lvl="0" indent="0" algn="l" defTabSz="914400" rtl="0" eaLnBrk="1" fontAlgn="auto" latinLnBrk="0" hangingPunct="1">
              <a:lnSpc>
                <a:spcPts val="3599"/>
              </a:lnSpc>
              <a:spcBef>
                <a:spcPts val="0"/>
              </a:spcBef>
              <a:spcAft>
                <a:spcPts val="0"/>
              </a:spcAft>
              <a:buClrTx/>
              <a:buSzTx/>
              <a:buFontTx/>
              <a:buNone/>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Aims:</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Inclusive and broad </a:t>
            </a:r>
            <a:r>
              <a:rPr kumimoji="0" lang="en-US" sz="2399" b="1" i="0" u="none" strike="noStrike" kern="1200" cap="none" spc="23" normalizeH="0" baseline="0" noProof="0" dirty="0">
                <a:ln>
                  <a:noFill/>
                </a:ln>
                <a:solidFill>
                  <a:srgbClr val="000000"/>
                </a:solidFill>
                <a:effectLst/>
                <a:uLnTx/>
                <a:uFillTx/>
                <a:latin typeface="DM Sans"/>
                <a:ea typeface="+mn-ea"/>
                <a:cs typeface="+mn-cs"/>
              </a:rPr>
              <a:t>advocacy movement </a:t>
            </a:r>
            <a:r>
              <a:rPr kumimoji="0" lang="en-US" sz="2399" b="0" i="0" u="none" strike="noStrike" kern="1200" cap="none" spc="23" normalizeH="0" baseline="0" noProof="0" dirty="0">
                <a:ln>
                  <a:noFill/>
                </a:ln>
                <a:solidFill>
                  <a:srgbClr val="000000"/>
                </a:solidFill>
                <a:effectLst/>
                <a:uLnTx/>
                <a:uFillTx/>
                <a:latin typeface="DM Sans"/>
                <a:ea typeface="+mn-ea"/>
                <a:cs typeface="+mn-cs"/>
              </a:rPr>
              <a:t>on UHC/HSS</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UHC </a:t>
            </a:r>
            <a:r>
              <a:rPr kumimoji="0" lang="en-US" sz="2399" b="1" i="0" u="none" strike="noStrike" kern="1200" cap="none" spc="23" normalizeH="0" baseline="0" noProof="0" dirty="0">
                <a:ln>
                  <a:noFill/>
                </a:ln>
                <a:solidFill>
                  <a:srgbClr val="000000"/>
                </a:solidFill>
                <a:effectLst/>
                <a:uLnTx/>
                <a:uFillTx/>
                <a:latin typeface="DM Sans"/>
                <a:ea typeface="+mn-ea"/>
                <a:cs typeface="+mn-cs"/>
              </a:rPr>
              <a:t>policy and implementation </a:t>
            </a:r>
            <a:r>
              <a:rPr kumimoji="0" lang="en-US" sz="2399" b="0" i="0" u="none" strike="noStrike" kern="1200" cap="none" spc="23" normalizeH="0" baseline="0" noProof="0" dirty="0">
                <a:ln>
                  <a:noFill/>
                </a:ln>
                <a:solidFill>
                  <a:srgbClr val="000000"/>
                </a:solidFill>
                <a:effectLst/>
                <a:uLnTx/>
                <a:uFillTx/>
                <a:latin typeface="DM Sans"/>
                <a:ea typeface="+mn-ea"/>
                <a:cs typeface="+mn-cs"/>
              </a:rPr>
              <a:t>that meets the needs of vulnerable and </a:t>
            </a:r>
            <a:r>
              <a:rPr kumimoji="0" lang="en-US" sz="2399" b="0" i="0" u="none" strike="noStrike" kern="1200" cap="none" spc="23" normalizeH="0" baseline="0" noProof="0" dirty="0" err="1">
                <a:ln>
                  <a:noFill/>
                </a:ln>
                <a:solidFill>
                  <a:srgbClr val="000000"/>
                </a:solidFill>
                <a:effectLst/>
                <a:uLnTx/>
                <a:uFillTx/>
                <a:latin typeface="DM Sans"/>
                <a:ea typeface="+mn-ea"/>
                <a:cs typeface="+mn-cs"/>
              </a:rPr>
              <a:t>marginalised</a:t>
            </a:r>
            <a:r>
              <a:rPr kumimoji="0" lang="en-US" sz="2399" b="0" i="0" u="none" strike="noStrike" kern="1200" cap="none" spc="23" normalizeH="0" baseline="0" noProof="0" dirty="0">
                <a:ln>
                  <a:noFill/>
                </a:ln>
                <a:solidFill>
                  <a:srgbClr val="000000"/>
                </a:solidFill>
                <a:effectLst/>
                <a:uLnTx/>
                <a:uFillTx/>
                <a:latin typeface="DM Sans"/>
                <a:ea typeface="+mn-ea"/>
                <a:cs typeface="+mn-cs"/>
              </a:rPr>
              <a:t> people</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Stronger citizen/community-led </a:t>
            </a:r>
            <a:r>
              <a:rPr kumimoji="0" lang="en-US" sz="2399" b="1" i="0" u="none" strike="noStrike" kern="1200" cap="none" spc="23" normalizeH="0" baseline="0" noProof="0" dirty="0">
                <a:ln>
                  <a:noFill/>
                </a:ln>
                <a:solidFill>
                  <a:srgbClr val="000000"/>
                </a:solidFill>
                <a:effectLst/>
                <a:uLnTx/>
                <a:uFillTx/>
                <a:latin typeface="DM Sans"/>
                <a:ea typeface="+mn-ea"/>
                <a:cs typeface="+mn-cs"/>
              </a:rPr>
              <a:t>accountability</a:t>
            </a:r>
            <a:r>
              <a:rPr kumimoji="0" lang="en-US" sz="2399" b="0" i="0" u="none" strike="noStrike" kern="1200" cap="none" spc="23" normalizeH="0" baseline="0" noProof="0" dirty="0">
                <a:ln>
                  <a:noFill/>
                </a:ln>
                <a:solidFill>
                  <a:srgbClr val="000000"/>
                </a:solidFill>
                <a:effectLst/>
                <a:uLnTx/>
                <a:uFillTx/>
                <a:latin typeface="DM Sans"/>
                <a:ea typeface="+mn-ea"/>
                <a:cs typeface="+mn-cs"/>
              </a:rPr>
              <a:t> mechanisms</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rPr>
              <a:t>Greater </a:t>
            </a:r>
            <a:r>
              <a:rPr kumimoji="0" lang="en-US" sz="2399" b="1" i="0" u="none" strike="noStrike" kern="1200" cap="none" spc="23" normalizeH="0" baseline="0" noProof="0" dirty="0">
                <a:ln>
                  <a:noFill/>
                </a:ln>
                <a:solidFill>
                  <a:srgbClr val="000000"/>
                </a:solidFill>
                <a:effectLst/>
                <a:uLnTx/>
                <a:uFillTx/>
                <a:latin typeface="DM Sans"/>
                <a:ea typeface="+mn-ea"/>
                <a:cs typeface="+mn-cs"/>
              </a:rPr>
              <a:t>coordination</a:t>
            </a:r>
            <a:r>
              <a:rPr kumimoji="0" lang="en-US" sz="2399" b="0" i="0" u="none" strike="noStrike" kern="1200" cap="none" spc="23" normalizeH="0" baseline="0" noProof="0" dirty="0">
                <a:ln>
                  <a:noFill/>
                </a:ln>
                <a:solidFill>
                  <a:srgbClr val="000000"/>
                </a:solidFill>
                <a:effectLst/>
                <a:uLnTx/>
                <a:uFillTx/>
                <a:latin typeface="DM Sans"/>
                <a:ea typeface="+mn-ea"/>
                <a:cs typeface="+mn-cs"/>
              </a:rPr>
              <a:t> and </a:t>
            </a:r>
            <a:r>
              <a:rPr kumimoji="0" lang="en-US" sz="2399" b="0" i="0" u="none" strike="noStrike" kern="1200" cap="none" spc="23" normalizeH="0" baseline="0" noProof="0" dirty="0" err="1">
                <a:ln>
                  <a:noFill/>
                </a:ln>
                <a:solidFill>
                  <a:srgbClr val="000000"/>
                </a:solidFill>
                <a:effectLst/>
                <a:uLnTx/>
                <a:uFillTx/>
                <a:latin typeface="DM Sans"/>
                <a:ea typeface="+mn-ea"/>
                <a:cs typeface="+mn-cs"/>
              </a:rPr>
              <a:t>harmonisation</a:t>
            </a:r>
            <a:r>
              <a:rPr kumimoji="0" lang="en-US" sz="2399" b="0" i="0" u="none" strike="noStrike" kern="1200" cap="none" spc="23" normalizeH="0" baseline="0" noProof="0" dirty="0">
                <a:ln>
                  <a:noFill/>
                </a:ln>
                <a:solidFill>
                  <a:srgbClr val="000000"/>
                </a:solidFill>
                <a:effectLst/>
                <a:uLnTx/>
                <a:uFillTx/>
                <a:latin typeface="DM Sans"/>
                <a:ea typeface="+mn-ea"/>
                <a:cs typeface="+mn-cs"/>
              </a:rPr>
              <a:t> of civil society </a:t>
            </a:r>
            <a:r>
              <a:rPr kumimoji="0" lang="en-US" sz="2399" i="0" u="none" strike="noStrike" kern="1200" cap="none" spc="23" normalizeH="0" baseline="0" noProof="0" dirty="0">
                <a:ln>
                  <a:noFill/>
                </a:ln>
                <a:solidFill>
                  <a:srgbClr val="000000"/>
                </a:solidFill>
                <a:effectLst/>
                <a:uLnTx/>
                <a:uFillTx/>
                <a:latin typeface="DM Sans"/>
                <a:ea typeface="+mn-ea"/>
                <a:cs typeface="+mn-cs"/>
              </a:rPr>
              <a:t>advocacy </a:t>
            </a:r>
            <a:r>
              <a:rPr kumimoji="0" lang="en-US" sz="2399" b="0" i="0" u="none" strike="noStrike" kern="1200" cap="none" spc="23" normalizeH="0" baseline="0" noProof="0" dirty="0">
                <a:ln>
                  <a:noFill/>
                </a:ln>
                <a:solidFill>
                  <a:srgbClr val="000000"/>
                </a:solidFill>
                <a:effectLst/>
                <a:uLnTx/>
                <a:uFillTx/>
                <a:latin typeface="DM Sans"/>
                <a:ea typeface="+mn-ea"/>
                <a:cs typeface="+mn-cs"/>
              </a:rPr>
              <a:t>on health</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endParaRPr lang="en-US" sz="2399" spc="23" dirty="0">
              <a:solidFill>
                <a:srgbClr val="000000"/>
              </a:solidFill>
              <a:latin typeface="DM San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hlinkClick r:id="rId2"/>
              </a:rPr>
              <a:t>https://csemonline.net/about-us/</a:t>
            </a:r>
            <a:r>
              <a:rPr kumimoji="0" lang="en-US" sz="2399" b="0" i="0" u="none" strike="noStrike" kern="1200" cap="none" spc="23" normalizeH="0" baseline="0" noProof="0" dirty="0">
                <a:ln>
                  <a:noFill/>
                </a:ln>
                <a:solidFill>
                  <a:srgbClr val="000000"/>
                </a:solidFill>
                <a:effectLst/>
                <a:uLnTx/>
                <a:uFillTx/>
                <a:latin typeface="DM Sans"/>
                <a:ea typeface="+mn-ea"/>
                <a:cs typeface="+mn-cs"/>
              </a:rPr>
              <a:t> </a:t>
            </a:r>
          </a:p>
        </p:txBody>
      </p:sp>
      <p:grpSp>
        <p:nvGrpSpPr>
          <p:cNvPr id="13" name="Group 13"/>
          <p:cNvGrpSpPr/>
          <p:nvPr/>
        </p:nvGrpSpPr>
        <p:grpSpPr>
          <a:xfrm>
            <a:off x="2605002" y="5493361"/>
            <a:ext cx="897809" cy="897809"/>
            <a:chOff x="0" y="0"/>
            <a:chExt cx="1197078" cy="1197078"/>
          </a:xfrm>
        </p:grpSpPr>
        <p:grpSp>
          <p:nvGrpSpPr>
            <p:cNvPr id="14" name="Group 14"/>
            <p:cNvGrpSpPr/>
            <p:nvPr/>
          </p:nvGrpSpPr>
          <p:grpSpPr>
            <a:xfrm>
              <a:off x="0" y="0"/>
              <a:ext cx="1197078" cy="1197078"/>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6" name="TextBox 16"/>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2</a:t>
              </a:r>
            </a:p>
          </p:txBody>
        </p:sp>
      </p:grpSp>
    </p:spTree>
    <p:extLst>
      <p:ext uri="{BB962C8B-B14F-4D97-AF65-F5344CB8AC3E}">
        <p14:creationId xmlns:p14="http://schemas.microsoft.com/office/powerpoint/2010/main" val="900027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6187" cy="6315813"/>
          </a:xfrm>
        </p:grpSpPr>
        <p:sp>
          <p:nvSpPr>
            <p:cNvPr id="3" name="Freeform 3"/>
            <p:cNvSpPr/>
            <p:nvPr/>
          </p:nvSpPr>
          <p:spPr>
            <a:xfrm>
              <a:off x="0" y="0"/>
              <a:ext cx="12456187" cy="6315813"/>
            </a:xfrm>
            <a:custGeom>
              <a:avLst/>
              <a:gdLst/>
              <a:ahLst/>
              <a:cxnLst/>
              <a:rect l="l" t="t" r="r" b="b"/>
              <a:pathLst>
                <a:path w="12456187" h="6315813">
                  <a:moveTo>
                    <a:pt x="12331726" y="6315813"/>
                  </a:moveTo>
                  <a:lnTo>
                    <a:pt x="124460" y="6315813"/>
                  </a:lnTo>
                  <a:cubicBezTo>
                    <a:pt x="55880" y="6315813"/>
                    <a:pt x="0" y="6259933"/>
                    <a:pt x="0" y="6191353"/>
                  </a:cubicBezTo>
                  <a:lnTo>
                    <a:pt x="0" y="124460"/>
                  </a:lnTo>
                  <a:cubicBezTo>
                    <a:pt x="0" y="55880"/>
                    <a:pt x="55880" y="0"/>
                    <a:pt x="124460" y="0"/>
                  </a:cubicBezTo>
                  <a:lnTo>
                    <a:pt x="12331727" y="0"/>
                  </a:lnTo>
                  <a:cubicBezTo>
                    <a:pt x="12400307" y="0"/>
                    <a:pt x="12456187" y="55880"/>
                    <a:pt x="12456187" y="124460"/>
                  </a:cubicBezTo>
                  <a:lnTo>
                    <a:pt x="12456187" y="6191353"/>
                  </a:lnTo>
                  <a:cubicBezTo>
                    <a:pt x="12456187" y="6259933"/>
                    <a:pt x="12400307" y="6315813"/>
                    <a:pt x="12331727" y="6315813"/>
                  </a:cubicBezTo>
                  <a:close/>
                </a:path>
              </a:pathLst>
            </a:custGeom>
            <a:solidFill>
              <a:srgbClr val="EDF0F2"/>
            </a:solidFill>
          </p:spPr>
        </p:sp>
      </p:grpSp>
      <p:grpSp>
        <p:nvGrpSpPr>
          <p:cNvPr id="4" name="Group 4"/>
          <p:cNvGrpSpPr/>
          <p:nvPr/>
        </p:nvGrpSpPr>
        <p:grpSpPr>
          <a:xfrm>
            <a:off x="1835678" y="2470268"/>
            <a:ext cx="6581852" cy="2708307"/>
            <a:chOff x="0" y="0"/>
            <a:chExt cx="40798406" cy="16787767"/>
          </a:xfrm>
        </p:grpSpPr>
        <p:sp>
          <p:nvSpPr>
            <p:cNvPr id="5" name="Freeform 5"/>
            <p:cNvSpPr/>
            <p:nvPr/>
          </p:nvSpPr>
          <p:spPr>
            <a:xfrm>
              <a:off x="0" y="0"/>
              <a:ext cx="40798406" cy="16787768"/>
            </a:xfrm>
            <a:custGeom>
              <a:avLst/>
              <a:gdLst/>
              <a:ahLst/>
              <a:cxnLst/>
              <a:rect l="l" t="t" r="r" b="b"/>
              <a:pathLst>
                <a:path w="40798406" h="16787768">
                  <a:moveTo>
                    <a:pt x="0" y="0"/>
                  </a:moveTo>
                  <a:lnTo>
                    <a:pt x="0" y="16787768"/>
                  </a:lnTo>
                  <a:lnTo>
                    <a:pt x="40798406" y="16787768"/>
                  </a:lnTo>
                  <a:lnTo>
                    <a:pt x="40798406" y="0"/>
                  </a:lnTo>
                  <a:lnTo>
                    <a:pt x="0" y="0"/>
                  </a:lnTo>
                  <a:close/>
                  <a:moveTo>
                    <a:pt x="40737445" y="16726807"/>
                  </a:moveTo>
                  <a:lnTo>
                    <a:pt x="59690" y="16726807"/>
                  </a:lnTo>
                  <a:lnTo>
                    <a:pt x="59690" y="59690"/>
                  </a:lnTo>
                  <a:lnTo>
                    <a:pt x="40737445" y="59690"/>
                  </a:lnTo>
                  <a:lnTo>
                    <a:pt x="40737445" y="16726807"/>
                  </a:lnTo>
                  <a:close/>
                </a:path>
              </a:pathLst>
            </a:custGeom>
            <a:solidFill>
              <a:srgbClr val="46C3BD"/>
            </a:solidFill>
          </p:spPr>
        </p:sp>
      </p:grpSp>
      <p:sp>
        <p:nvSpPr>
          <p:cNvPr id="6" name="AutoShape 6"/>
          <p:cNvSpPr/>
          <p:nvPr/>
        </p:nvSpPr>
        <p:spPr>
          <a:xfrm>
            <a:off x="1840215" y="2480771"/>
            <a:ext cx="282401" cy="234492"/>
          </a:xfrm>
          <a:prstGeom prst="rect">
            <a:avLst/>
          </a:prstGeom>
          <a:solidFill>
            <a:srgbClr val="46C3BD"/>
          </a:solidFill>
        </p:spPr>
      </p:sp>
      <p:sp>
        <p:nvSpPr>
          <p:cNvPr id="7" name="TextBox 7"/>
          <p:cNvSpPr txBox="1"/>
          <p:nvPr/>
        </p:nvSpPr>
        <p:spPr>
          <a:xfrm>
            <a:off x="1910815" y="2466325"/>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1</a:t>
            </a:r>
          </a:p>
        </p:txBody>
      </p:sp>
      <p:sp>
        <p:nvSpPr>
          <p:cNvPr id="8" name="TextBox 8"/>
          <p:cNvSpPr txBox="1"/>
          <p:nvPr/>
        </p:nvSpPr>
        <p:spPr>
          <a:xfrm>
            <a:off x="2089561" y="2712826"/>
            <a:ext cx="6327969" cy="22231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000000"/>
                </a:solidFill>
                <a:latin typeface="DM Sans"/>
              </a:rPr>
              <a:t>Includes </a:t>
            </a:r>
            <a:r>
              <a:rPr lang="en-US" sz="2100">
                <a:solidFill>
                  <a:srgbClr val="000000"/>
                </a:solidFill>
                <a:latin typeface="DM Sans Bold"/>
              </a:rPr>
              <a:t>all components</a:t>
            </a:r>
            <a:r>
              <a:rPr lang="en-US" sz="2100">
                <a:solidFill>
                  <a:srgbClr val="000000"/>
                </a:solidFill>
                <a:latin typeface="DM Sans"/>
              </a:rPr>
              <a:t> of the health system: health service delivery systems, the health workforce, health facilities and communications networks, health technologies, information systems, quality assurance mechanisms, health financing and governance and legislation.</a:t>
            </a:r>
          </a:p>
        </p:txBody>
      </p:sp>
      <p:grpSp>
        <p:nvGrpSpPr>
          <p:cNvPr id="9" name="Group 9"/>
          <p:cNvGrpSpPr/>
          <p:nvPr/>
        </p:nvGrpSpPr>
        <p:grpSpPr>
          <a:xfrm>
            <a:off x="14288374" y="4565736"/>
            <a:ext cx="2449698" cy="1155527"/>
            <a:chOff x="0" y="0"/>
            <a:chExt cx="1880023" cy="886810"/>
          </a:xfrm>
        </p:grpSpPr>
        <p:sp>
          <p:nvSpPr>
            <p:cNvPr id="10" name="Freeform 10"/>
            <p:cNvSpPr/>
            <p:nvPr/>
          </p:nvSpPr>
          <p:spPr>
            <a:xfrm>
              <a:off x="0" y="0"/>
              <a:ext cx="1880023" cy="886810"/>
            </a:xfrm>
            <a:custGeom>
              <a:avLst/>
              <a:gdLst/>
              <a:ahLst/>
              <a:cxnLst/>
              <a:rect l="l" t="t" r="r" b="b"/>
              <a:pathLst>
                <a:path w="1880023" h="886810">
                  <a:moveTo>
                    <a:pt x="1755563" y="886810"/>
                  </a:moveTo>
                  <a:lnTo>
                    <a:pt x="124460" y="886810"/>
                  </a:lnTo>
                  <a:cubicBezTo>
                    <a:pt x="55880" y="886810"/>
                    <a:pt x="0" y="830930"/>
                    <a:pt x="0" y="762350"/>
                  </a:cubicBezTo>
                  <a:lnTo>
                    <a:pt x="0" y="124460"/>
                  </a:lnTo>
                  <a:cubicBezTo>
                    <a:pt x="0" y="55880"/>
                    <a:pt x="55880" y="0"/>
                    <a:pt x="124460" y="0"/>
                  </a:cubicBezTo>
                  <a:lnTo>
                    <a:pt x="1755563" y="0"/>
                  </a:lnTo>
                  <a:cubicBezTo>
                    <a:pt x="1824143" y="0"/>
                    <a:pt x="1880023" y="55880"/>
                    <a:pt x="1880023" y="124460"/>
                  </a:cubicBezTo>
                  <a:lnTo>
                    <a:pt x="1880023" y="762350"/>
                  </a:lnTo>
                  <a:cubicBezTo>
                    <a:pt x="1880023" y="830930"/>
                    <a:pt x="1824143" y="886810"/>
                    <a:pt x="1755563" y="886810"/>
                  </a:cubicBezTo>
                  <a:close/>
                </a:path>
              </a:pathLst>
            </a:custGeom>
            <a:solidFill>
              <a:srgbClr val="46C3BD"/>
            </a:solidFill>
          </p:spPr>
        </p:sp>
      </p:grpSp>
      <p:sp>
        <p:nvSpPr>
          <p:cNvPr id="11" name="TextBox 11"/>
          <p:cNvSpPr txBox="1"/>
          <p:nvPr/>
        </p:nvSpPr>
        <p:spPr>
          <a:xfrm>
            <a:off x="14539527" y="4670425"/>
            <a:ext cx="1947391" cy="1003300"/>
          </a:xfrm>
          <a:prstGeom prst="rect">
            <a:avLst/>
          </a:prstGeom>
        </p:spPr>
        <p:txBody>
          <a:bodyPr lIns="0" tIns="0" rIns="0" bIns="0" rtlCol="0" anchor="t">
            <a:spAutoFit/>
          </a:bodyPr>
          <a:lstStyle/>
          <a:p>
            <a:pPr marL="0" lvl="0" indent="0">
              <a:lnSpc>
                <a:spcPts val="7700"/>
              </a:lnSpc>
              <a:spcBef>
                <a:spcPct val="0"/>
              </a:spcBef>
            </a:pPr>
            <a:r>
              <a:rPr lang="en-US" sz="7000">
                <a:solidFill>
                  <a:srgbClr val="000000"/>
                </a:solidFill>
                <a:latin typeface="DM Sans Bold"/>
              </a:rPr>
              <a:t>UHC</a:t>
            </a:r>
          </a:p>
        </p:txBody>
      </p:sp>
      <p:grpSp>
        <p:nvGrpSpPr>
          <p:cNvPr id="12" name="Group 12"/>
          <p:cNvGrpSpPr/>
          <p:nvPr/>
        </p:nvGrpSpPr>
        <p:grpSpPr>
          <a:xfrm>
            <a:off x="9077768" y="2715263"/>
            <a:ext cx="4487887" cy="1278866"/>
            <a:chOff x="0" y="0"/>
            <a:chExt cx="27818711" cy="7927205"/>
          </a:xfrm>
        </p:grpSpPr>
        <p:sp>
          <p:nvSpPr>
            <p:cNvPr id="13" name="Freeform 13"/>
            <p:cNvSpPr/>
            <p:nvPr/>
          </p:nvSpPr>
          <p:spPr>
            <a:xfrm>
              <a:off x="0" y="0"/>
              <a:ext cx="27818711" cy="7927205"/>
            </a:xfrm>
            <a:custGeom>
              <a:avLst/>
              <a:gdLst/>
              <a:ahLst/>
              <a:cxnLst/>
              <a:rect l="l" t="t" r="r" b="b"/>
              <a:pathLst>
                <a:path w="27818711" h="7927205">
                  <a:moveTo>
                    <a:pt x="0" y="0"/>
                  </a:moveTo>
                  <a:lnTo>
                    <a:pt x="0" y="7927205"/>
                  </a:lnTo>
                  <a:lnTo>
                    <a:pt x="27818711" y="7927205"/>
                  </a:lnTo>
                  <a:lnTo>
                    <a:pt x="27818711" y="0"/>
                  </a:lnTo>
                  <a:lnTo>
                    <a:pt x="0" y="0"/>
                  </a:lnTo>
                  <a:close/>
                  <a:moveTo>
                    <a:pt x="27757751" y="7866245"/>
                  </a:moveTo>
                  <a:lnTo>
                    <a:pt x="59690" y="7866245"/>
                  </a:lnTo>
                  <a:lnTo>
                    <a:pt x="59690" y="59690"/>
                  </a:lnTo>
                  <a:lnTo>
                    <a:pt x="27757751" y="59690"/>
                  </a:lnTo>
                  <a:lnTo>
                    <a:pt x="27757751" y="7866245"/>
                  </a:lnTo>
                  <a:close/>
                </a:path>
              </a:pathLst>
            </a:custGeom>
            <a:solidFill>
              <a:srgbClr val="46C3BD"/>
            </a:solidFill>
          </p:spPr>
        </p:sp>
      </p:grpSp>
      <p:sp>
        <p:nvSpPr>
          <p:cNvPr id="14" name="AutoShape 14"/>
          <p:cNvSpPr/>
          <p:nvPr/>
        </p:nvSpPr>
        <p:spPr>
          <a:xfrm>
            <a:off x="9073071" y="2725765"/>
            <a:ext cx="282401" cy="234492"/>
          </a:xfrm>
          <a:prstGeom prst="rect">
            <a:avLst/>
          </a:prstGeom>
          <a:solidFill>
            <a:srgbClr val="46C3BD"/>
          </a:solidFill>
        </p:spPr>
      </p:sp>
      <p:sp>
        <p:nvSpPr>
          <p:cNvPr id="15" name="TextBox 15"/>
          <p:cNvSpPr txBox="1"/>
          <p:nvPr/>
        </p:nvSpPr>
        <p:spPr>
          <a:xfrm>
            <a:off x="9143671" y="271131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2</a:t>
            </a:r>
          </a:p>
        </p:txBody>
      </p:sp>
      <p:sp>
        <p:nvSpPr>
          <p:cNvPr id="16" name="TextBox 16"/>
          <p:cNvSpPr txBox="1"/>
          <p:nvPr/>
        </p:nvSpPr>
        <p:spPr>
          <a:xfrm>
            <a:off x="9383763" y="2962266"/>
            <a:ext cx="3961065" cy="7372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000000"/>
                </a:solidFill>
                <a:latin typeface="DM Sans"/>
              </a:rPr>
              <a:t>Is more than just health insurance schemes</a:t>
            </a:r>
          </a:p>
        </p:txBody>
      </p:sp>
      <p:grpSp>
        <p:nvGrpSpPr>
          <p:cNvPr id="17" name="Group 17"/>
          <p:cNvGrpSpPr/>
          <p:nvPr/>
        </p:nvGrpSpPr>
        <p:grpSpPr>
          <a:xfrm>
            <a:off x="9077768" y="4312446"/>
            <a:ext cx="4487887" cy="1945616"/>
            <a:chOff x="0" y="0"/>
            <a:chExt cx="27818711" cy="12060136"/>
          </a:xfrm>
        </p:grpSpPr>
        <p:sp>
          <p:nvSpPr>
            <p:cNvPr id="18" name="Freeform 18"/>
            <p:cNvSpPr/>
            <p:nvPr/>
          </p:nvSpPr>
          <p:spPr>
            <a:xfrm>
              <a:off x="0" y="0"/>
              <a:ext cx="27818711" cy="12060136"/>
            </a:xfrm>
            <a:custGeom>
              <a:avLst/>
              <a:gdLst/>
              <a:ahLst/>
              <a:cxnLst/>
              <a:rect l="l" t="t" r="r" b="b"/>
              <a:pathLst>
                <a:path w="27818711" h="12060136">
                  <a:moveTo>
                    <a:pt x="0" y="0"/>
                  </a:moveTo>
                  <a:lnTo>
                    <a:pt x="0" y="12060136"/>
                  </a:lnTo>
                  <a:lnTo>
                    <a:pt x="27818711" y="12060136"/>
                  </a:lnTo>
                  <a:lnTo>
                    <a:pt x="27818711" y="0"/>
                  </a:lnTo>
                  <a:lnTo>
                    <a:pt x="0" y="0"/>
                  </a:lnTo>
                  <a:close/>
                  <a:moveTo>
                    <a:pt x="27757751" y="11999176"/>
                  </a:moveTo>
                  <a:lnTo>
                    <a:pt x="59690" y="11999176"/>
                  </a:lnTo>
                  <a:lnTo>
                    <a:pt x="59690" y="59690"/>
                  </a:lnTo>
                  <a:lnTo>
                    <a:pt x="27757751" y="59690"/>
                  </a:lnTo>
                  <a:lnTo>
                    <a:pt x="27757751" y="11999176"/>
                  </a:lnTo>
                  <a:close/>
                </a:path>
              </a:pathLst>
            </a:custGeom>
            <a:solidFill>
              <a:srgbClr val="46C3BD"/>
            </a:solidFill>
          </p:spPr>
        </p:sp>
      </p:grpSp>
      <p:sp>
        <p:nvSpPr>
          <p:cNvPr id="19" name="AutoShape 19"/>
          <p:cNvSpPr/>
          <p:nvPr/>
        </p:nvSpPr>
        <p:spPr>
          <a:xfrm>
            <a:off x="9082305" y="4322949"/>
            <a:ext cx="282401" cy="234492"/>
          </a:xfrm>
          <a:prstGeom prst="rect">
            <a:avLst/>
          </a:prstGeom>
          <a:solidFill>
            <a:srgbClr val="46C3BD"/>
          </a:solidFill>
        </p:spPr>
      </p:sp>
      <p:sp>
        <p:nvSpPr>
          <p:cNvPr id="20" name="TextBox 20"/>
          <p:cNvSpPr txBox="1"/>
          <p:nvPr/>
        </p:nvSpPr>
        <p:spPr>
          <a:xfrm>
            <a:off x="9152905" y="4308503"/>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3</a:t>
            </a:r>
          </a:p>
        </p:txBody>
      </p:sp>
      <p:sp>
        <p:nvSpPr>
          <p:cNvPr id="21" name="TextBox 21"/>
          <p:cNvSpPr txBox="1"/>
          <p:nvPr/>
        </p:nvSpPr>
        <p:spPr>
          <a:xfrm>
            <a:off x="9436426" y="4568974"/>
            <a:ext cx="3875346" cy="1480185"/>
          </a:xfrm>
          <a:prstGeom prst="rect">
            <a:avLst/>
          </a:prstGeom>
        </p:spPr>
        <p:txBody>
          <a:bodyPr lIns="0" tIns="0" rIns="0" bIns="0" rtlCol="0" anchor="t">
            <a:spAutoFit/>
          </a:bodyPr>
          <a:lstStyle/>
          <a:p>
            <a:pPr marL="0" lvl="0" indent="0" algn="ctr">
              <a:lnSpc>
                <a:spcPts val="2940"/>
              </a:lnSpc>
              <a:spcBef>
                <a:spcPct val="0"/>
              </a:spcBef>
            </a:pPr>
            <a:r>
              <a:rPr lang="en-US" sz="2100" u="sng">
                <a:solidFill>
                  <a:srgbClr val="000000"/>
                </a:solidFill>
                <a:latin typeface="DM Sans"/>
              </a:rPr>
              <a:t>Does not mean</a:t>
            </a:r>
            <a:r>
              <a:rPr lang="en-US" sz="2100">
                <a:solidFill>
                  <a:srgbClr val="000000"/>
                </a:solidFill>
                <a:latin typeface="DM Sans"/>
              </a:rPr>
              <a:t> free coverage for all possible health interventions, regardless of the cost</a:t>
            </a:r>
          </a:p>
        </p:txBody>
      </p:sp>
      <p:grpSp>
        <p:nvGrpSpPr>
          <p:cNvPr id="22" name="Group 22"/>
          <p:cNvGrpSpPr/>
          <p:nvPr/>
        </p:nvGrpSpPr>
        <p:grpSpPr>
          <a:xfrm>
            <a:off x="1894109" y="5865972"/>
            <a:ext cx="6523421" cy="2354840"/>
            <a:chOff x="0" y="0"/>
            <a:chExt cx="40436218" cy="14596761"/>
          </a:xfrm>
        </p:grpSpPr>
        <p:sp>
          <p:nvSpPr>
            <p:cNvPr id="23" name="Freeform 23"/>
            <p:cNvSpPr/>
            <p:nvPr/>
          </p:nvSpPr>
          <p:spPr>
            <a:xfrm>
              <a:off x="0" y="0"/>
              <a:ext cx="40436217" cy="14596762"/>
            </a:xfrm>
            <a:custGeom>
              <a:avLst/>
              <a:gdLst/>
              <a:ahLst/>
              <a:cxnLst/>
              <a:rect l="l" t="t" r="r" b="b"/>
              <a:pathLst>
                <a:path w="40436217" h="14596762">
                  <a:moveTo>
                    <a:pt x="0" y="0"/>
                  </a:moveTo>
                  <a:lnTo>
                    <a:pt x="0" y="14596762"/>
                  </a:lnTo>
                  <a:lnTo>
                    <a:pt x="40436217" y="14596762"/>
                  </a:lnTo>
                  <a:lnTo>
                    <a:pt x="40436217" y="0"/>
                  </a:lnTo>
                  <a:lnTo>
                    <a:pt x="0" y="0"/>
                  </a:lnTo>
                  <a:close/>
                  <a:moveTo>
                    <a:pt x="40375260" y="14535801"/>
                  </a:moveTo>
                  <a:lnTo>
                    <a:pt x="59690" y="14535801"/>
                  </a:lnTo>
                  <a:lnTo>
                    <a:pt x="59690" y="59690"/>
                  </a:lnTo>
                  <a:lnTo>
                    <a:pt x="40375260" y="59690"/>
                  </a:lnTo>
                  <a:lnTo>
                    <a:pt x="40375260" y="14535801"/>
                  </a:lnTo>
                  <a:close/>
                </a:path>
              </a:pathLst>
            </a:custGeom>
            <a:solidFill>
              <a:srgbClr val="46C3BD"/>
            </a:solidFill>
          </p:spPr>
        </p:sp>
      </p:grpSp>
      <p:sp>
        <p:nvSpPr>
          <p:cNvPr id="24" name="AutoShape 24"/>
          <p:cNvSpPr/>
          <p:nvPr/>
        </p:nvSpPr>
        <p:spPr>
          <a:xfrm>
            <a:off x="1898645" y="5876475"/>
            <a:ext cx="282401" cy="234492"/>
          </a:xfrm>
          <a:prstGeom prst="rect">
            <a:avLst/>
          </a:prstGeom>
          <a:solidFill>
            <a:srgbClr val="46C3BD"/>
          </a:solidFill>
        </p:spPr>
      </p:sp>
      <p:sp>
        <p:nvSpPr>
          <p:cNvPr id="25" name="TextBox 25"/>
          <p:cNvSpPr txBox="1"/>
          <p:nvPr/>
        </p:nvSpPr>
        <p:spPr>
          <a:xfrm>
            <a:off x="1969246" y="586202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4</a:t>
            </a:r>
          </a:p>
        </p:txBody>
      </p:sp>
      <p:sp>
        <p:nvSpPr>
          <p:cNvPr id="26" name="TextBox 26"/>
          <p:cNvSpPr txBox="1"/>
          <p:nvPr/>
        </p:nvSpPr>
        <p:spPr>
          <a:xfrm>
            <a:off x="2195616" y="6063342"/>
            <a:ext cx="6004063" cy="1851660"/>
          </a:xfrm>
          <a:prstGeom prst="rect">
            <a:avLst/>
          </a:prstGeom>
        </p:spPr>
        <p:txBody>
          <a:bodyPr lIns="0" tIns="0" rIns="0" bIns="0" rtlCol="0" anchor="t">
            <a:spAutoFit/>
          </a:bodyPr>
          <a:lstStyle/>
          <a:p>
            <a:pPr algn="ctr">
              <a:lnSpc>
                <a:spcPts val="2940"/>
              </a:lnSpc>
            </a:pPr>
            <a:r>
              <a:rPr lang="en-US" sz="2100">
                <a:solidFill>
                  <a:srgbClr val="000000"/>
                </a:solidFill>
                <a:latin typeface="DM Sans"/>
              </a:rPr>
              <a:t>Is not only about ensuring a minimum package of health services, but also about ensuring a </a:t>
            </a:r>
            <a:r>
              <a:rPr lang="en-US" sz="2100">
                <a:solidFill>
                  <a:srgbClr val="000000"/>
                </a:solidFill>
                <a:latin typeface="DM Sans Bold"/>
              </a:rPr>
              <a:t>progressive expansion</a:t>
            </a:r>
            <a:r>
              <a:rPr lang="en-US" sz="2100">
                <a:solidFill>
                  <a:srgbClr val="000000"/>
                </a:solidFill>
                <a:latin typeface="DM Sans"/>
              </a:rPr>
              <a:t> of coverage of health services and financial protection as more resources become available</a:t>
            </a:r>
          </a:p>
        </p:txBody>
      </p:sp>
      <p:grpSp>
        <p:nvGrpSpPr>
          <p:cNvPr id="27" name="Group 27"/>
          <p:cNvGrpSpPr/>
          <p:nvPr/>
        </p:nvGrpSpPr>
        <p:grpSpPr>
          <a:xfrm>
            <a:off x="9073071" y="6609494"/>
            <a:ext cx="4488048" cy="1573822"/>
            <a:chOff x="0" y="0"/>
            <a:chExt cx="27819710" cy="9755524"/>
          </a:xfrm>
        </p:grpSpPr>
        <p:sp>
          <p:nvSpPr>
            <p:cNvPr id="28" name="Freeform 28"/>
            <p:cNvSpPr/>
            <p:nvPr/>
          </p:nvSpPr>
          <p:spPr>
            <a:xfrm>
              <a:off x="0" y="0"/>
              <a:ext cx="27819710" cy="9755524"/>
            </a:xfrm>
            <a:custGeom>
              <a:avLst/>
              <a:gdLst/>
              <a:ahLst/>
              <a:cxnLst/>
              <a:rect l="l" t="t" r="r" b="b"/>
              <a:pathLst>
                <a:path w="27819710" h="9755524">
                  <a:moveTo>
                    <a:pt x="0" y="0"/>
                  </a:moveTo>
                  <a:lnTo>
                    <a:pt x="0" y="9755524"/>
                  </a:lnTo>
                  <a:lnTo>
                    <a:pt x="27819710" y="9755524"/>
                  </a:lnTo>
                  <a:lnTo>
                    <a:pt x="27819710" y="0"/>
                  </a:lnTo>
                  <a:lnTo>
                    <a:pt x="0" y="0"/>
                  </a:lnTo>
                  <a:close/>
                  <a:moveTo>
                    <a:pt x="27758749" y="9694564"/>
                  </a:moveTo>
                  <a:lnTo>
                    <a:pt x="59690" y="9694564"/>
                  </a:lnTo>
                  <a:lnTo>
                    <a:pt x="59690" y="59690"/>
                  </a:lnTo>
                  <a:lnTo>
                    <a:pt x="27758749" y="59690"/>
                  </a:lnTo>
                  <a:lnTo>
                    <a:pt x="27758749" y="9694564"/>
                  </a:lnTo>
                  <a:close/>
                </a:path>
              </a:pathLst>
            </a:custGeom>
            <a:solidFill>
              <a:srgbClr val="46C3BD"/>
            </a:solidFill>
          </p:spPr>
        </p:sp>
      </p:grpSp>
      <p:sp>
        <p:nvSpPr>
          <p:cNvPr id="29" name="AutoShape 29"/>
          <p:cNvSpPr/>
          <p:nvPr/>
        </p:nvSpPr>
        <p:spPr>
          <a:xfrm>
            <a:off x="9077607" y="6619996"/>
            <a:ext cx="282401" cy="234492"/>
          </a:xfrm>
          <a:prstGeom prst="rect">
            <a:avLst/>
          </a:prstGeom>
          <a:solidFill>
            <a:srgbClr val="46C3BD"/>
          </a:solidFill>
        </p:spPr>
      </p:sp>
      <p:sp>
        <p:nvSpPr>
          <p:cNvPr id="30" name="TextBox 30"/>
          <p:cNvSpPr txBox="1"/>
          <p:nvPr/>
        </p:nvSpPr>
        <p:spPr>
          <a:xfrm>
            <a:off x="9148208" y="6605550"/>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5</a:t>
            </a:r>
          </a:p>
        </p:txBody>
      </p:sp>
      <p:sp>
        <p:nvSpPr>
          <p:cNvPr id="31" name="TextBox 31"/>
          <p:cNvSpPr txBox="1"/>
          <p:nvPr/>
        </p:nvSpPr>
        <p:spPr>
          <a:xfrm>
            <a:off x="9530840" y="6792735"/>
            <a:ext cx="3653190" cy="1108710"/>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000000"/>
                </a:solidFill>
                <a:latin typeface="DM Sans"/>
              </a:rPr>
              <a:t>Includes public health measures, for example adding fluoride to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00C2FF"/>
            </a:solidFill>
          </p:spPr>
        </p:sp>
      </p:grpSp>
      <p:sp>
        <p:nvSpPr>
          <p:cNvPr id="6" name="TextBox 6"/>
          <p:cNvSpPr txBox="1"/>
          <p:nvPr/>
        </p:nvSpPr>
        <p:spPr>
          <a:xfrm>
            <a:off x="3468763" y="4565938"/>
            <a:ext cx="11388574" cy="993200"/>
          </a:xfrm>
          <a:prstGeom prst="rect">
            <a:avLst/>
          </a:prstGeom>
        </p:spPr>
        <p:txBody>
          <a:bodyPr lIns="0" tIns="0" rIns="0" bIns="0" rtlCol="0" anchor="t">
            <a:spAutoFit/>
          </a:bodyPr>
          <a:lstStyle/>
          <a:p>
            <a:pPr marL="0" lvl="0" indent="0" algn="ctr">
              <a:lnSpc>
                <a:spcPts val="7699"/>
              </a:lnSpc>
            </a:pPr>
            <a:r>
              <a:rPr lang="en-US" sz="6999">
                <a:solidFill>
                  <a:srgbClr val="000000"/>
                </a:solidFill>
                <a:latin typeface="DM Sans Bold"/>
              </a:rPr>
              <a:t>Key Resources on UHC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3">
            <a:extLst>
              <a:ext uri="{FF2B5EF4-FFF2-40B4-BE49-F238E27FC236}">
                <a16:creationId xmlns:a16="http://schemas.microsoft.com/office/drawing/2014/main" id="{5D35CB64-EB0C-1346-8ECD-A009307CBFEB}"/>
              </a:ext>
            </a:extLst>
          </p:cNvPr>
          <p:cNvGrpSpPr/>
          <p:nvPr/>
        </p:nvGrpSpPr>
        <p:grpSpPr>
          <a:xfrm flipV="1">
            <a:off x="4267200" y="1994237"/>
            <a:ext cx="9247294" cy="1393339"/>
            <a:chOff x="0" y="0"/>
            <a:chExt cx="49001492" cy="660400"/>
          </a:xfrm>
        </p:grpSpPr>
        <p:sp>
          <p:nvSpPr>
            <p:cNvPr id="10" name="Freeform 34">
              <a:extLst>
                <a:ext uri="{FF2B5EF4-FFF2-40B4-BE49-F238E27FC236}">
                  <a16:creationId xmlns:a16="http://schemas.microsoft.com/office/drawing/2014/main" id="{3375F090-9231-3341-8206-4EC21680562A}"/>
                </a:ext>
              </a:extLst>
            </p:cNvPr>
            <p:cNvSpPr/>
            <p:nvPr/>
          </p:nvSpPr>
          <p:spPr>
            <a:xfrm>
              <a:off x="0" y="0"/>
              <a:ext cx="49001493" cy="660400"/>
            </a:xfrm>
            <a:custGeom>
              <a:avLst/>
              <a:gdLst/>
              <a:ahLst/>
              <a:cxnLst/>
              <a:rect l="l" t="t" r="r" b="b"/>
              <a:pathLst>
                <a:path w="49001493" h="660400">
                  <a:moveTo>
                    <a:pt x="48877032" y="660400"/>
                  </a:moveTo>
                  <a:lnTo>
                    <a:pt x="124460" y="660400"/>
                  </a:lnTo>
                  <a:cubicBezTo>
                    <a:pt x="55880" y="660400"/>
                    <a:pt x="0" y="604520"/>
                    <a:pt x="0" y="535940"/>
                  </a:cubicBezTo>
                  <a:lnTo>
                    <a:pt x="0" y="124460"/>
                  </a:lnTo>
                  <a:cubicBezTo>
                    <a:pt x="0" y="55880"/>
                    <a:pt x="55880" y="0"/>
                    <a:pt x="124460" y="0"/>
                  </a:cubicBezTo>
                  <a:lnTo>
                    <a:pt x="48877032" y="0"/>
                  </a:lnTo>
                  <a:cubicBezTo>
                    <a:pt x="48945614" y="0"/>
                    <a:pt x="49001493" y="55880"/>
                    <a:pt x="49001493" y="124460"/>
                  </a:cubicBezTo>
                  <a:lnTo>
                    <a:pt x="49001493" y="535940"/>
                  </a:lnTo>
                  <a:cubicBezTo>
                    <a:pt x="49001493" y="604520"/>
                    <a:pt x="48945614" y="660400"/>
                    <a:pt x="48877032" y="660400"/>
                  </a:cubicBezTo>
                  <a:close/>
                </a:path>
              </a:pathLst>
            </a:custGeom>
            <a:solidFill>
              <a:srgbClr val="FF6B57"/>
            </a:solidFill>
          </p:spPr>
        </p:sp>
      </p:grpSp>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5702932" y="2249417"/>
            <a:ext cx="6729734" cy="970394"/>
          </a:xfrm>
          <a:prstGeom prst="rect">
            <a:avLst/>
          </a:prstGeom>
        </p:spPr>
        <p:txBody>
          <a:bodyPr lIns="0" tIns="0" rIns="0" bIns="0" rtlCol="0" anchor="t">
            <a:spAutoFit/>
          </a:bodyPr>
          <a:lstStyle/>
          <a:p>
            <a:pPr marL="0" lvl="0" indent="0" algn="ctr">
              <a:lnSpc>
                <a:spcPts val="7476"/>
              </a:lnSpc>
            </a:pPr>
            <a:r>
              <a:rPr lang="en-US" sz="6796" dirty="0">
                <a:solidFill>
                  <a:srgbClr val="000000"/>
                </a:solidFill>
                <a:latin typeface="DM Sans Bold"/>
              </a:rPr>
              <a:t>Evaluation</a:t>
            </a: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3126877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0710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89571" y="1357515"/>
            <a:ext cx="12108859" cy="3103502"/>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Welcome &amp; Introductions</a:t>
            </a: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392702"/>
            <a:ext cx="2397675" cy="1439553"/>
          </a:xfrm>
          <a:prstGeom prst="rect">
            <a:avLst/>
          </a:prstGeom>
        </p:spPr>
        <p:txBody>
          <a:bodyPr lIns="0" tIns="0" rIns="0" bIns="0" rtlCol="0" anchor="t">
            <a:spAutoFit/>
          </a:bodyPr>
          <a:lstStyle/>
          <a:p>
            <a:pPr marL="0" lvl="0" indent="0" algn="ctr">
              <a:lnSpc>
                <a:spcPts val="5744"/>
              </a:lnSpc>
            </a:pPr>
            <a:r>
              <a:rPr lang="en-US" sz="4103" spc="41" dirty="0">
                <a:solidFill>
                  <a:srgbClr val="000000"/>
                </a:solidFill>
                <a:latin typeface="DM Sans"/>
              </a:rPr>
              <a:t>Let's get started!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536488" y="4118119"/>
            <a:ext cx="6136702" cy="1835404"/>
          </a:xfrm>
          <a:prstGeom prst="rect">
            <a:avLst/>
          </a:prstGeom>
        </p:spPr>
        <p:txBody>
          <a:bodyPr lIns="0" tIns="0" rIns="0" bIns="0" rtlCol="0" anchor="t">
            <a:spAutoFit/>
          </a:bodyPr>
          <a:lstStyle/>
          <a:p>
            <a:pPr marL="0" lvl="0" indent="0">
              <a:lnSpc>
                <a:spcPts val="7211"/>
              </a:lnSpc>
            </a:pPr>
            <a:r>
              <a:rPr lang="en-US" sz="6556" dirty="0">
                <a:solidFill>
                  <a:srgbClr val="000000"/>
                </a:solidFill>
                <a:latin typeface="DM Sans Bold"/>
              </a:rPr>
              <a:t>Introduction to UHC Advocacy</a:t>
            </a:r>
          </a:p>
        </p:txBody>
      </p:sp>
      <p:grpSp>
        <p:nvGrpSpPr>
          <p:cNvPr id="5" name="Group 5"/>
          <p:cNvGrpSpPr/>
          <p:nvPr/>
        </p:nvGrpSpPr>
        <p:grpSpPr>
          <a:xfrm>
            <a:off x="2001057" y="1656750"/>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9" name="Group 9"/>
          <p:cNvGrpSpPr/>
          <p:nvPr/>
        </p:nvGrpSpPr>
        <p:grpSpPr>
          <a:xfrm>
            <a:off x="3269081" y="1628175"/>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634884" y="1829592"/>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Re-cap - What is UHC?</a:t>
            </a:r>
          </a:p>
        </p:txBody>
      </p:sp>
      <p:grpSp>
        <p:nvGrpSpPr>
          <p:cNvPr id="12" name="Group 12"/>
          <p:cNvGrpSpPr/>
          <p:nvPr/>
        </p:nvGrpSpPr>
        <p:grpSpPr>
          <a:xfrm>
            <a:off x="2001057" y="2885221"/>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grpSp>
        <p:nvGrpSpPr>
          <p:cNvPr id="16" name="Group 16"/>
          <p:cNvGrpSpPr/>
          <p:nvPr/>
        </p:nvGrpSpPr>
        <p:grpSpPr>
          <a:xfrm>
            <a:off x="3269081" y="2856646"/>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604404" y="4334666"/>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Linkages between HIV and UHC</a:t>
            </a:r>
          </a:p>
        </p:txBody>
      </p:sp>
      <p:grpSp>
        <p:nvGrpSpPr>
          <p:cNvPr id="19" name="Group 19"/>
          <p:cNvGrpSpPr/>
          <p:nvPr/>
        </p:nvGrpSpPr>
        <p:grpSpPr>
          <a:xfrm>
            <a:off x="2001057" y="4133250"/>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3" name="Group 23"/>
          <p:cNvGrpSpPr/>
          <p:nvPr/>
        </p:nvGrpSpPr>
        <p:grpSpPr>
          <a:xfrm>
            <a:off x="3269081" y="4104675"/>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564635" y="3086637"/>
            <a:ext cx="5172779"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Video</a:t>
            </a:r>
          </a:p>
        </p:txBody>
      </p:sp>
      <p:grpSp>
        <p:nvGrpSpPr>
          <p:cNvPr id="26" name="Group 26"/>
          <p:cNvGrpSpPr/>
          <p:nvPr/>
        </p:nvGrpSpPr>
        <p:grpSpPr>
          <a:xfrm>
            <a:off x="2001057" y="5348286"/>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grpSp>
        <p:nvGrpSpPr>
          <p:cNvPr id="30" name="Group 30"/>
          <p:cNvGrpSpPr/>
          <p:nvPr/>
        </p:nvGrpSpPr>
        <p:grpSpPr>
          <a:xfrm>
            <a:off x="3269081" y="5319711"/>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634884" y="5521128"/>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UHC and you</a:t>
            </a:r>
          </a:p>
        </p:txBody>
      </p:sp>
      <p:grpSp>
        <p:nvGrpSpPr>
          <p:cNvPr id="33" name="Group 33"/>
          <p:cNvGrpSpPr/>
          <p:nvPr/>
        </p:nvGrpSpPr>
        <p:grpSpPr>
          <a:xfrm>
            <a:off x="2001057" y="6552600"/>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5</a:t>
              </a:r>
            </a:p>
          </p:txBody>
        </p:sp>
      </p:grpSp>
      <p:grpSp>
        <p:nvGrpSpPr>
          <p:cNvPr id="37" name="Group 37"/>
          <p:cNvGrpSpPr/>
          <p:nvPr/>
        </p:nvGrpSpPr>
        <p:grpSpPr>
          <a:xfrm>
            <a:off x="3269081" y="6524025"/>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634884" y="6725442"/>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Where to start</a:t>
            </a:r>
          </a:p>
        </p:txBody>
      </p:sp>
      <p:grpSp>
        <p:nvGrpSpPr>
          <p:cNvPr id="40" name="Group 40"/>
          <p:cNvGrpSpPr/>
          <p:nvPr/>
        </p:nvGrpSpPr>
        <p:grpSpPr>
          <a:xfrm>
            <a:off x="2001057" y="7761017"/>
            <a:ext cx="897809" cy="897809"/>
            <a:chOff x="0" y="0"/>
            <a:chExt cx="1197078" cy="1197078"/>
          </a:xfrm>
        </p:grpSpPr>
        <p:grpSp>
          <p:nvGrpSpPr>
            <p:cNvPr id="41" name="Group 41"/>
            <p:cNvGrpSpPr/>
            <p:nvPr/>
          </p:nvGrpSpPr>
          <p:grpSpPr>
            <a:xfrm>
              <a:off x="0" y="0"/>
              <a:ext cx="1197078" cy="1197078"/>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43" name="TextBox 4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6</a:t>
              </a:r>
            </a:p>
          </p:txBody>
        </p:sp>
      </p:grpSp>
      <p:grpSp>
        <p:nvGrpSpPr>
          <p:cNvPr id="44" name="Group 44"/>
          <p:cNvGrpSpPr/>
          <p:nvPr/>
        </p:nvGrpSpPr>
        <p:grpSpPr>
          <a:xfrm>
            <a:off x="3269081" y="7732442"/>
            <a:ext cx="5697889" cy="897809"/>
            <a:chOff x="0" y="0"/>
            <a:chExt cx="35319058" cy="5565176"/>
          </a:xfrm>
        </p:grpSpPr>
        <p:sp>
          <p:nvSpPr>
            <p:cNvPr id="45" name="Freeform 45"/>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46" name="TextBox 46"/>
          <p:cNvSpPr txBox="1"/>
          <p:nvPr/>
        </p:nvSpPr>
        <p:spPr>
          <a:xfrm>
            <a:off x="3634884" y="7933859"/>
            <a:ext cx="4948492" cy="437825"/>
          </a:xfrm>
          <a:prstGeom prst="rect">
            <a:avLst/>
          </a:prstGeom>
        </p:spPr>
        <p:txBody>
          <a:bodyPr lIns="0" tIns="0" rIns="0" bIns="0" rtlCol="0" anchor="t">
            <a:spAutoFit/>
          </a:bodyPr>
          <a:lstStyle/>
          <a:p>
            <a:pPr marL="0" lvl="0" indent="0">
              <a:lnSpc>
                <a:spcPts val="3500"/>
              </a:lnSpc>
            </a:pPr>
            <a:r>
              <a:rPr lang="en-US" sz="2500" spc="25" dirty="0">
                <a:solidFill>
                  <a:srgbClr val="000000"/>
                </a:solidFill>
                <a:latin typeface="DM Sans"/>
              </a:rPr>
              <a:t>Advocacy strategy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92083">
            <a:off x="954509" y="6843611"/>
            <a:ext cx="3452140" cy="2330597"/>
            <a:chOff x="0" y="0"/>
            <a:chExt cx="4182735" cy="2823834"/>
          </a:xfrm>
        </p:grpSpPr>
        <p:sp>
          <p:nvSpPr>
            <p:cNvPr id="3" name="Freeform 3"/>
            <p:cNvSpPr/>
            <p:nvPr/>
          </p:nvSpPr>
          <p:spPr>
            <a:xfrm>
              <a:off x="19050" y="223520"/>
              <a:ext cx="4144635" cy="2592694"/>
            </a:xfrm>
            <a:custGeom>
              <a:avLst/>
              <a:gdLst/>
              <a:ahLst/>
              <a:cxnLst/>
              <a:rect l="l" t="t" r="r" b="b"/>
              <a:pathLst>
                <a:path w="4144635" h="2592694">
                  <a:moveTo>
                    <a:pt x="0" y="11430"/>
                  </a:moveTo>
                  <a:cubicBezTo>
                    <a:pt x="0" y="11430"/>
                    <a:pt x="2540" y="340360"/>
                    <a:pt x="2540" y="749300"/>
                  </a:cubicBezTo>
                  <a:cubicBezTo>
                    <a:pt x="2540" y="1026522"/>
                    <a:pt x="7620" y="1411594"/>
                    <a:pt x="7620" y="1671944"/>
                  </a:cubicBezTo>
                  <a:cubicBezTo>
                    <a:pt x="7620" y="1866254"/>
                    <a:pt x="16510" y="2265034"/>
                    <a:pt x="21590" y="2456804"/>
                  </a:cubicBezTo>
                  <a:lnTo>
                    <a:pt x="130810" y="2571104"/>
                  </a:lnTo>
                  <a:cubicBezTo>
                    <a:pt x="275590" y="2578724"/>
                    <a:pt x="543560" y="2592694"/>
                    <a:pt x="793750" y="2592694"/>
                  </a:cubicBezTo>
                  <a:lnTo>
                    <a:pt x="4144635" y="2592694"/>
                  </a:lnTo>
                  <a:lnTo>
                    <a:pt x="4144635" y="693420"/>
                  </a:lnTo>
                  <a:cubicBezTo>
                    <a:pt x="4144635" y="318770"/>
                    <a:pt x="4135745" y="41910"/>
                    <a:pt x="4135745" y="41910"/>
                  </a:cubicBezTo>
                  <a:cubicBezTo>
                    <a:pt x="3980805" y="21590"/>
                    <a:pt x="3824595" y="11430"/>
                    <a:pt x="3667115" y="12700"/>
                  </a:cubicBezTo>
                  <a:cubicBezTo>
                    <a:pt x="3394065"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4157335" cy="2605394"/>
            </a:xfrm>
            <a:custGeom>
              <a:avLst/>
              <a:gdLst/>
              <a:ahLst/>
              <a:cxnLst/>
              <a:rect l="l" t="t" r="r" b="b"/>
              <a:pathLst>
                <a:path w="4157335" h="2605394">
                  <a:moveTo>
                    <a:pt x="4157335" y="2605394"/>
                  </a:moveTo>
                  <a:lnTo>
                    <a:pt x="800100" y="2605394"/>
                  </a:lnTo>
                  <a:cubicBezTo>
                    <a:pt x="547370" y="2605394"/>
                    <a:pt x="270510" y="2591424"/>
                    <a:pt x="137160" y="2583804"/>
                  </a:cubicBezTo>
                  <a:lnTo>
                    <a:pt x="134620" y="2583804"/>
                  </a:lnTo>
                  <a:lnTo>
                    <a:pt x="21590" y="2465694"/>
                  </a:lnTo>
                  <a:lnTo>
                    <a:pt x="21590" y="2463154"/>
                  </a:lnTo>
                  <a:cubicBezTo>
                    <a:pt x="16510" y="2259954"/>
                    <a:pt x="7620" y="1866254"/>
                    <a:pt x="7620" y="1678294"/>
                  </a:cubicBezTo>
                  <a:cubicBezTo>
                    <a:pt x="7620" y="1562724"/>
                    <a:pt x="6350" y="1386194"/>
                    <a:pt x="5080" y="1221986"/>
                  </a:cubicBezTo>
                  <a:cubicBezTo>
                    <a:pt x="3810" y="1087776"/>
                    <a:pt x="2540" y="935943"/>
                    <a:pt x="2540" y="755650"/>
                  </a:cubicBezTo>
                  <a:cubicBezTo>
                    <a:pt x="2540" y="351790"/>
                    <a:pt x="0" y="21590"/>
                    <a:pt x="0" y="17780"/>
                  </a:cubicBezTo>
                  <a:lnTo>
                    <a:pt x="0" y="11430"/>
                  </a:lnTo>
                  <a:lnTo>
                    <a:pt x="6350" y="11430"/>
                  </a:lnTo>
                  <a:cubicBezTo>
                    <a:pt x="12700" y="11430"/>
                    <a:pt x="604520" y="0"/>
                    <a:pt x="935990" y="12700"/>
                  </a:cubicBezTo>
                  <a:cubicBezTo>
                    <a:pt x="1121410" y="19050"/>
                    <a:pt x="2818755" y="16510"/>
                    <a:pt x="3303895" y="13970"/>
                  </a:cubicBezTo>
                  <a:cubicBezTo>
                    <a:pt x="3468995" y="12700"/>
                    <a:pt x="3603615" y="12700"/>
                    <a:pt x="3673465" y="12700"/>
                  </a:cubicBezTo>
                  <a:cubicBezTo>
                    <a:pt x="3827135" y="11430"/>
                    <a:pt x="3985885" y="21590"/>
                    <a:pt x="4143365" y="41910"/>
                  </a:cubicBezTo>
                  <a:lnTo>
                    <a:pt x="4148445" y="43180"/>
                  </a:lnTo>
                  <a:lnTo>
                    <a:pt x="4148445" y="48260"/>
                  </a:lnTo>
                  <a:cubicBezTo>
                    <a:pt x="4148445" y="50800"/>
                    <a:pt x="4157335" y="328930"/>
                    <a:pt x="4157335" y="699770"/>
                  </a:cubicBezTo>
                  <a:lnTo>
                    <a:pt x="4157335" y="2605394"/>
                  </a:lnTo>
                  <a:close/>
                  <a:moveTo>
                    <a:pt x="139700" y="2571104"/>
                  </a:moveTo>
                  <a:cubicBezTo>
                    <a:pt x="273050" y="2578724"/>
                    <a:pt x="548640" y="2592694"/>
                    <a:pt x="800100" y="2592694"/>
                  </a:cubicBezTo>
                  <a:lnTo>
                    <a:pt x="4144635" y="2592694"/>
                  </a:lnTo>
                  <a:lnTo>
                    <a:pt x="4144635" y="699770"/>
                  </a:lnTo>
                  <a:cubicBezTo>
                    <a:pt x="4144635" y="358140"/>
                    <a:pt x="4137015" y="93980"/>
                    <a:pt x="4135745" y="53340"/>
                  </a:cubicBezTo>
                  <a:cubicBezTo>
                    <a:pt x="3980805" y="33020"/>
                    <a:pt x="3824595" y="24130"/>
                    <a:pt x="3673465" y="25400"/>
                  </a:cubicBezTo>
                  <a:cubicBezTo>
                    <a:pt x="3603615" y="25400"/>
                    <a:pt x="3468995" y="27940"/>
                    <a:pt x="3303895" y="26670"/>
                  </a:cubicBezTo>
                  <a:cubicBezTo>
                    <a:pt x="2794625" y="22860"/>
                    <a:pt x="1304290" y="22860"/>
                    <a:pt x="935990" y="25400"/>
                  </a:cubicBezTo>
                  <a:cubicBezTo>
                    <a:pt x="622300" y="27940"/>
                    <a:pt x="77470" y="22860"/>
                    <a:pt x="12700" y="24130"/>
                  </a:cubicBezTo>
                  <a:cubicBezTo>
                    <a:pt x="12700" y="71120"/>
                    <a:pt x="15240" y="382270"/>
                    <a:pt x="15240" y="755650"/>
                  </a:cubicBezTo>
                  <a:cubicBezTo>
                    <a:pt x="15240" y="935943"/>
                    <a:pt x="16510" y="1087776"/>
                    <a:pt x="17780" y="1221986"/>
                  </a:cubicBezTo>
                  <a:cubicBezTo>
                    <a:pt x="19050" y="1386194"/>
                    <a:pt x="20320" y="1562724"/>
                    <a:pt x="20320" y="1678294"/>
                  </a:cubicBezTo>
                  <a:cubicBezTo>
                    <a:pt x="20320" y="1864984"/>
                    <a:pt x="29210" y="2256144"/>
                    <a:pt x="34290" y="2460614"/>
                  </a:cubicBezTo>
                  <a:lnTo>
                    <a:pt x="139700" y="2571104"/>
                  </a:lnTo>
                  <a:close/>
                  <a:moveTo>
                    <a:pt x="139700" y="2571104"/>
                  </a:moveTo>
                  <a:lnTo>
                    <a:pt x="133350" y="2445374"/>
                  </a:lnTo>
                  <a:lnTo>
                    <a:pt x="34290" y="2459344"/>
                  </a:lnTo>
                  <a:lnTo>
                    <a:pt x="139700" y="2571104"/>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6" name="TextBox 6"/>
          <p:cNvSpPr txBox="1"/>
          <p:nvPr/>
        </p:nvSpPr>
        <p:spPr>
          <a:xfrm rot="592083">
            <a:off x="1201793" y="7293941"/>
            <a:ext cx="2947478" cy="1631950"/>
          </a:xfrm>
          <a:prstGeom prst="rect">
            <a:avLst/>
          </a:prstGeom>
        </p:spPr>
        <p:txBody>
          <a:bodyPr lIns="0" tIns="0" rIns="0" bIns="0" rtlCol="0" anchor="t">
            <a:spAutoFit/>
          </a:bodyPr>
          <a:lstStyle/>
          <a:p>
            <a:pPr marL="0" lvl="0" indent="0" algn="ctr">
              <a:lnSpc>
                <a:spcPts val="3275"/>
              </a:lnSpc>
              <a:spcBef>
                <a:spcPct val="0"/>
              </a:spcBef>
            </a:pPr>
            <a:r>
              <a:rPr lang="en-US" sz="2500" dirty="0">
                <a:solidFill>
                  <a:srgbClr val="000000"/>
                </a:solidFill>
                <a:latin typeface="DM Sans"/>
              </a:rPr>
              <a:t>Know where to start advocacy on UHC, who your allies are and who to target</a:t>
            </a:r>
          </a:p>
        </p:txBody>
      </p:sp>
      <p:grpSp>
        <p:nvGrpSpPr>
          <p:cNvPr id="7" name="Group 7"/>
          <p:cNvGrpSpPr/>
          <p:nvPr/>
        </p:nvGrpSpPr>
        <p:grpSpPr>
          <a:xfrm rot="-782125">
            <a:off x="14333039" y="1552095"/>
            <a:ext cx="3201581" cy="2716520"/>
            <a:chOff x="0" y="0"/>
            <a:chExt cx="4187392" cy="3552974"/>
          </a:xfrm>
        </p:grpSpPr>
        <p:sp>
          <p:nvSpPr>
            <p:cNvPr id="8" name="Freeform 8"/>
            <p:cNvSpPr/>
            <p:nvPr/>
          </p:nvSpPr>
          <p:spPr>
            <a:xfrm>
              <a:off x="19050" y="223520"/>
              <a:ext cx="4149292" cy="3321833"/>
            </a:xfrm>
            <a:custGeom>
              <a:avLst/>
              <a:gdLst/>
              <a:ahLst/>
              <a:cxnLst/>
              <a:rect l="l" t="t" r="r" b="b"/>
              <a:pathLst>
                <a:path w="4149292" h="3321833">
                  <a:moveTo>
                    <a:pt x="0" y="11430"/>
                  </a:moveTo>
                  <a:cubicBezTo>
                    <a:pt x="0" y="11430"/>
                    <a:pt x="2540" y="340360"/>
                    <a:pt x="2540" y="749300"/>
                  </a:cubicBezTo>
                  <a:cubicBezTo>
                    <a:pt x="2540" y="1311344"/>
                    <a:pt x="7620" y="2140734"/>
                    <a:pt x="7620" y="2401084"/>
                  </a:cubicBezTo>
                  <a:cubicBezTo>
                    <a:pt x="7620" y="2595394"/>
                    <a:pt x="16510" y="2994174"/>
                    <a:pt x="21590" y="3185944"/>
                  </a:cubicBezTo>
                  <a:lnTo>
                    <a:pt x="130810" y="3300244"/>
                  </a:lnTo>
                  <a:cubicBezTo>
                    <a:pt x="275590" y="3307864"/>
                    <a:pt x="543560" y="3321833"/>
                    <a:pt x="793750" y="3321833"/>
                  </a:cubicBezTo>
                  <a:lnTo>
                    <a:pt x="4149292" y="3321833"/>
                  </a:lnTo>
                  <a:lnTo>
                    <a:pt x="4149292" y="693420"/>
                  </a:lnTo>
                  <a:cubicBezTo>
                    <a:pt x="4149292" y="318770"/>
                    <a:pt x="4140402" y="41910"/>
                    <a:pt x="4140402" y="41910"/>
                  </a:cubicBezTo>
                  <a:cubicBezTo>
                    <a:pt x="3985463" y="21590"/>
                    <a:pt x="3829252" y="11430"/>
                    <a:pt x="3671772" y="12700"/>
                  </a:cubicBezTo>
                  <a:cubicBezTo>
                    <a:pt x="3398722" y="12700"/>
                    <a:pt x="1179830" y="21590"/>
                    <a:pt x="929640" y="12700"/>
                  </a:cubicBezTo>
                  <a:cubicBezTo>
                    <a:pt x="594360" y="0"/>
                    <a:pt x="0" y="11430"/>
                    <a:pt x="0" y="11430"/>
                  </a:cubicBezTo>
                  <a:close/>
                </a:path>
              </a:pathLst>
            </a:custGeom>
            <a:solidFill>
              <a:srgbClr val="FFFFFF"/>
            </a:solidFill>
          </p:spPr>
        </p:sp>
        <p:sp>
          <p:nvSpPr>
            <p:cNvPr id="9" name="Freeform 9"/>
            <p:cNvSpPr/>
            <p:nvPr/>
          </p:nvSpPr>
          <p:spPr>
            <a:xfrm>
              <a:off x="12700" y="217170"/>
              <a:ext cx="4161992" cy="3334534"/>
            </a:xfrm>
            <a:custGeom>
              <a:avLst/>
              <a:gdLst/>
              <a:ahLst/>
              <a:cxnLst/>
              <a:rect l="l" t="t" r="r" b="b"/>
              <a:pathLst>
                <a:path w="4161992" h="3334534">
                  <a:moveTo>
                    <a:pt x="4161992" y="3334534"/>
                  </a:moveTo>
                  <a:lnTo>
                    <a:pt x="800100" y="3334534"/>
                  </a:lnTo>
                  <a:cubicBezTo>
                    <a:pt x="547370" y="3334534"/>
                    <a:pt x="270510" y="3320564"/>
                    <a:pt x="137160" y="3312944"/>
                  </a:cubicBezTo>
                  <a:lnTo>
                    <a:pt x="134620" y="3312944"/>
                  </a:lnTo>
                  <a:lnTo>
                    <a:pt x="21590" y="3194834"/>
                  </a:lnTo>
                  <a:lnTo>
                    <a:pt x="21590" y="3192294"/>
                  </a:lnTo>
                  <a:cubicBezTo>
                    <a:pt x="16510" y="2989094"/>
                    <a:pt x="7620" y="2595394"/>
                    <a:pt x="7620" y="2407434"/>
                  </a:cubicBezTo>
                  <a:cubicBezTo>
                    <a:pt x="7620" y="2291864"/>
                    <a:pt x="6350" y="2115334"/>
                    <a:pt x="5080" y="1864065"/>
                  </a:cubicBezTo>
                  <a:cubicBezTo>
                    <a:pt x="3810" y="1476318"/>
                    <a:pt x="2540" y="1037655"/>
                    <a:pt x="2540" y="755650"/>
                  </a:cubicBezTo>
                  <a:cubicBezTo>
                    <a:pt x="2540" y="351790"/>
                    <a:pt x="0" y="21590"/>
                    <a:pt x="0" y="17780"/>
                  </a:cubicBezTo>
                  <a:lnTo>
                    <a:pt x="0" y="11430"/>
                  </a:lnTo>
                  <a:lnTo>
                    <a:pt x="6350" y="11430"/>
                  </a:lnTo>
                  <a:cubicBezTo>
                    <a:pt x="12700" y="11430"/>
                    <a:pt x="604520" y="0"/>
                    <a:pt x="935990" y="12700"/>
                  </a:cubicBezTo>
                  <a:cubicBezTo>
                    <a:pt x="1121410" y="19050"/>
                    <a:pt x="2823412" y="16510"/>
                    <a:pt x="3308552" y="13970"/>
                  </a:cubicBezTo>
                  <a:cubicBezTo>
                    <a:pt x="3473652" y="12700"/>
                    <a:pt x="3608272" y="12700"/>
                    <a:pt x="3678122" y="12700"/>
                  </a:cubicBezTo>
                  <a:cubicBezTo>
                    <a:pt x="3831792" y="11430"/>
                    <a:pt x="3990542" y="21590"/>
                    <a:pt x="4148022" y="41910"/>
                  </a:cubicBezTo>
                  <a:lnTo>
                    <a:pt x="4153102" y="43180"/>
                  </a:lnTo>
                  <a:lnTo>
                    <a:pt x="4153102" y="48260"/>
                  </a:lnTo>
                  <a:cubicBezTo>
                    <a:pt x="4153102" y="50800"/>
                    <a:pt x="4161992" y="328930"/>
                    <a:pt x="4161992" y="699770"/>
                  </a:cubicBezTo>
                  <a:lnTo>
                    <a:pt x="4161992" y="3334534"/>
                  </a:lnTo>
                  <a:close/>
                  <a:moveTo>
                    <a:pt x="139700" y="3300244"/>
                  </a:moveTo>
                  <a:cubicBezTo>
                    <a:pt x="273050" y="3307864"/>
                    <a:pt x="548640" y="3321834"/>
                    <a:pt x="800100" y="3321834"/>
                  </a:cubicBezTo>
                  <a:lnTo>
                    <a:pt x="4149292" y="3321834"/>
                  </a:lnTo>
                  <a:lnTo>
                    <a:pt x="4149292" y="699770"/>
                  </a:lnTo>
                  <a:cubicBezTo>
                    <a:pt x="4149292" y="358140"/>
                    <a:pt x="4141672" y="93980"/>
                    <a:pt x="4140402" y="53340"/>
                  </a:cubicBezTo>
                  <a:cubicBezTo>
                    <a:pt x="3985463" y="33020"/>
                    <a:pt x="3829252" y="24130"/>
                    <a:pt x="3678122" y="25400"/>
                  </a:cubicBezTo>
                  <a:cubicBezTo>
                    <a:pt x="3608272" y="25400"/>
                    <a:pt x="3473652" y="27940"/>
                    <a:pt x="3308552" y="26670"/>
                  </a:cubicBezTo>
                  <a:cubicBezTo>
                    <a:pt x="2799282" y="22860"/>
                    <a:pt x="1304290" y="22860"/>
                    <a:pt x="935990" y="25400"/>
                  </a:cubicBezTo>
                  <a:cubicBezTo>
                    <a:pt x="622300" y="27940"/>
                    <a:pt x="77470" y="22860"/>
                    <a:pt x="12700" y="24130"/>
                  </a:cubicBezTo>
                  <a:cubicBezTo>
                    <a:pt x="12700" y="71120"/>
                    <a:pt x="15240" y="382270"/>
                    <a:pt x="15240" y="755650"/>
                  </a:cubicBezTo>
                  <a:cubicBezTo>
                    <a:pt x="15240" y="1037654"/>
                    <a:pt x="16510" y="1476318"/>
                    <a:pt x="17780" y="1864065"/>
                  </a:cubicBezTo>
                  <a:cubicBezTo>
                    <a:pt x="19050" y="2115334"/>
                    <a:pt x="20320" y="2291863"/>
                    <a:pt x="20320" y="2407434"/>
                  </a:cubicBezTo>
                  <a:cubicBezTo>
                    <a:pt x="20320" y="2594124"/>
                    <a:pt x="29210" y="2985284"/>
                    <a:pt x="34290" y="3189753"/>
                  </a:cubicBezTo>
                  <a:lnTo>
                    <a:pt x="139700" y="3300244"/>
                  </a:lnTo>
                  <a:close/>
                  <a:moveTo>
                    <a:pt x="139700" y="3300244"/>
                  </a:moveTo>
                  <a:lnTo>
                    <a:pt x="133350" y="3174514"/>
                  </a:lnTo>
                  <a:lnTo>
                    <a:pt x="34290" y="3188484"/>
                  </a:lnTo>
                  <a:lnTo>
                    <a:pt x="139700" y="3300244"/>
                  </a:lnTo>
                  <a:close/>
                </a:path>
              </a:pathLst>
            </a:custGeom>
            <a:solidFill>
              <a:srgbClr val="000000"/>
            </a:solidFill>
          </p:spPr>
        </p:sp>
        <p:sp>
          <p:nvSpPr>
            <p:cNvPr id="10" name="Freeform 10"/>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1" name="TextBox 11"/>
          <p:cNvSpPr txBox="1"/>
          <p:nvPr/>
        </p:nvSpPr>
        <p:spPr>
          <a:xfrm rot="-782125">
            <a:off x="14703598" y="1957746"/>
            <a:ext cx="2593391" cy="2041525"/>
          </a:xfrm>
          <a:prstGeom prst="rect">
            <a:avLst/>
          </a:prstGeom>
        </p:spPr>
        <p:txBody>
          <a:bodyPr lIns="0" tIns="0" rIns="0" bIns="0" rtlCol="0" anchor="t">
            <a:spAutoFit/>
          </a:bodyPr>
          <a:lstStyle/>
          <a:p>
            <a:pPr marL="0" lvl="0" indent="0" algn="ctr">
              <a:lnSpc>
                <a:spcPts val="3275"/>
              </a:lnSpc>
              <a:spcBef>
                <a:spcPct val="0"/>
              </a:spcBef>
            </a:pPr>
            <a:r>
              <a:rPr lang="en-US" sz="2500" dirty="0">
                <a:solidFill>
                  <a:srgbClr val="000000"/>
                </a:solidFill>
                <a:latin typeface="DM Sans"/>
              </a:rPr>
              <a:t>Understand how your work can contribute to UHC design and implementation</a:t>
            </a:r>
          </a:p>
        </p:txBody>
      </p:sp>
      <p:grpSp>
        <p:nvGrpSpPr>
          <p:cNvPr id="12" name="Group 12"/>
          <p:cNvGrpSpPr/>
          <p:nvPr/>
        </p:nvGrpSpPr>
        <p:grpSpPr>
          <a:xfrm rot="-782125">
            <a:off x="13971235" y="7060975"/>
            <a:ext cx="3299587" cy="2354163"/>
            <a:chOff x="0" y="0"/>
            <a:chExt cx="4150159" cy="2961023"/>
          </a:xfrm>
        </p:grpSpPr>
        <p:sp>
          <p:nvSpPr>
            <p:cNvPr id="13" name="Freeform 13"/>
            <p:cNvSpPr/>
            <p:nvPr/>
          </p:nvSpPr>
          <p:spPr>
            <a:xfrm>
              <a:off x="19050" y="223520"/>
              <a:ext cx="4112059" cy="2729883"/>
            </a:xfrm>
            <a:custGeom>
              <a:avLst/>
              <a:gdLst/>
              <a:ahLst/>
              <a:cxnLst/>
              <a:rect l="l" t="t" r="r" b="b"/>
              <a:pathLst>
                <a:path w="4112059"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4112059" y="2729883"/>
                  </a:lnTo>
                  <a:lnTo>
                    <a:pt x="4112059" y="693420"/>
                  </a:lnTo>
                  <a:cubicBezTo>
                    <a:pt x="4112059" y="318770"/>
                    <a:pt x="4103169" y="41910"/>
                    <a:pt x="4103169" y="41910"/>
                  </a:cubicBezTo>
                  <a:cubicBezTo>
                    <a:pt x="3948229" y="21590"/>
                    <a:pt x="3792019" y="11430"/>
                    <a:pt x="3634539" y="12700"/>
                  </a:cubicBezTo>
                  <a:cubicBezTo>
                    <a:pt x="3361489"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4124759" cy="2742583"/>
            </a:xfrm>
            <a:custGeom>
              <a:avLst/>
              <a:gdLst/>
              <a:ahLst/>
              <a:cxnLst/>
              <a:rect l="l" t="t" r="r" b="b"/>
              <a:pathLst>
                <a:path w="4124759" h="2742583">
                  <a:moveTo>
                    <a:pt x="4124759"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786179" y="16510"/>
                    <a:pt x="3271319" y="13970"/>
                  </a:cubicBezTo>
                  <a:cubicBezTo>
                    <a:pt x="3436419" y="12700"/>
                    <a:pt x="3571039" y="12700"/>
                    <a:pt x="3640889" y="12700"/>
                  </a:cubicBezTo>
                  <a:cubicBezTo>
                    <a:pt x="3794559" y="11430"/>
                    <a:pt x="3953309" y="21590"/>
                    <a:pt x="4110789" y="41910"/>
                  </a:cubicBezTo>
                  <a:lnTo>
                    <a:pt x="4115869" y="43180"/>
                  </a:lnTo>
                  <a:lnTo>
                    <a:pt x="4115869" y="48260"/>
                  </a:lnTo>
                  <a:cubicBezTo>
                    <a:pt x="4115869" y="50800"/>
                    <a:pt x="4124759" y="328930"/>
                    <a:pt x="4124759" y="699770"/>
                  </a:cubicBezTo>
                  <a:lnTo>
                    <a:pt x="4124759" y="2742583"/>
                  </a:lnTo>
                  <a:close/>
                  <a:moveTo>
                    <a:pt x="139700" y="2708293"/>
                  </a:moveTo>
                  <a:cubicBezTo>
                    <a:pt x="273050" y="2715913"/>
                    <a:pt x="548640" y="2729883"/>
                    <a:pt x="800100" y="2729883"/>
                  </a:cubicBezTo>
                  <a:lnTo>
                    <a:pt x="4112059" y="2729883"/>
                  </a:lnTo>
                  <a:lnTo>
                    <a:pt x="4112059" y="699770"/>
                  </a:lnTo>
                  <a:cubicBezTo>
                    <a:pt x="4112059" y="358140"/>
                    <a:pt x="4104439" y="93980"/>
                    <a:pt x="4103169" y="53340"/>
                  </a:cubicBezTo>
                  <a:cubicBezTo>
                    <a:pt x="3948229" y="33020"/>
                    <a:pt x="3792019" y="24130"/>
                    <a:pt x="3640889" y="25400"/>
                  </a:cubicBezTo>
                  <a:cubicBezTo>
                    <a:pt x="3571039" y="25400"/>
                    <a:pt x="3436419" y="27940"/>
                    <a:pt x="3271319" y="26670"/>
                  </a:cubicBezTo>
                  <a:cubicBezTo>
                    <a:pt x="2762049"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6" name="TextBox 16"/>
          <p:cNvSpPr txBox="1"/>
          <p:nvPr/>
        </p:nvSpPr>
        <p:spPr>
          <a:xfrm rot="-782125">
            <a:off x="14208359" y="7435306"/>
            <a:ext cx="2885709" cy="1631950"/>
          </a:xfrm>
          <a:prstGeom prst="rect">
            <a:avLst/>
          </a:prstGeom>
        </p:spPr>
        <p:txBody>
          <a:bodyPr lIns="0" tIns="0" rIns="0" bIns="0" rtlCol="0" anchor="t">
            <a:spAutoFit/>
          </a:bodyPr>
          <a:lstStyle/>
          <a:p>
            <a:pPr marL="0" lvl="0" indent="0" algn="ctr">
              <a:lnSpc>
                <a:spcPts val="3275"/>
              </a:lnSpc>
              <a:spcBef>
                <a:spcPct val="0"/>
              </a:spcBef>
            </a:pPr>
            <a:r>
              <a:rPr lang="en-US" sz="2500" dirty="0">
                <a:solidFill>
                  <a:srgbClr val="000000"/>
                </a:solidFill>
                <a:latin typeface="DM Sans"/>
              </a:rPr>
              <a:t>Deliver key messages on UHC to your community and policy-makers</a:t>
            </a:r>
          </a:p>
        </p:txBody>
      </p:sp>
      <p:grpSp>
        <p:nvGrpSpPr>
          <p:cNvPr id="17" name="Group 17"/>
          <p:cNvGrpSpPr/>
          <p:nvPr/>
        </p:nvGrpSpPr>
        <p:grpSpPr>
          <a:xfrm rot="8926276">
            <a:off x="4246104" y="6653934"/>
            <a:ext cx="938963" cy="198686"/>
            <a:chOff x="0" y="0"/>
            <a:chExt cx="2028619" cy="429260"/>
          </a:xfrm>
        </p:grpSpPr>
        <p:sp>
          <p:nvSpPr>
            <p:cNvPr id="18" name="Freeform 18"/>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9" name="Group 19"/>
          <p:cNvGrpSpPr/>
          <p:nvPr/>
        </p:nvGrpSpPr>
        <p:grpSpPr>
          <a:xfrm rot="1910472">
            <a:off x="13147208" y="6674140"/>
            <a:ext cx="938963" cy="198686"/>
            <a:chOff x="0" y="0"/>
            <a:chExt cx="2028619" cy="429260"/>
          </a:xfrm>
        </p:grpSpPr>
        <p:sp>
          <p:nvSpPr>
            <p:cNvPr id="20" name="Freeform 20"/>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1" name="Group 21"/>
          <p:cNvGrpSpPr/>
          <p:nvPr/>
        </p:nvGrpSpPr>
        <p:grpSpPr>
          <a:xfrm rot="-1716341">
            <a:off x="13155705" y="3184462"/>
            <a:ext cx="938963" cy="198686"/>
            <a:chOff x="0" y="0"/>
            <a:chExt cx="2028619" cy="429260"/>
          </a:xfrm>
        </p:grpSpPr>
        <p:sp>
          <p:nvSpPr>
            <p:cNvPr id="22" name="Freeform 22"/>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3" name="Group 23"/>
          <p:cNvGrpSpPr/>
          <p:nvPr/>
        </p:nvGrpSpPr>
        <p:grpSpPr>
          <a:xfrm rot="-8972392">
            <a:off x="4274225" y="2976345"/>
            <a:ext cx="938963" cy="198686"/>
            <a:chOff x="0" y="0"/>
            <a:chExt cx="2028619" cy="429260"/>
          </a:xfrm>
        </p:grpSpPr>
        <p:sp>
          <p:nvSpPr>
            <p:cNvPr id="24" name="Freeform 24"/>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5" name="Group 25"/>
          <p:cNvGrpSpPr/>
          <p:nvPr/>
        </p:nvGrpSpPr>
        <p:grpSpPr>
          <a:xfrm rot="592083">
            <a:off x="1197245" y="996451"/>
            <a:ext cx="3029705" cy="2504817"/>
            <a:chOff x="0" y="0"/>
            <a:chExt cx="3670897" cy="3034925"/>
          </a:xfrm>
        </p:grpSpPr>
        <p:sp>
          <p:nvSpPr>
            <p:cNvPr id="26" name="Freeform 26"/>
            <p:cNvSpPr/>
            <p:nvPr/>
          </p:nvSpPr>
          <p:spPr>
            <a:xfrm>
              <a:off x="19050" y="223520"/>
              <a:ext cx="3632798" cy="2803785"/>
            </a:xfrm>
            <a:custGeom>
              <a:avLst/>
              <a:gdLst/>
              <a:ahLst/>
              <a:cxnLst/>
              <a:rect l="l" t="t" r="r" b="b"/>
              <a:pathLst>
                <a:path w="3632798" h="2803785">
                  <a:moveTo>
                    <a:pt x="0" y="11430"/>
                  </a:moveTo>
                  <a:cubicBezTo>
                    <a:pt x="0" y="11430"/>
                    <a:pt x="2540" y="340360"/>
                    <a:pt x="2540" y="749300"/>
                  </a:cubicBezTo>
                  <a:cubicBezTo>
                    <a:pt x="2540" y="1108980"/>
                    <a:pt x="7620" y="1622685"/>
                    <a:pt x="7620" y="1883035"/>
                  </a:cubicBezTo>
                  <a:cubicBezTo>
                    <a:pt x="7620" y="2077345"/>
                    <a:pt x="16510" y="2476125"/>
                    <a:pt x="21590" y="2667895"/>
                  </a:cubicBezTo>
                  <a:lnTo>
                    <a:pt x="130810" y="2782195"/>
                  </a:lnTo>
                  <a:cubicBezTo>
                    <a:pt x="275590" y="2789815"/>
                    <a:pt x="543560" y="2803785"/>
                    <a:pt x="793750" y="2803785"/>
                  </a:cubicBezTo>
                  <a:lnTo>
                    <a:pt x="3632798" y="2803785"/>
                  </a:lnTo>
                  <a:lnTo>
                    <a:pt x="3632798" y="693420"/>
                  </a:lnTo>
                  <a:cubicBezTo>
                    <a:pt x="3632798" y="318770"/>
                    <a:pt x="3623907" y="41910"/>
                    <a:pt x="3623907" y="41910"/>
                  </a:cubicBezTo>
                  <a:cubicBezTo>
                    <a:pt x="3468967" y="21590"/>
                    <a:pt x="3312757" y="11430"/>
                    <a:pt x="3155277" y="12700"/>
                  </a:cubicBezTo>
                  <a:cubicBezTo>
                    <a:pt x="2882227" y="12700"/>
                    <a:pt x="1179830" y="21590"/>
                    <a:pt x="929640" y="12700"/>
                  </a:cubicBezTo>
                  <a:cubicBezTo>
                    <a:pt x="594360" y="0"/>
                    <a:pt x="0" y="11430"/>
                    <a:pt x="0" y="11430"/>
                  </a:cubicBezTo>
                  <a:close/>
                </a:path>
              </a:pathLst>
            </a:custGeom>
            <a:solidFill>
              <a:srgbClr val="FFFFFF"/>
            </a:solidFill>
          </p:spPr>
        </p:sp>
        <p:sp>
          <p:nvSpPr>
            <p:cNvPr id="27" name="Freeform 27"/>
            <p:cNvSpPr/>
            <p:nvPr/>
          </p:nvSpPr>
          <p:spPr>
            <a:xfrm>
              <a:off x="12700" y="217170"/>
              <a:ext cx="3645498" cy="2816485"/>
            </a:xfrm>
            <a:custGeom>
              <a:avLst/>
              <a:gdLst/>
              <a:ahLst/>
              <a:cxnLst/>
              <a:rect l="l" t="t" r="r" b="b"/>
              <a:pathLst>
                <a:path w="3645498" h="2816485">
                  <a:moveTo>
                    <a:pt x="3645498" y="2816485"/>
                  </a:moveTo>
                  <a:lnTo>
                    <a:pt x="800100" y="2816485"/>
                  </a:lnTo>
                  <a:cubicBezTo>
                    <a:pt x="547370" y="2816485"/>
                    <a:pt x="270510" y="2802515"/>
                    <a:pt x="137160" y="2794895"/>
                  </a:cubicBezTo>
                  <a:lnTo>
                    <a:pt x="134620" y="2794895"/>
                  </a:lnTo>
                  <a:lnTo>
                    <a:pt x="21590" y="2676785"/>
                  </a:lnTo>
                  <a:lnTo>
                    <a:pt x="21590" y="2674245"/>
                  </a:lnTo>
                  <a:cubicBezTo>
                    <a:pt x="16510" y="2471045"/>
                    <a:pt x="7620" y="2077345"/>
                    <a:pt x="7620" y="1889385"/>
                  </a:cubicBezTo>
                  <a:cubicBezTo>
                    <a:pt x="7620" y="1773815"/>
                    <a:pt x="6350" y="1597285"/>
                    <a:pt x="5080" y="1407872"/>
                  </a:cubicBezTo>
                  <a:cubicBezTo>
                    <a:pt x="3810" y="1200261"/>
                    <a:pt x="2540" y="965389"/>
                    <a:pt x="2540" y="755650"/>
                  </a:cubicBezTo>
                  <a:cubicBezTo>
                    <a:pt x="2540" y="351790"/>
                    <a:pt x="0" y="21590"/>
                    <a:pt x="0" y="17780"/>
                  </a:cubicBezTo>
                  <a:lnTo>
                    <a:pt x="0" y="11430"/>
                  </a:lnTo>
                  <a:lnTo>
                    <a:pt x="6350" y="11430"/>
                  </a:lnTo>
                  <a:cubicBezTo>
                    <a:pt x="12700" y="11430"/>
                    <a:pt x="604520" y="0"/>
                    <a:pt x="935990" y="12700"/>
                  </a:cubicBezTo>
                  <a:cubicBezTo>
                    <a:pt x="1121410" y="19050"/>
                    <a:pt x="2306917" y="16510"/>
                    <a:pt x="2792057" y="13970"/>
                  </a:cubicBezTo>
                  <a:cubicBezTo>
                    <a:pt x="2957157" y="12700"/>
                    <a:pt x="3091777" y="12700"/>
                    <a:pt x="3161627" y="12700"/>
                  </a:cubicBezTo>
                  <a:cubicBezTo>
                    <a:pt x="3315297" y="11430"/>
                    <a:pt x="3474047" y="21590"/>
                    <a:pt x="3631528" y="41910"/>
                  </a:cubicBezTo>
                  <a:lnTo>
                    <a:pt x="3636607" y="43180"/>
                  </a:lnTo>
                  <a:lnTo>
                    <a:pt x="3636607" y="48260"/>
                  </a:lnTo>
                  <a:cubicBezTo>
                    <a:pt x="3636607" y="50800"/>
                    <a:pt x="3645497" y="328930"/>
                    <a:pt x="3645497" y="699770"/>
                  </a:cubicBezTo>
                  <a:lnTo>
                    <a:pt x="3645497" y="2816485"/>
                  </a:lnTo>
                  <a:close/>
                  <a:moveTo>
                    <a:pt x="139700" y="2782195"/>
                  </a:moveTo>
                  <a:cubicBezTo>
                    <a:pt x="273050" y="2789815"/>
                    <a:pt x="548640" y="2803785"/>
                    <a:pt x="800100" y="2803785"/>
                  </a:cubicBezTo>
                  <a:lnTo>
                    <a:pt x="3632798" y="2803785"/>
                  </a:lnTo>
                  <a:lnTo>
                    <a:pt x="3632798" y="699770"/>
                  </a:lnTo>
                  <a:cubicBezTo>
                    <a:pt x="3632798" y="358140"/>
                    <a:pt x="3625178" y="93980"/>
                    <a:pt x="3623907" y="53340"/>
                  </a:cubicBezTo>
                  <a:cubicBezTo>
                    <a:pt x="3468967" y="33020"/>
                    <a:pt x="3312757" y="24130"/>
                    <a:pt x="3161627" y="25400"/>
                  </a:cubicBezTo>
                  <a:cubicBezTo>
                    <a:pt x="3091777" y="25400"/>
                    <a:pt x="2957157" y="27940"/>
                    <a:pt x="2792057" y="26670"/>
                  </a:cubicBezTo>
                  <a:cubicBezTo>
                    <a:pt x="2282787" y="22860"/>
                    <a:pt x="1304290" y="22860"/>
                    <a:pt x="935990" y="25400"/>
                  </a:cubicBezTo>
                  <a:cubicBezTo>
                    <a:pt x="622300" y="27940"/>
                    <a:pt x="77470" y="22860"/>
                    <a:pt x="12700" y="24130"/>
                  </a:cubicBezTo>
                  <a:cubicBezTo>
                    <a:pt x="12700" y="71120"/>
                    <a:pt x="15240" y="382270"/>
                    <a:pt x="15240" y="755650"/>
                  </a:cubicBezTo>
                  <a:cubicBezTo>
                    <a:pt x="15240" y="965389"/>
                    <a:pt x="16510" y="1200261"/>
                    <a:pt x="17780" y="1407872"/>
                  </a:cubicBezTo>
                  <a:cubicBezTo>
                    <a:pt x="19050" y="1597285"/>
                    <a:pt x="20320" y="1773815"/>
                    <a:pt x="20320" y="1889385"/>
                  </a:cubicBezTo>
                  <a:cubicBezTo>
                    <a:pt x="20320" y="2076075"/>
                    <a:pt x="29210" y="2467235"/>
                    <a:pt x="34290" y="2671705"/>
                  </a:cubicBezTo>
                  <a:lnTo>
                    <a:pt x="139700" y="2782195"/>
                  </a:lnTo>
                  <a:close/>
                  <a:moveTo>
                    <a:pt x="139700" y="2782195"/>
                  </a:moveTo>
                  <a:lnTo>
                    <a:pt x="133350" y="2656465"/>
                  </a:lnTo>
                  <a:lnTo>
                    <a:pt x="34290" y="2670435"/>
                  </a:lnTo>
                  <a:lnTo>
                    <a:pt x="139700" y="2782195"/>
                  </a:lnTo>
                  <a:close/>
                </a:path>
              </a:pathLst>
            </a:custGeom>
            <a:solidFill>
              <a:srgbClr val="000000"/>
            </a:solidFill>
          </p:spPr>
        </p:sp>
        <p:sp>
          <p:nvSpPr>
            <p:cNvPr id="28" name="Freeform 2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29" name="TextBox 29"/>
          <p:cNvSpPr txBox="1"/>
          <p:nvPr/>
        </p:nvSpPr>
        <p:spPr>
          <a:xfrm rot="592083">
            <a:off x="1375942" y="1478580"/>
            <a:ext cx="2613745" cy="1631950"/>
          </a:xfrm>
          <a:prstGeom prst="rect">
            <a:avLst/>
          </a:prstGeom>
        </p:spPr>
        <p:txBody>
          <a:bodyPr lIns="0" tIns="0" rIns="0" bIns="0" rtlCol="0" anchor="t">
            <a:spAutoFit/>
          </a:bodyPr>
          <a:lstStyle/>
          <a:p>
            <a:pPr marL="0" lvl="0" indent="0" algn="ctr">
              <a:lnSpc>
                <a:spcPts val="3275"/>
              </a:lnSpc>
              <a:spcBef>
                <a:spcPct val="0"/>
              </a:spcBef>
            </a:pPr>
            <a:r>
              <a:rPr lang="en-US" sz="2500" dirty="0">
                <a:solidFill>
                  <a:srgbClr val="000000"/>
                </a:solidFill>
                <a:latin typeface="DM Sans"/>
              </a:rPr>
              <a:t>Explain why UHC is important for HIV advocacy and programming</a:t>
            </a:r>
          </a:p>
        </p:txBody>
      </p:sp>
      <p:grpSp>
        <p:nvGrpSpPr>
          <p:cNvPr id="30" name="Group 30"/>
          <p:cNvGrpSpPr/>
          <p:nvPr/>
        </p:nvGrpSpPr>
        <p:grpSpPr>
          <a:xfrm>
            <a:off x="5534025" y="2728445"/>
            <a:ext cx="7105650" cy="4573892"/>
            <a:chOff x="0" y="0"/>
            <a:chExt cx="2403640" cy="1547218"/>
          </a:xfrm>
        </p:grpSpPr>
        <p:sp>
          <p:nvSpPr>
            <p:cNvPr id="31" name="Freeform 31"/>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32" name="Group 32"/>
          <p:cNvGrpSpPr/>
          <p:nvPr/>
        </p:nvGrpSpPr>
        <p:grpSpPr>
          <a:xfrm>
            <a:off x="6068367" y="3721962"/>
            <a:ext cx="6151266" cy="2843076"/>
            <a:chOff x="0" y="0"/>
            <a:chExt cx="8201688" cy="3790768"/>
          </a:xfrm>
        </p:grpSpPr>
        <p:sp>
          <p:nvSpPr>
            <p:cNvPr id="33" name="TextBox 33"/>
            <p:cNvSpPr txBox="1"/>
            <p:nvPr/>
          </p:nvSpPr>
          <p:spPr>
            <a:xfrm>
              <a:off x="0" y="57150"/>
              <a:ext cx="8201688" cy="2071819"/>
            </a:xfrm>
            <a:prstGeom prst="rect">
              <a:avLst/>
            </a:prstGeom>
          </p:spPr>
          <p:txBody>
            <a:bodyPr lIns="0" tIns="0" rIns="0" bIns="0" rtlCol="0" anchor="t">
              <a:spAutoFit/>
            </a:bodyPr>
            <a:lstStyle/>
            <a:p>
              <a:pPr marL="0" lvl="0" indent="0" algn="ctr">
                <a:lnSpc>
                  <a:spcPts val="6050"/>
                </a:lnSpc>
              </a:pPr>
              <a:r>
                <a:rPr lang="en-US" sz="5499" dirty="0">
                  <a:solidFill>
                    <a:srgbClr val="000000"/>
                  </a:solidFill>
                  <a:latin typeface="DM Sans Bold"/>
                </a:rPr>
                <a:t>Learning Objectives</a:t>
              </a:r>
            </a:p>
          </p:txBody>
        </p:sp>
        <p:sp>
          <p:nvSpPr>
            <p:cNvPr id="34" name="TextBox 34"/>
            <p:cNvSpPr txBox="1"/>
            <p:nvPr/>
          </p:nvSpPr>
          <p:spPr>
            <a:xfrm>
              <a:off x="0" y="2381280"/>
              <a:ext cx="8201688" cy="1409488"/>
            </a:xfrm>
            <a:prstGeom prst="rect">
              <a:avLst/>
            </a:prstGeom>
          </p:spPr>
          <p:txBody>
            <a:bodyPr lIns="0" tIns="0" rIns="0" bIns="0" rtlCol="0" anchor="t">
              <a:spAutoFit/>
            </a:bodyPr>
            <a:lstStyle/>
            <a:p>
              <a:pPr marL="0" lvl="0" indent="0" algn="ctr">
                <a:lnSpc>
                  <a:spcPts val="4340"/>
                </a:lnSpc>
              </a:pPr>
              <a:r>
                <a:rPr lang="en-US" sz="3100" spc="31" dirty="0">
                  <a:solidFill>
                    <a:srgbClr val="000000"/>
                  </a:solidFill>
                  <a:latin typeface="DM Sans"/>
                </a:rPr>
                <a:t>After completing this session, you will be able to:</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3183920" y="4150300"/>
            <a:ext cx="11920161" cy="993200"/>
          </a:xfrm>
          <a:prstGeom prst="rect">
            <a:avLst/>
          </a:prstGeom>
        </p:spPr>
        <p:txBody>
          <a:bodyPr lIns="0" tIns="0" rIns="0" bIns="0" rtlCol="0" anchor="t">
            <a:spAutoFit/>
          </a:bodyPr>
          <a:lstStyle/>
          <a:p>
            <a:pPr marL="0" lvl="0" indent="0" algn="ctr">
              <a:lnSpc>
                <a:spcPts val="7699"/>
              </a:lnSpc>
            </a:pPr>
            <a:r>
              <a:rPr lang="en-US" sz="6999" dirty="0">
                <a:solidFill>
                  <a:srgbClr val="000000"/>
                </a:solidFill>
                <a:latin typeface="DM Sans Bold"/>
              </a:rPr>
              <a:t>Re-cap: What is UHC?</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Video</a:t>
            </a:r>
          </a:p>
        </p:txBody>
      </p:sp>
      <p:pic>
        <p:nvPicPr>
          <p:cNvPr id="6" name="Online Media 5" title="WHO: Universal health coverage - the best investment for a safer, fairer and healthier world">
            <a:hlinkClick r:id="" action="ppaction://media"/>
            <a:extLst>
              <a:ext uri="{FF2B5EF4-FFF2-40B4-BE49-F238E27FC236}">
                <a16:creationId xmlns:a16="http://schemas.microsoft.com/office/drawing/2014/main" id="{E432AB61-D6F2-4D60-9BC8-5CEF4F82212D}"/>
              </a:ext>
            </a:extLst>
          </p:cNvPr>
          <p:cNvPicPr>
            <a:picLocks noRot="1" noChangeAspect="1"/>
          </p:cNvPicPr>
          <p:nvPr>
            <a:videoFile r:link="rId1"/>
          </p:nvPr>
        </p:nvPicPr>
        <p:blipFill>
          <a:blip r:embed="rId4"/>
          <a:stretch>
            <a:fillRect/>
          </a:stretch>
        </p:blipFill>
        <p:spPr>
          <a:xfrm>
            <a:off x="1601026" y="2209800"/>
            <a:ext cx="10384779" cy="5867400"/>
          </a:xfrm>
          <a:prstGeom prst="rect">
            <a:avLst/>
          </a:prstGeom>
        </p:spPr>
      </p:pic>
    </p:spTree>
    <p:extLst>
      <p:ext uri="{BB962C8B-B14F-4D97-AF65-F5344CB8AC3E}">
        <p14:creationId xmlns:p14="http://schemas.microsoft.com/office/powerpoint/2010/main" val="391518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Reminder</a:t>
            </a:r>
          </a:p>
        </p:txBody>
      </p:sp>
      <p:sp>
        <p:nvSpPr>
          <p:cNvPr id="5" name="TextBox 5"/>
          <p:cNvSpPr txBox="1"/>
          <p:nvPr/>
        </p:nvSpPr>
        <p:spPr>
          <a:xfrm>
            <a:off x="1944154" y="3724575"/>
            <a:ext cx="14395461" cy="4552528"/>
          </a:xfrm>
          <a:prstGeom prst="rect">
            <a:avLst/>
          </a:prstGeom>
        </p:spPr>
        <p:txBody>
          <a:bodyPr lIns="0" tIns="0" rIns="0" bIns="0" rtlCol="0" anchor="t">
            <a:spAutoFit/>
          </a:bodyPr>
          <a:lstStyle/>
          <a:p>
            <a:pPr marL="755650" lvl="1" indent="-377825">
              <a:lnSpc>
                <a:spcPts val="6020"/>
              </a:lnSpc>
              <a:buFont typeface="Arial"/>
              <a:buChar char="•"/>
            </a:pPr>
            <a:r>
              <a:rPr lang="en-US" sz="3500" spc="35" dirty="0">
                <a:solidFill>
                  <a:srgbClr val="000000"/>
                </a:solidFill>
                <a:latin typeface="DM Sans"/>
              </a:rPr>
              <a:t>Every country in the world has pledged to achieve UHC by 2030</a:t>
            </a:r>
          </a:p>
          <a:p>
            <a:pPr marL="755650" lvl="1" indent="-377825">
              <a:lnSpc>
                <a:spcPts val="6020"/>
              </a:lnSpc>
              <a:buFont typeface="Arial"/>
              <a:buChar char="•"/>
            </a:pPr>
            <a:r>
              <a:rPr lang="en-US" sz="3500" spc="35" dirty="0">
                <a:solidFill>
                  <a:srgbClr val="000000"/>
                </a:solidFill>
                <a:latin typeface="DM Sans"/>
              </a:rPr>
              <a:t>UHC looks different in different countries</a:t>
            </a:r>
          </a:p>
          <a:p>
            <a:pPr marL="755650" lvl="1" indent="-377825">
              <a:lnSpc>
                <a:spcPts val="6020"/>
              </a:lnSpc>
              <a:buFont typeface="Arial"/>
              <a:buChar char="•"/>
            </a:pPr>
            <a:r>
              <a:rPr lang="en-US" sz="3500" spc="35" dirty="0">
                <a:solidFill>
                  <a:srgbClr val="000000"/>
                </a:solidFill>
                <a:latin typeface="DM Sans"/>
              </a:rPr>
              <a:t>UHC is more than health insurance</a:t>
            </a:r>
          </a:p>
          <a:p>
            <a:pPr marL="755650" lvl="1" indent="-377825">
              <a:lnSpc>
                <a:spcPts val="6020"/>
              </a:lnSpc>
              <a:buFont typeface="Arial"/>
              <a:buChar char="•"/>
            </a:pPr>
            <a:r>
              <a:rPr lang="en-US" sz="3500" spc="35" dirty="0">
                <a:solidFill>
                  <a:srgbClr val="000000"/>
                </a:solidFill>
                <a:latin typeface="DM Sans"/>
              </a:rPr>
              <a:t>There are many different aspects to UHC (services, finance, governance, accountability)</a:t>
            </a:r>
          </a:p>
          <a:p>
            <a:pPr marL="755650" lvl="1" indent="-377825">
              <a:lnSpc>
                <a:spcPts val="6020"/>
              </a:lnSpc>
              <a:buFont typeface="Arial"/>
              <a:buChar char="•"/>
            </a:pPr>
            <a:r>
              <a:rPr lang="en-US" sz="3500" spc="35" dirty="0">
                <a:solidFill>
                  <a:srgbClr val="000000"/>
                </a:solidFill>
                <a:latin typeface="DM Sans"/>
              </a:rPr>
              <a:t>The goal of ending AIDS and the goal of UHC are closely linked</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50300"/>
            <a:ext cx="11920161" cy="993200"/>
          </a:xfrm>
          <a:prstGeom prst="rect">
            <a:avLst/>
          </a:prstGeom>
        </p:spPr>
        <p:txBody>
          <a:bodyPr lIns="0" tIns="0" rIns="0" bIns="0" rtlCol="0" anchor="t">
            <a:spAutoFit/>
          </a:bodyPr>
          <a:lstStyle/>
          <a:p>
            <a:pPr marL="0" lvl="0" indent="0" algn="ctr">
              <a:lnSpc>
                <a:spcPts val="7699"/>
              </a:lnSpc>
            </a:pPr>
            <a:r>
              <a:rPr lang="en-US" sz="6999">
                <a:solidFill>
                  <a:srgbClr val="000000"/>
                </a:solidFill>
                <a:latin typeface="DM Sans Bold"/>
              </a:rPr>
              <a:t>HIV &amp; UHC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058400" y="3823360"/>
            <a:ext cx="5939321" cy="2680620"/>
          </a:xfrm>
          <a:prstGeom prst="rect">
            <a:avLst/>
          </a:prstGeom>
        </p:spPr>
        <p:txBody>
          <a:bodyPr lIns="0" tIns="0" rIns="0" bIns="0" rtlCol="0" anchor="t">
            <a:spAutoFit/>
          </a:bodyPr>
          <a:lstStyle/>
          <a:p>
            <a:pPr marL="0" lvl="0" indent="0">
              <a:lnSpc>
                <a:spcPts val="7022"/>
              </a:lnSpc>
            </a:pPr>
            <a:r>
              <a:rPr lang="en-US" sz="6384">
                <a:solidFill>
                  <a:srgbClr val="000000"/>
                </a:solidFill>
                <a:latin typeface="DM Sans Bold"/>
              </a:rPr>
              <a:t>HIV and UHC: Common goals &amp; values</a:t>
            </a:r>
          </a:p>
        </p:txBody>
      </p:sp>
      <p:grpSp>
        <p:nvGrpSpPr>
          <p:cNvPr id="5" name="Group 5"/>
          <p:cNvGrpSpPr/>
          <p:nvPr/>
        </p:nvGrpSpPr>
        <p:grpSpPr>
          <a:xfrm>
            <a:off x="2542630" y="1572985"/>
            <a:ext cx="996804" cy="996804"/>
            <a:chOff x="0" y="0"/>
            <a:chExt cx="1329072" cy="1329072"/>
          </a:xfrm>
        </p:grpSpPr>
        <p:grpSp>
          <p:nvGrpSpPr>
            <p:cNvPr id="6" name="Group 6"/>
            <p:cNvGrpSpPr/>
            <p:nvPr/>
          </p:nvGrpSpPr>
          <p:grpSpPr>
            <a:xfrm>
              <a:off x="0" y="0"/>
              <a:ext cx="1329072" cy="132907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1</a:t>
              </a:r>
            </a:p>
          </p:txBody>
        </p:sp>
      </p:grpSp>
      <p:grpSp>
        <p:nvGrpSpPr>
          <p:cNvPr id="9" name="Group 9"/>
          <p:cNvGrpSpPr/>
          <p:nvPr/>
        </p:nvGrpSpPr>
        <p:grpSpPr>
          <a:xfrm>
            <a:off x="3950471" y="1541259"/>
            <a:ext cx="4357534" cy="996804"/>
            <a:chOff x="0" y="0"/>
            <a:chExt cx="24328189" cy="5565176"/>
          </a:xfrm>
        </p:grpSpPr>
        <p:sp>
          <p:nvSpPr>
            <p:cNvPr id="10" name="Freeform 10"/>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1" name="TextBox 11"/>
          <p:cNvSpPr txBox="1"/>
          <p:nvPr/>
        </p:nvSpPr>
        <p:spPr>
          <a:xfrm>
            <a:off x="4185266" y="1589471"/>
            <a:ext cx="3755997" cy="852755"/>
          </a:xfrm>
          <a:prstGeom prst="rect">
            <a:avLst/>
          </a:prstGeom>
        </p:spPr>
        <p:txBody>
          <a:bodyPr lIns="0" tIns="0" rIns="0" bIns="0" rtlCol="0" anchor="t">
            <a:spAutoFit/>
          </a:bodyPr>
          <a:lstStyle/>
          <a:p>
            <a:pPr marL="0" lvl="0" indent="0" algn="ctr">
              <a:lnSpc>
                <a:spcPts val="3419"/>
              </a:lnSpc>
            </a:pPr>
            <a:r>
              <a:rPr lang="en-US" sz="2442" spc="24">
                <a:solidFill>
                  <a:srgbClr val="000000"/>
                </a:solidFill>
                <a:latin typeface="DM Sans"/>
              </a:rPr>
              <a:t>Not possible to deliver one without the other</a:t>
            </a:r>
          </a:p>
        </p:txBody>
      </p:sp>
      <p:grpSp>
        <p:nvGrpSpPr>
          <p:cNvPr id="12" name="Group 12"/>
          <p:cNvGrpSpPr/>
          <p:nvPr/>
        </p:nvGrpSpPr>
        <p:grpSpPr>
          <a:xfrm>
            <a:off x="2542630" y="2936912"/>
            <a:ext cx="996804" cy="996804"/>
            <a:chOff x="0" y="0"/>
            <a:chExt cx="1329072" cy="1329072"/>
          </a:xfrm>
        </p:grpSpPr>
        <p:grpSp>
          <p:nvGrpSpPr>
            <p:cNvPr id="13" name="Group 13"/>
            <p:cNvGrpSpPr/>
            <p:nvPr/>
          </p:nvGrpSpPr>
          <p:grpSpPr>
            <a:xfrm>
              <a:off x="0" y="0"/>
              <a:ext cx="1329072" cy="1329072"/>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2</a:t>
              </a:r>
            </a:p>
          </p:txBody>
        </p:sp>
      </p:grpSp>
      <p:grpSp>
        <p:nvGrpSpPr>
          <p:cNvPr id="16" name="Group 16"/>
          <p:cNvGrpSpPr/>
          <p:nvPr/>
        </p:nvGrpSpPr>
        <p:grpSpPr>
          <a:xfrm>
            <a:off x="3950471" y="2905186"/>
            <a:ext cx="4357534" cy="996804"/>
            <a:chOff x="0" y="0"/>
            <a:chExt cx="24328189" cy="5565176"/>
          </a:xfrm>
        </p:grpSpPr>
        <p:sp>
          <p:nvSpPr>
            <p:cNvPr id="17" name="Freeform 17"/>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8" name="TextBox 18"/>
          <p:cNvSpPr txBox="1"/>
          <p:nvPr/>
        </p:nvSpPr>
        <p:spPr>
          <a:xfrm>
            <a:off x="4427873" y="3201917"/>
            <a:ext cx="3233527" cy="419169"/>
          </a:xfrm>
          <a:prstGeom prst="rect">
            <a:avLst/>
          </a:prstGeom>
        </p:spPr>
        <p:txBody>
          <a:bodyPr lIns="0" tIns="0" rIns="0" bIns="0" rtlCol="0" anchor="t">
            <a:spAutoFit/>
          </a:bodyPr>
          <a:lstStyle/>
          <a:p>
            <a:pPr marL="0" lvl="0" indent="0" algn="ctr">
              <a:lnSpc>
                <a:spcPts val="3419"/>
              </a:lnSpc>
              <a:spcBef>
                <a:spcPct val="0"/>
              </a:spcBef>
            </a:pPr>
            <a:r>
              <a:rPr lang="en-US" sz="2442" u="none" spc="24">
                <a:solidFill>
                  <a:srgbClr val="000000"/>
                </a:solidFill>
                <a:latin typeface="DM Sans"/>
              </a:rPr>
              <a:t>Leave no one behind</a:t>
            </a:r>
          </a:p>
        </p:txBody>
      </p:sp>
      <p:grpSp>
        <p:nvGrpSpPr>
          <p:cNvPr id="19" name="Group 19"/>
          <p:cNvGrpSpPr/>
          <p:nvPr/>
        </p:nvGrpSpPr>
        <p:grpSpPr>
          <a:xfrm>
            <a:off x="2542630" y="4645098"/>
            <a:ext cx="996804" cy="996804"/>
            <a:chOff x="0" y="0"/>
            <a:chExt cx="1329072" cy="1329072"/>
          </a:xfrm>
        </p:grpSpPr>
        <p:grpSp>
          <p:nvGrpSpPr>
            <p:cNvPr id="20" name="Group 20"/>
            <p:cNvGrpSpPr/>
            <p:nvPr/>
          </p:nvGrpSpPr>
          <p:grpSpPr>
            <a:xfrm>
              <a:off x="0" y="0"/>
              <a:ext cx="1329072" cy="1329072"/>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3</a:t>
              </a:r>
            </a:p>
          </p:txBody>
        </p:sp>
      </p:grpSp>
      <p:grpSp>
        <p:nvGrpSpPr>
          <p:cNvPr id="23" name="Group 23"/>
          <p:cNvGrpSpPr/>
          <p:nvPr/>
        </p:nvGrpSpPr>
        <p:grpSpPr>
          <a:xfrm>
            <a:off x="3950471" y="4328731"/>
            <a:ext cx="4357534" cy="1610875"/>
            <a:chOff x="0" y="0"/>
            <a:chExt cx="24328189" cy="8993540"/>
          </a:xfrm>
        </p:grpSpPr>
        <p:sp>
          <p:nvSpPr>
            <p:cNvPr id="24" name="Freeform 24"/>
            <p:cNvSpPr/>
            <p:nvPr/>
          </p:nvSpPr>
          <p:spPr>
            <a:xfrm>
              <a:off x="0" y="0"/>
              <a:ext cx="24328189" cy="8993540"/>
            </a:xfrm>
            <a:custGeom>
              <a:avLst/>
              <a:gdLst/>
              <a:ahLst/>
              <a:cxnLst/>
              <a:rect l="l" t="t" r="r" b="b"/>
              <a:pathLst>
                <a:path w="24328189" h="8993540">
                  <a:moveTo>
                    <a:pt x="0" y="0"/>
                  </a:moveTo>
                  <a:lnTo>
                    <a:pt x="0" y="8993540"/>
                  </a:lnTo>
                  <a:lnTo>
                    <a:pt x="24328189" y="8993540"/>
                  </a:lnTo>
                  <a:lnTo>
                    <a:pt x="24328189" y="0"/>
                  </a:lnTo>
                  <a:lnTo>
                    <a:pt x="0" y="0"/>
                  </a:lnTo>
                  <a:close/>
                  <a:moveTo>
                    <a:pt x="24267229" y="8932580"/>
                  </a:moveTo>
                  <a:lnTo>
                    <a:pt x="59690" y="8932580"/>
                  </a:lnTo>
                  <a:lnTo>
                    <a:pt x="59690" y="59690"/>
                  </a:lnTo>
                  <a:lnTo>
                    <a:pt x="24267229" y="59690"/>
                  </a:lnTo>
                  <a:lnTo>
                    <a:pt x="24267229" y="8932580"/>
                  </a:lnTo>
                  <a:close/>
                </a:path>
              </a:pathLst>
            </a:custGeom>
            <a:solidFill>
              <a:srgbClr val="000000"/>
            </a:solidFill>
          </p:spPr>
        </p:sp>
      </p:grpSp>
      <p:sp>
        <p:nvSpPr>
          <p:cNvPr id="25" name="TextBox 25"/>
          <p:cNvSpPr txBox="1"/>
          <p:nvPr/>
        </p:nvSpPr>
        <p:spPr>
          <a:xfrm>
            <a:off x="4063651" y="4467185"/>
            <a:ext cx="3999228" cy="1286341"/>
          </a:xfrm>
          <a:prstGeom prst="rect">
            <a:avLst/>
          </a:prstGeom>
        </p:spPr>
        <p:txBody>
          <a:bodyPr lIns="0" tIns="0" rIns="0" bIns="0" rtlCol="0" anchor="t">
            <a:spAutoFit/>
          </a:bodyPr>
          <a:lstStyle/>
          <a:p>
            <a:pPr marL="0" lvl="0" indent="0" algn="ctr">
              <a:lnSpc>
                <a:spcPts val="3419"/>
              </a:lnSpc>
              <a:spcBef>
                <a:spcPct val="0"/>
              </a:spcBef>
            </a:pPr>
            <a:r>
              <a:rPr lang="en-US" sz="2442" u="none" spc="24">
                <a:solidFill>
                  <a:srgbClr val="000000"/>
                </a:solidFill>
                <a:latin typeface="DM Sans"/>
              </a:rPr>
              <a:t>Human rights principles: equity, non-discrimination, dignity, social justice</a:t>
            </a:r>
          </a:p>
        </p:txBody>
      </p:sp>
      <p:grpSp>
        <p:nvGrpSpPr>
          <p:cNvPr id="26" name="Group 26"/>
          <p:cNvGrpSpPr/>
          <p:nvPr/>
        </p:nvGrpSpPr>
        <p:grpSpPr>
          <a:xfrm>
            <a:off x="2542630" y="6411831"/>
            <a:ext cx="996804" cy="996804"/>
            <a:chOff x="0" y="0"/>
            <a:chExt cx="1329072" cy="1329072"/>
          </a:xfrm>
        </p:grpSpPr>
        <p:grpSp>
          <p:nvGrpSpPr>
            <p:cNvPr id="27" name="Group 27"/>
            <p:cNvGrpSpPr/>
            <p:nvPr/>
          </p:nvGrpSpPr>
          <p:grpSpPr>
            <a:xfrm>
              <a:off x="0" y="0"/>
              <a:ext cx="1329072" cy="1329072"/>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4</a:t>
              </a:r>
            </a:p>
          </p:txBody>
        </p:sp>
      </p:grpSp>
      <p:grpSp>
        <p:nvGrpSpPr>
          <p:cNvPr id="30" name="Group 30"/>
          <p:cNvGrpSpPr/>
          <p:nvPr/>
        </p:nvGrpSpPr>
        <p:grpSpPr>
          <a:xfrm>
            <a:off x="3950471" y="6380105"/>
            <a:ext cx="4357534" cy="996804"/>
            <a:chOff x="0" y="0"/>
            <a:chExt cx="24328189" cy="5565176"/>
          </a:xfrm>
        </p:grpSpPr>
        <p:sp>
          <p:nvSpPr>
            <p:cNvPr id="31" name="Freeform 31"/>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2" name="TextBox 32"/>
          <p:cNvSpPr txBox="1"/>
          <p:nvPr/>
        </p:nvSpPr>
        <p:spPr>
          <a:xfrm>
            <a:off x="4210130" y="6428318"/>
            <a:ext cx="3706270" cy="852755"/>
          </a:xfrm>
          <a:prstGeom prst="rect">
            <a:avLst/>
          </a:prstGeom>
        </p:spPr>
        <p:txBody>
          <a:bodyPr lIns="0" tIns="0" rIns="0" bIns="0" rtlCol="0" anchor="t">
            <a:spAutoFit/>
          </a:bodyPr>
          <a:lstStyle/>
          <a:p>
            <a:pPr marL="0" lvl="0" indent="0" algn="ctr">
              <a:lnSpc>
                <a:spcPts val="3419"/>
              </a:lnSpc>
              <a:spcBef>
                <a:spcPct val="0"/>
              </a:spcBef>
            </a:pPr>
            <a:r>
              <a:rPr lang="en-US" sz="2442" spc="24">
                <a:solidFill>
                  <a:srgbClr val="000000"/>
                </a:solidFill>
                <a:latin typeface="DM Sans"/>
              </a:rPr>
              <a:t>Sustainable, predictable resources for health</a:t>
            </a:r>
          </a:p>
        </p:txBody>
      </p:sp>
      <p:grpSp>
        <p:nvGrpSpPr>
          <p:cNvPr id="33" name="Group 33"/>
          <p:cNvGrpSpPr/>
          <p:nvPr/>
        </p:nvGrpSpPr>
        <p:grpSpPr>
          <a:xfrm>
            <a:off x="2542630" y="7748937"/>
            <a:ext cx="996804" cy="996804"/>
            <a:chOff x="0" y="0"/>
            <a:chExt cx="1329072" cy="1329072"/>
          </a:xfrm>
        </p:grpSpPr>
        <p:grpSp>
          <p:nvGrpSpPr>
            <p:cNvPr id="34" name="Group 34"/>
            <p:cNvGrpSpPr/>
            <p:nvPr/>
          </p:nvGrpSpPr>
          <p:grpSpPr>
            <a:xfrm>
              <a:off x="0" y="0"/>
              <a:ext cx="1329072" cy="1329072"/>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5</a:t>
              </a:r>
            </a:p>
          </p:txBody>
        </p:sp>
      </p:grpSp>
      <p:grpSp>
        <p:nvGrpSpPr>
          <p:cNvPr id="37" name="Group 37"/>
          <p:cNvGrpSpPr/>
          <p:nvPr/>
        </p:nvGrpSpPr>
        <p:grpSpPr>
          <a:xfrm>
            <a:off x="3950471" y="7717211"/>
            <a:ext cx="4357534" cy="996804"/>
            <a:chOff x="0" y="0"/>
            <a:chExt cx="24328189" cy="5565176"/>
          </a:xfrm>
        </p:grpSpPr>
        <p:sp>
          <p:nvSpPr>
            <p:cNvPr id="38" name="Freeform 38"/>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9" name="TextBox 39"/>
          <p:cNvSpPr txBox="1"/>
          <p:nvPr/>
        </p:nvSpPr>
        <p:spPr>
          <a:xfrm>
            <a:off x="4356610" y="7797149"/>
            <a:ext cx="3304790" cy="852755"/>
          </a:xfrm>
          <a:prstGeom prst="rect">
            <a:avLst/>
          </a:prstGeom>
        </p:spPr>
        <p:txBody>
          <a:bodyPr lIns="0" tIns="0" rIns="0" bIns="0" rtlCol="0" anchor="t">
            <a:spAutoFit/>
          </a:bodyPr>
          <a:lstStyle/>
          <a:p>
            <a:pPr marL="0" lvl="0" indent="0" algn="ctr">
              <a:lnSpc>
                <a:spcPts val="3419"/>
              </a:lnSpc>
              <a:spcBef>
                <a:spcPct val="0"/>
              </a:spcBef>
            </a:pPr>
            <a:r>
              <a:rPr lang="en-US" sz="2442" u="none" spc="24">
                <a:solidFill>
                  <a:srgbClr val="000000"/>
                </a:solidFill>
                <a:latin typeface="DM Sans"/>
              </a:rPr>
              <a:t>COVID-19: role of health systems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499" y="4164330"/>
            <a:ext cx="5093321" cy="2025015"/>
          </a:xfrm>
          <a:prstGeom prst="rect">
            <a:avLst/>
          </a:prstGeom>
        </p:spPr>
        <p:txBody>
          <a:bodyPr lIns="0" tIns="0" rIns="0" bIns="0" rtlCol="0" anchor="t">
            <a:spAutoFit/>
          </a:bodyPr>
          <a:lstStyle/>
          <a:p>
            <a:pPr marL="0" lvl="0" indent="0">
              <a:lnSpc>
                <a:spcPts val="7919"/>
              </a:lnSpc>
            </a:pPr>
            <a:r>
              <a:rPr lang="en-US" sz="7199">
                <a:solidFill>
                  <a:srgbClr val="000000"/>
                </a:solidFill>
                <a:latin typeface="DM Sans Bold"/>
              </a:rPr>
              <a:t>Discussion Point</a:t>
            </a:r>
          </a:p>
        </p:txBody>
      </p:sp>
      <p:grpSp>
        <p:nvGrpSpPr>
          <p:cNvPr id="5" name="Group 5"/>
          <p:cNvGrpSpPr/>
          <p:nvPr/>
        </p:nvGrpSpPr>
        <p:grpSpPr>
          <a:xfrm rot="561958">
            <a:off x="11145015" y="3212722"/>
            <a:ext cx="3812366" cy="3745534"/>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11364918" y="3827854"/>
            <a:ext cx="3347796" cy="2797970"/>
            <a:chOff x="0" y="0"/>
            <a:chExt cx="7006184" cy="5855522"/>
          </a:xfrm>
        </p:grpSpPr>
        <p:sp>
          <p:nvSpPr>
            <p:cNvPr id="10" name="Freeform 10"/>
            <p:cNvSpPr/>
            <p:nvPr/>
          </p:nvSpPr>
          <p:spPr>
            <a:xfrm>
              <a:off x="0" y="0"/>
              <a:ext cx="7006184" cy="5855522"/>
            </a:xfrm>
            <a:custGeom>
              <a:avLst/>
              <a:gdLst/>
              <a:ahLst/>
              <a:cxnLst/>
              <a:rect l="l" t="t" r="r" b="b"/>
              <a:pathLst>
                <a:path w="7006184" h="5855522">
                  <a:moveTo>
                    <a:pt x="6881724" y="5855522"/>
                  </a:moveTo>
                  <a:lnTo>
                    <a:pt x="124460" y="5855522"/>
                  </a:lnTo>
                  <a:cubicBezTo>
                    <a:pt x="55880" y="5855522"/>
                    <a:pt x="0" y="5799642"/>
                    <a:pt x="0" y="5731062"/>
                  </a:cubicBezTo>
                  <a:lnTo>
                    <a:pt x="0" y="124460"/>
                  </a:lnTo>
                  <a:cubicBezTo>
                    <a:pt x="0" y="55880"/>
                    <a:pt x="55880" y="0"/>
                    <a:pt x="124460" y="0"/>
                  </a:cubicBezTo>
                  <a:lnTo>
                    <a:pt x="6881724" y="0"/>
                  </a:lnTo>
                  <a:cubicBezTo>
                    <a:pt x="6950304" y="0"/>
                    <a:pt x="7006184" y="55880"/>
                    <a:pt x="7006184" y="124460"/>
                  </a:cubicBezTo>
                  <a:lnTo>
                    <a:pt x="7006184" y="5731063"/>
                  </a:lnTo>
                  <a:cubicBezTo>
                    <a:pt x="7006184" y="5799643"/>
                    <a:pt x="6950304" y="5855522"/>
                    <a:pt x="6881724" y="5855522"/>
                  </a:cubicBezTo>
                  <a:close/>
                </a:path>
              </a:pathLst>
            </a:custGeom>
            <a:solidFill>
              <a:srgbClr val="F8E64A"/>
            </a:solidFill>
          </p:spPr>
        </p:sp>
      </p:grpSp>
      <p:sp>
        <p:nvSpPr>
          <p:cNvPr id="11" name="TextBox 11"/>
          <p:cNvSpPr txBox="1"/>
          <p:nvPr/>
        </p:nvSpPr>
        <p:spPr>
          <a:xfrm rot="561958">
            <a:off x="11626323" y="3852345"/>
            <a:ext cx="2860180" cy="2711616"/>
          </a:xfrm>
          <a:prstGeom prst="rect">
            <a:avLst/>
          </a:prstGeom>
        </p:spPr>
        <p:txBody>
          <a:bodyPr lIns="0" tIns="0" rIns="0" bIns="0" rtlCol="0" anchor="t">
            <a:spAutoFit/>
          </a:bodyPr>
          <a:lstStyle/>
          <a:p>
            <a:pPr marL="0" lvl="0" indent="0" algn="ctr">
              <a:lnSpc>
                <a:spcPts val="4338"/>
              </a:lnSpc>
            </a:pPr>
            <a:r>
              <a:rPr lang="en-US" sz="3098" spc="30" dirty="0">
                <a:solidFill>
                  <a:srgbClr val="000000"/>
                </a:solidFill>
                <a:latin typeface="DM Sans"/>
              </a:rPr>
              <a:t>Is it possible to advocate for UHC and for HIV at the same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371850"/>
            <a:ext cx="16230600" cy="5886450"/>
            <a:chOff x="0" y="0"/>
            <a:chExt cx="100607340" cy="36487873"/>
          </a:xfrm>
        </p:grpSpPr>
        <p:sp>
          <p:nvSpPr>
            <p:cNvPr id="3" name="Freeform 3"/>
            <p:cNvSpPr/>
            <p:nvPr/>
          </p:nvSpPr>
          <p:spPr>
            <a:xfrm>
              <a:off x="0" y="0"/>
              <a:ext cx="100607341" cy="36487872"/>
            </a:xfrm>
            <a:custGeom>
              <a:avLst/>
              <a:gdLst/>
              <a:ahLst/>
              <a:cxnLst/>
              <a:rect l="l" t="t" r="r" b="b"/>
              <a:pathLst>
                <a:path w="100607341" h="36487872">
                  <a:moveTo>
                    <a:pt x="0" y="0"/>
                  </a:moveTo>
                  <a:lnTo>
                    <a:pt x="0" y="36487872"/>
                  </a:lnTo>
                  <a:lnTo>
                    <a:pt x="100607341" y="36487872"/>
                  </a:lnTo>
                  <a:lnTo>
                    <a:pt x="100607341" y="0"/>
                  </a:lnTo>
                  <a:lnTo>
                    <a:pt x="0" y="0"/>
                  </a:lnTo>
                  <a:close/>
                  <a:moveTo>
                    <a:pt x="100546377" y="36426915"/>
                  </a:moveTo>
                  <a:lnTo>
                    <a:pt x="59690" y="36426915"/>
                  </a:lnTo>
                  <a:lnTo>
                    <a:pt x="59690" y="59690"/>
                  </a:lnTo>
                  <a:lnTo>
                    <a:pt x="100546377" y="59690"/>
                  </a:lnTo>
                  <a:lnTo>
                    <a:pt x="100546377" y="36426915"/>
                  </a:lnTo>
                  <a:close/>
                </a:path>
              </a:pathLst>
            </a:custGeom>
            <a:solidFill>
              <a:srgbClr val="000000"/>
            </a:solidFill>
          </p:spPr>
        </p:sp>
      </p:grpSp>
      <p:sp>
        <p:nvSpPr>
          <p:cNvPr id="4" name="TextBox 4"/>
          <p:cNvSpPr txBox="1"/>
          <p:nvPr/>
        </p:nvSpPr>
        <p:spPr>
          <a:xfrm>
            <a:off x="1028700" y="1085850"/>
            <a:ext cx="9229443" cy="1002725"/>
          </a:xfrm>
          <a:prstGeom prst="rect">
            <a:avLst/>
          </a:prstGeom>
        </p:spPr>
        <p:txBody>
          <a:bodyPr lIns="0" tIns="0" rIns="0" bIns="0" rtlCol="0" anchor="t">
            <a:spAutoFit/>
          </a:bodyPr>
          <a:lstStyle/>
          <a:p>
            <a:pPr marL="0" lvl="0" indent="0" algn="just">
              <a:lnSpc>
                <a:spcPts val="7700"/>
              </a:lnSpc>
            </a:pPr>
            <a:r>
              <a:rPr lang="en-US" sz="7000">
                <a:solidFill>
                  <a:srgbClr val="000000"/>
                </a:solidFill>
                <a:latin typeface="DM Sans Bold"/>
              </a:rPr>
              <a:t>UNAIDS</a:t>
            </a:r>
          </a:p>
        </p:txBody>
      </p:sp>
      <p:sp>
        <p:nvSpPr>
          <p:cNvPr id="5" name="TextBox 5"/>
          <p:cNvSpPr txBox="1"/>
          <p:nvPr/>
        </p:nvSpPr>
        <p:spPr>
          <a:xfrm>
            <a:off x="2462771" y="3943350"/>
            <a:ext cx="13410738" cy="4638675"/>
          </a:xfrm>
          <a:prstGeom prst="rect">
            <a:avLst/>
          </a:prstGeom>
        </p:spPr>
        <p:txBody>
          <a:bodyPr lIns="0" tIns="0" rIns="0" bIns="0" rtlCol="0" anchor="t">
            <a:spAutoFit/>
          </a:bodyPr>
          <a:lstStyle/>
          <a:p>
            <a:pPr marL="755650" lvl="1" indent="-377825" algn="l">
              <a:lnSpc>
                <a:spcPts val="5250"/>
              </a:lnSpc>
              <a:spcBef>
                <a:spcPct val="0"/>
              </a:spcBef>
              <a:buFont typeface="Arial"/>
              <a:buChar char="•"/>
            </a:pPr>
            <a:r>
              <a:rPr lang="en-US" sz="3500" u="none" spc="35">
                <a:solidFill>
                  <a:srgbClr val="000000"/>
                </a:solidFill>
                <a:latin typeface="DM Sans"/>
              </a:rPr>
              <a:t>Essential high-impact HIV interventions need to be defined and integrated into the national health benefit package</a:t>
            </a:r>
          </a:p>
          <a:p>
            <a:pPr marL="755650" lvl="1" indent="-377825" algn="l">
              <a:lnSpc>
                <a:spcPts val="5250"/>
              </a:lnSpc>
              <a:spcBef>
                <a:spcPct val="0"/>
              </a:spcBef>
              <a:buFont typeface="Arial"/>
              <a:buChar char="•"/>
            </a:pPr>
            <a:r>
              <a:rPr lang="en-US" sz="3500" u="none" spc="35">
                <a:solidFill>
                  <a:srgbClr val="000000"/>
                </a:solidFill>
                <a:latin typeface="DM Sans"/>
              </a:rPr>
              <a:t>This package needs to be adapted and delivered equitably to all populations in need</a:t>
            </a:r>
          </a:p>
          <a:p>
            <a:pPr marL="755650" lvl="1" indent="-377825" algn="l">
              <a:lnSpc>
                <a:spcPts val="5250"/>
              </a:lnSpc>
              <a:spcBef>
                <a:spcPct val="0"/>
              </a:spcBef>
              <a:buFont typeface="Arial"/>
              <a:buChar char="•"/>
            </a:pPr>
            <a:r>
              <a:rPr lang="en-US" sz="3500" u="none" spc="35">
                <a:solidFill>
                  <a:srgbClr val="000000"/>
                </a:solidFill>
                <a:latin typeface="DM Sans"/>
              </a:rPr>
              <a:t>The national health financing system should cover the costs of HIV services to minimize OOP expenditure and risk of financial hardship</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00C2FF"/>
            </a:solidFill>
          </p:spPr>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369464" y="2834922"/>
            <a:ext cx="12473188" cy="528193"/>
          </a:xfrm>
          <a:prstGeom prst="rect">
            <a:avLst/>
          </a:prstGeom>
        </p:spPr>
        <p:txBody>
          <a:bodyPr lIns="0" tIns="0" rIns="0" bIns="0" rtlCol="0" anchor="t">
            <a:spAutoFit/>
          </a:bodyPr>
          <a:lstStyle/>
          <a:p>
            <a:pPr>
              <a:lnSpc>
                <a:spcPts val="4256"/>
              </a:lnSpc>
            </a:pPr>
            <a:r>
              <a:rPr lang="en-US" sz="3200">
                <a:solidFill>
                  <a:srgbClr val="000000"/>
                </a:solidFill>
                <a:latin typeface="DM Sans"/>
              </a:rPr>
              <a:t>All countries are pursuing health reforms to achieve UHC</a:t>
            </a:r>
          </a:p>
        </p:txBody>
      </p:sp>
      <p:sp>
        <p:nvSpPr>
          <p:cNvPr id="5" name="TextBox 5"/>
          <p:cNvSpPr txBox="1"/>
          <p:nvPr/>
        </p:nvSpPr>
        <p:spPr>
          <a:xfrm>
            <a:off x="2168697" y="1581060"/>
            <a:ext cx="13673955" cy="930762"/>
          </a:xfrm>
          <a:prstGeom prst="rect">
            <a:avLst/>
          </a:prstGeom>
        </p:spPr>
        <p:txBody>
          <a:bodyPr lIns="0" tIns="0" rIns="0" bIns="0" rtlCol="0" anchor="t">
            <a:spAutoFit/>
          </a:bodyPr>
          <a:lstStyle/>
          <a:p>
            <a:pPr marL="0" lvl="0" indent="0">
              <a:lnSpc>
                <a:spcPts val="7246"/>
              </a:lnSpc>
            </a:pPr>
            <a:r>
              <a:rPr lang="en-US" sz="6587" dirty="0">
                <a:solidFill>
                  <a:srgbClr val="000000"/>
                </a:solidFill>
                <a:latin typeface="DM Sans Bold"/>
              </a:rPr>
              <a:t>Why engage with UHC?</a:t>
            </a:r>
          </a:p>
        </p:txBody>
      </p:sp>
      <p:grpSp>
        <p:nvGrpSpPr>
          <p:cNvPr id="6" name="Group 6"/>
          <p:cNvGrpSpPr/>
          <p:nvPr/>
        </p:nvGrpSpPr>
        <p:grpSpPr>
          <a:xfrm>
            <a:off x="2168697" y="27003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2168697" y="39318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2168697" y="52430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2168697" y="65845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2168697" y="79094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3369464" y="3799689"/>
            <a:ext cx="12473188" cy="1061593"/>
          </a:xfrm>
          <a:prstGeom prst="rect">
            <a:avLst/>
          </a:prstGeom>
        </p:spPr>
        <p:txBody>
          <a:bodyPr lIns="0" tIns="0" rIns="0" bIns="0" rtlCol="0" anchor="t">
            <a:spAutoFit/>
          </a:bodyPr>
          <a:lstStyle/>
          <a:p>
            <a:pPr>
              <a:lnSpc>
                <a:spcPts val="4256"/>
              </a:lnSpc>
            </a:pPr>
            <a:r>
              <a:rPr lang="en-US" sz="3200">
                <a:solidFill>
                  <a:srgbClr val="000000"/>
                </a:solidFill>
                <a:latin typeface="DM Sans"/>
              </a:rPr>
              <a:t>These health reforms could fundamentally change how healthcare is funded, designed and delivered</a:t>
            </a:r>
          </a:p>
        </p:txBody>
      </p:sp>
      <p:sp>
        <p:nvSpPr>
          <p:cNvPr id="27" name="TextBox 27"/>
          <p:cNvSpPr txBox="1"/>
          <p:nvPr/>
        </p:nvSpPr>
        <p:spPr>
          <a:xfrm>
            <a:off x="3369464" y="5110865"/>
            <a:ext cx="12473188" cy="1082284"/>
          </a:xfrm>
          <a:prstGeom prst="rect">
            <a:avLst/>
          </a:prstGeom>
        </p:spPr>
        <p:txBody>
          <a:bodyPr lIns="0" tIns="0" rIns="0" bIns="0" rtlCol="0" anchor="t">
            <a:spAutoFit/>
          </a:bodyPr>
          <a:lstStyle/>
          <a:p>
            <a:pPr>
              <a:lnSpc>
                <a:spcPts val="4256"/>
              </a:lnSpc>
            </a:pPr>
            <a:r>
              <a:rPr lang="en-US" sz="3200" dirty="0">
                <a:solidFill>
                  <a:srgbClr val="000000"/>
                </a:solidFill>
                <a:latin typeface="DM Sans"/>
              </a:rPr>
              <a:t>UHC has a strong focus on integration of services – HIV services will be integrated into other health services</a:t>
            </a:r>
          </a:p>
        </p:txBody>
      </p:sp>
      <p:sp>
        <p:nvSpPr>
          <p:cNvPr id="28" name="TextBox 28"/>
          <p:cNvSpPr txBox="1"/>
          <p:nvPr/>
        </p:nvSpPr>
        <p:spPr>
          <a:xfrm>
            <a:off x="3369464" y="6452374"/>
            <a:ext cx="12473188" cy="1082284"/>
          </a:xfrm>
          <a:prstGeom prst="rect">
            <a:avLst/>
          </a:prstGeom>
        </p:spPr>
        <p:txBody>
          <a:bodyPr lIns="0" tIns="0" rIns="0" bIns="0" rtlCol="0" anchor="t">
            <a:spAutoFit/>
          </a:bodyPr>
          <a:lstStyle/>
          <a:p>
            <a:pPr>
              <a:lnSpc>
                <a:spcPts val="4256"/>
              </a:lnSpc>
            </a:pPr>
            <a:r>
              <a:rPr lang="en-US" sz="3200" dirty="0">
                <a:solidFill>
                  <a:srgbClr val="000000"/>
                </a:solidFill>
                <a:latin typeface="DM Sans"/>
              </a:rPr>
              <a:t>UHC has a strong focus on domestic financing for health – there may be less donor support for ARVs</a:t>
            </a:r>
          </a:p>
        </p:txBody>
      </p:sp>
      <p:sp>
        <p:nvSpPr>
          <p:cNvPr id="29" name="TextBox 29"/>
          <p:cNvSpPr txBox="1"/>
          <p:nvPr/>
        </p:nvSpPr>
        <p:spPr>
          <a:xfrm>
            <a:off x="3369464" y="7777303"/>
            <a:ext cx="12473188" cy="1082284"/>
          </a:xfrm>
          <a:prstGeom prst="rect">
            <a:avLst/>
          </a:prstGeom>
        </p:spPr>
        <p:txBody>
          <a:bodyPr lIns="0" tIns="0" rIns="0" bIns="0" rtlCol="0" anchor="t">
            <a:spAutoFit/>
          </a:bodyPr>
          <a:lstStyle/>
          <a:p>
            <a:pPr>
              <a:lnSpc>
                <a:spcPts val="4256"/>
              </a:lnSpc>
            </a:pPr>
            <a:r>
              <a:rPr lang="en-US" sz="3200" dirty="0">
                <a:solidFill>
                  <a:srgbClr val="000000"/>
                </a:solidFill>
                <a:latin typeface="DM Sans"/>
              </a:rPr>
              <a:t>UHC has a strong focus on health systems – the role of communities is not always clear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a:solidFill>
                  <a:srgbClr val="000000"/>
                </a:solidFill>
                <a:latin typeface="DM Sans Bold"/>
              </a:rPr>
              <a:t>Break Time</a:t>
            </a: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7" name="Picture 6">
            <a:extLst>
              <a:ext uri="{FF2B5EF4-FFF2-40B4-BE49-F238E27FC236}">
                <a16:creationId xmlns:a16="http://schemas.microsoft.com/office/drawing/2014/main" id="{F68F152C-EB37-4C2D-9BB9-1CF92BE084DD}"/>
              </a:ext>
            </a:extLst>
          </p:cNvPr>
          <p:cNvPicPr>
            <a:picLocks noChangeAspect="1"/>
          </p:cNvPicPr>
          <p:nvPr/>
        </p:nvPicPr>
        <p:blipFill>
          <a:blip r:embed="rId2"/>
          <a:stretch>
            <a:fillRect/>
          </a:stretch>
        </p:blipFill>
        <p:spPr>
          <a:xfrm>
            <a:off x="8305800" y="2095500"/>
            <a:ext cx="2017951" cy="202404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a:solidFill>
            <a:srgbClr val="C00000"/>
          </a:solidFill>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grpFill/>
          </p:spPr>
        </p:sp>
      </p:grpSp>
      <p:sp>
        <p:nvSpPr>
          <p:cNvPr id="4" name="TextBox 4"/>
          <p:cNvSpPr txBox="1"/>
          <p:nvPr/>
        </p:nvSpPr>
        <p:spPr>
          <a:xfrm>
            <a:off x="2778914" y="2911122"/>
            <a:ext cx="13654288" cy="528193"/>
          </a:xfrm>
          <a:prstGeom prst="rect">
            <a:avLst/>
          </a:prstGeom>
        </p:spPr>
        <p:txBody>
          <a:bodyPr lIns="0" tIns="0" rIns="0" bIns="0" rtlCol="0" anchor="t">
            <a:spAutoFit/>
          </a:bodyPr>
          <a:lstStyle/>
          <a:p>
            <a:pPr>
              <a:lnSpc>
                <a:spcPts val="4256"/>
              </a:lnSpc>
            </a:pPr>
            <a:r>
              <a:rPr lang="en-US" sz="3200">
                <a:solidFill>
                  <a:srgbClr val="000000"/>
                </a:solidFill>
                <a:latin typeface="DM Sans"/>
              </a:rPr>
              <a:t>Less external donor support for HIV</a:t>
            </a:r>
          </a:p>
        </p:txBody>
      </p:sp>
      <p:sp>
        <p:nvSpPr>
          <p:cNvPr id="5" name="TextBox 5"/>
          <p:cNvSpPr txBox="1"/>
          <p:nvPr/>
        </p:nvSpPr>
        <p:spPr>
          <a:xfrm>
            <a:off x="1578147" y="1581060"/>
            <a:ext cx="13673955" cy="930762"/>
          </a:xfrm>
          <a:prstGeom prst="rect">
            <a:avLst/>
          </a:prstGeom>
        </p:spPr>
        <p:txBody>
          <a:bodyPr lIns="0" tIns="0" rIns="0" bIns="0" rtlCol="0" anchor="t">
            <a:spAutoFit/>
          </a:bodyPr>
          <a:lstStyle/>
          <a:p>
            <a:pPr marL="0" lvl="0" indent="0">
              <a:lnSpc>
                <a:spcPts val="7246"/>
              </a:lnSpc>
            </a:pPr>
            <a:r>
              <a:rPr lang="en-US" sz="6587">
                <a:solidFill>
                  <a:srgbClr val="000000"/>
                </a:solidFill>
                <a:latin typeface="DM Sans Bold"/>
              </a:rPr>
              <a:t>HIV in UHC: Community Concerns</a:t>
            </a:r>
          </a:p>
        </p:txBody>
      </p:sp>
      <p:grpSp>
        <p:nvGrpSpPr>
          <p:cNvPr id="6" name="Group 6"/>
          <p:cNvGrpSpPr/>
          <p:nvPr/>
        </p:nvGrpSpPr>
        <p:grpSpPr>
          <a:xfrm>
            <a:off x="1578147" y="27765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1578147" y="40080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1578147" y="53192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1578147" y="66607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1578147" y="79856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2778914" y="4142589"/>
            <a:ext cx="13654288" cy="528193"/>
          </a:xfrm>
          <a:prstGeom prst="rect">
            <a:avLst/>
          </a:prstGeom>
        </p:spPr>
        <p:txBody>
          <a:bodyPr lIns="0" tIns="0" rIns="0" bIns="0" rtlCol="0" anchor="t">
            <a:spAutoFit/>
          </a:bodyPr>
          <a:lstStyle/>
          <a:p>
            <a:pPr>
              <a:lnSpc>
                <a:spcPts val="4256"/>
              </a:lnSpc>
            </a:pPr>
            <a:r>
              <a:rPr lang="en-US" sz="3200">
                <a:solidFill>
                  <a:srgbClr val="000000"/>
                </a:solidFill>
                <a:latin typeface="DM Sans"/>
              </a:rPr>
              <a:t>Key populations are ineligible or excluded from national health insurance</a:t>
            </a:r>
          </a:p>
        </p:txBody>
      </p:sp>
      <p:sp>
        <p:nvSpPr>
          <p:cNvPr id="27" name="TextBox 27"/>
          <p:cNvSpPr txBox="1"/>
          <p:nvPr/>
        </p:nvSpPr>
        <p:spPr>
          <a:xfrm>
            <a:off x="2778914" y="5187065"/>
            <a:ext cx="13654288" cy="1061593"/>
          </a:xfrm>
          <a:prstGeom prst="rect">
            <a:avLst/>
          </a:prstGeom>
        </p:spPr>
        <p:txBody>
          <a:bodyPr lIns="0" tIns="0" rIns="0" bIns="0" rtlCol="0" anchor="t">
            <a:spAutoFit/>
          </a:bodyPr>
          <a:lstStyle/>
          <a:p>
            <a:pPr>
              <a:lnSpc>
                <a:spcPts val="4256"/>
              </a:lnSpc>
            </a:pPr>
            <a:r>
              <a:rPr lang="en-US" sz="3200">
                <a:solidFill>
                  <a:srgbClr val="000000"/>
                </a:solidFill>
                <a:latin typeface="DM Sans"/>
              </a:rPr>
              <a:t>Health systems approach will ignore non-health aspects of HIV e.g., stigma and discrimination</a:t>
            </a:r>
          </a:p>
        </p:txBody>
      </p:sp>
      <p:sp>
        <p:nvSpPr>
          <p:cNvPr id="28" name="TextBox 28"/>
          <p:cNvSpPr txBox="1"/>
          <p:nvPr/>
        </p:nvSpPr>
        <p:spPr>
          <a:xfrm>
            <a:off x="2778914" y="6795274"/>
            <a:ext cx="13654288" cy="528193"/>
          </a:xfrm>
          <a:prstGeom prst="rect">
            <a:avLst/>
          </a:prstGeom>
        </p:spPr>
        <p:txBody>
          <a:bodyPr lIns="0" tIns="0" rIns="0" bIns="0" rtlCol="0" anchor="t">
            <a:spAutoFit/>
          </a:bodyPr>
          <a:lstStyle/>
          <a:p>
            <a:pPr>
              <a:lnSpc>
                <a:spcPts val="4256"/>
              </a:lnSpc>
            </a:pPr>
            <a:r>
              <a:rPr lang="en-US" sz="3200">
                <a:solidFill>
                  <a:srgbClr val="000000"/>
                </a:solidFill>
                <a:latin typeface="DM Sans"/>
              </a:rPr>
              <a:t>Community-led and rights-based approaches will be overlooked</a:t>
            </a:r>
          </a:p>
        </p:txBody>
      </p:sp>
      <p:sp>
        <p:nvSpPr>
          <p:cNvPr id="29" name="TextBox 29"/>
          <p:cNvSpPr txBox="1"/>
          <p:nvPr/>
        </p:nvSpPr>
        <p:spPr>
          <a:xfrm>
            <a:off x="2778914" y="7853503"/>
            <a:ext cx="13654288" cy="1061593"/>
          </a:xfrm>
          <a:prstGeom prst="rect">
            <a:avLst/>
          </a:prstGeom>
        </p:spPr>
        <p:txBody>
          <a:bodyPr lIns="0" tIns="0" rIns="0" bIns="0" rtlCol="0" anchor="t">
            <a:spAutoFit/>
          </a:bodyPr>
          <a:lstStyle/>
          <a:p>
            <a:pPr>
              <a:lnSpc>
                <a:spcPts val="4256"/>
              </a:lnSpc>
            </a:pPr>
            <a:r>
              <a:rPr lang="en-US" sz="3200">
                <a:solidFill>
                  <a:srgbClr val="000000"/>
                </a:solidFill>
                <a:latin typeface="DM Sans"/>
              </a:rPr>
              <a:t>Diminished support for tailored, stand-alone services and monitoring of service uptake for key and marginalised populations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89217" y="4167178"/>
            <a:ext cx="4464929" cy="1152547"/>
            <a:chOff x="0" y="0"/>
            <a:chExt cx="23006398" cy="5938720"/>
          </a:xfrm>
        </p:grpSpPr>
        <p:sp>
          <p:nvSpPr>
            <p:cNvPr id="3" name="Freeform 3"/>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4" name="AutoShape 4"/>
          <p:cNvSpPr/>
          <p:nvPr/>
        </p:nvSpPr>
        <p:spPr>
          <a:xfrm>
            <a:off x="1794675" y="4179812"/>
            <a:ext cx="339725" cy="282091"/>
          </a:xfrm>
          <a:prstGeom prst="rect">
            <a:avLst/>
          </a:prstGeom>
          <a:solidFill>
            <a:srgbClr val="FF6B57"/>
          </a:solidFill>
        </p:spPr>
      </p:sp>
      <p:sp>
        <p:nvSpPr>
          <p:cNvPr id="5" name="TextBox 5"/>
          <p:cNvSpPr txBox="1"/>
          <p:nvPr/>
        </p:nvSpPr>
        <p:spPr>
          <a:xfrm>
            <a:off x="1879606" y="417775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1</a:t>
            </a:r>
          </a:p>
        </p:txBody>
      </p:sp>
      <p:sp>
        <p:nvSpPr>
          <p:cNvPr id="6" name="TextBox 6"/>
          <p:cNvSpPr txBox="1"/>
          <p:nvPr/>
        </p:nvSpPr>
        <p:spPr>
          <a:xfrm>
            <a:off x="2151928" y="4513334"/>
            <a:ext cx="3739509" cy="430337"/>
          </a:xfrm>
          <a:prstGeom prst="rect">
            <a:avLst/>
          </a:prstGeom>
        </p:spPr>
        <p:txBody>
          <a:bodyPr lIns="0" tIns="0" rIns="0" bIns="0" rtlCol="0" anchor="t">
            <a:spAutoFit/>
          </a:bodyPr>
          <a:lstStyle/>
          <a:p>
            <a:pPr marL="0" lvl="0" indent="0" algn="ctr">
              <a:lnSpc>
                <a:spcPts val="3536"/>
              </a:lnSpc>
              <a:spcBef>
                <a:spcPct val="0"/>
              </a:spcBef>
            </a:pPr>
            <a:r>
              <a:rPr lang="en-US" sz="2526">
                <a:solidFill>
                  <a:srgbClr val="000000"/>
                </a:solidFill>
                <a:latin typeface="DM Sans"/>
              </a:rPr>
              <a:t>Lived experience</a:t>
            </a:r>
          </a:p>
        </p:txBody>
      </p:sp>
      <p:grpSp>
        <p:nvGrpSpPr>
          <p:cNvPr id="7" name="Group 7"/>
          <p:cNvGrpSpPr/>
          <p:nvPr/>
        </p:nvGrpSpPr>
        <p:grpSpPr>
          <a:xfrm>
            <a:off x="1789217" y="6858079"/>
            <a:ext cx="4464929" cy="2400221"/>
            <a:chOff x="0" y="0"/>
            <a:chExt cx="23006398" cy="12367599"/>
          </a:xfrm>
        </p:grpSpPr>
        <p:sp>
          <p:nvSpPr>
            <p:cNvPr id="8" name="Freeform 8"/>
            <p:cNvSpPr/>
            <p:nvPr/>
          </p:nvSpPr>
          <p:spPr>
            <a:xfrm>
              <a:off x="0" y="0"/>
              <a:ext cx="23006397" cy="12367599"/>
            </a:xfrm>
            <a:custGeom>
              <a:avLst/>
              <a:gdLst/>
              <a:ahLst/>
              <a:cxnLst/>
              <a:rect l="l" t="t" r="r" b="b"/>
              <a:pathLst>
                <a:path w="23006397" h="12367599">
                  <a:moveTo>
                    <a:pt x="0" y="0"/>
                  </a:moveTo>
                  <a:lnTo>
                    <a:pt x="0" y="12367599"/>
                  </a:lnTo>
                  <a:lnTo>
                    <a:pt x="23006397" y="12367599"/>
                  </a:lnTo>
                  <a:lnTo>
                    <a:pt x="23006397" y="0"/>
                  </a:lnTo>
                  <a:lnTo>
                    <a:pt x="0" y="0"/>
                  </a:lnTo>
                  <a:close/>
                  <a:moveTo>
                    <a:pt x="22945438" y="12306640"/>
                  </a:moveTo>
                  <a:lnTo>
                    <a:pt x="59690" y="12306640"/>
                  </a:lnTo>
                  <a:lnTo>
                    <a:pt x="59690" y="59690"/>
                  </a:lnTo>
                  <a:lnTo>
                    <a:pt x="22945438" y="59690"/>
                  </a:lnTo>
                  <a:lnTo>
                    <a:pt x="22945438" y="12306640"/>
                  </a:lnTo>
                  <a:close/>
                </a:path>
              </a:pathLst>
            </a:custGeom>
            <a:solidFill>
              <a:srgbClr val="FF6B57"/>
            </a:solidFill>
          </p:spPr>
        </p:sp>
      </p:grpSp>
      <p:grpSp>
        <p:nvGrpSpPr>
          <p:cNvPr id="9" name="Group 9"/>
          <p:cNvGrpSpPr/>
          <p:nvPr/>
        </p:nvGrpSpPr>
        <p:grpSpPr>
          <a:xfrm>
            <a:off x="1800326" y="5532425"/>
            <a:ext cx="4464929" cy="1152547"/>
            <a:chOff x="0" y="0"/>
            <a:chExt cx="23006398" cy="5938720"/>
          </a:xfrm>
        </p:grpSpPr>
        <p:sp>
          <p:nvSpPr>
            <p:cNvPr id="10" name="Freeform 10"/>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11" name="AutoShape 11"/>
          <p:cNvSpPr/>
          <p:nvPr/>
        </p:nvSpPr>
        <p:spPr>
          <a:xfrm>
            <a:off x="1794675" y="5545060"/>
            <a:ext cx="339725" cy="282091"/>
          </a:xfrm>
          <a:prstGeom prst="rect">
            <a:avLst/>
          </a:prstGeom>
          <a:solidFill>
            <a:srgbClr val="FF6B57"/>
          </a:solidFill>
        </p:spPr>
      </p:sp>
      <p:sp>
        <p:nvSpPr>
          <p:cNvPr id="12" name="TextBox 12"/>
          <p:cNvSpPr txBox="1"/>
          <p:nvPr/>
        </p:nvSpPr>
        <p:spPr>
          <a:xfrm>
            <a:off x="1879606" y="5543007"/>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2</a:t>
            </a:r>
          </a:p>
        </p:txBody>
      </p:sp>
      <p:sp>
        <p:nvSpPr>
          <p:cNvPr id="13" name="AutoShape 13"/>
          <p:cNvSpPr/>
          <p:nvPr/>
        </p:nvSpPr>
        <p:spPr>
          <a:xfrm>
            <a:off x="1794675" y="6870713"/>
            <a:ext cx="339725" cy="282091"/>
          </a:xfrm>
          <a:prstGeom prst="rect">
            <a:avLst/>
          </a:prstGeom>
          <a:solidFill>
            <a:srgbClr val="FF6B57"/>
          </a:solidFill>
        </p:spPr>
      </p:sp>
      <p:sp>
        <p:nvSpPr>
          <p:cNvPr id="14" name="TextBox 14"/>
          <p:cNvSpPr txBox="1"/>
          <p:nvPr/>
        </p:nvSpPr>
        <p:spPr>
          <a:xfrm>
            <a:off x="1879606" y="6868660"/>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3</a:t>
            </a:r>
          </a:p>
        </p:txBody>
      </p:sp>
      <p:sp>
        <p:nvSpPr>
          <p:cNvPr id="15" name="TextBox 15"/>
          <p:cNvSpPr txBox="1"/>
          <p:nvPr/>
        </p:nvSpPr>
        <p:spPr>
          <a:xfrm>
            <a:off x="1789217" y="1554780"/>
            <a:ext cx="11697080" cy="1003300"/>
          </a:xfrm>
          <a:prstGeom prst="rect">
            <a:avLst/>
          </a:prstGeom>
        </p:spPr>
        <p:txBody>
          <a:bodyPr lIns="0" tIns="0" rIns="0" bIns="0" rtlCol="0" anchor="t">
            <a:spAutoFit/>
          </a:bodyPr>
          <a:lstStyle/>
          <a:p>
            <a:pPr marL="0" lvl="0" indent="0">
              <a:lnSpc>
                <a:spcPts val="7700"/>
              </a:lnSpc>
              <a:spcBef>
                <a:spcPct val="0"/>
              </a:spcBef>
            </a:pPr>
            <a:r>
              <a:rPr lang="en-US" sz="7000">
                <a:solidFill>
                  <a:srgbClr val="000000"/>
                </a:solidFill>
                <a:latin typeface="DM Sans Bold"/>
              </a:rPr>
              <a:t>UHC and You</a:t>
            </a:r>
          </a:p>
        </p:txBody>
      </p:sp>
      <p:sp>
        <p:nvSpPr>
          <p:cNvPr id="16" name="TextBox 16"/>
          <p:cNvSpPr txBox="1"/>
          <p:nvPr/>
        </p:nvSpPr>
        <p:spPr>
          <a:xfrm>
            <a:off x="2163036" y="5878582"/>
            <a:ext cx="3739509" cy="430337"/>
          </a:xfrm>
          <a:prstGeom prst="rect">
            <a:avLst/>
          </a:prstGeom>
        </p:spPr>
        <p:txBody>
          <a:bodyPr lIns="0" tIns="0" rIns="0" bIns="0" rtlCol="0" anchor="t">
            <a:spAutoFit/>
          </a:bodyPr>
          <a:lstStyle/>
          <a:p>
            <a:pPr marL="0" lvl="0" indent="0" algn="ctr">
              <a:lnSpc>
                <a:spcPts val="3536"/>
              </a:lnSpc>
              <a:spcBef>
                <a:spcPct val="0"/>
              </a:spcBef>
            </a:pPr>
            <a:r>
              <a:rPr lang="en-US" sz="2526">
                <a:solidFill>
                  <a:srgbClr val="000000"/>
                </a:solidFill>
                <a:latin typeface="DM Sans"/>
              </a:rPr>
              <a:t>Data (Stigma Index etc)</a:t>
            </a:r>
          </a:p>
        </p:txBody>
      </p:sp>
      <p:sp>
        <p:nvSpPr>
          <p:cNvPr id="17" name="TextBox 17"/>
          <p:cNvSpPr txBox="1"/>
          <p:nvPr/>
        </p:nvSpPr>
        <p:spPr>
          <a:xfrm>
            <a:off x="2007677" y="7227260"/>
            <a:ext cx="4028010" cy="1770976"/>
          </a:xfrm>
          <a:prstGeom prst="rect">
            <a:avLst/>
          </a:prstGeom>
        </p:spPr>
        <p:txBody>
          <a:bodyPr lIns="0" tIns="0" rIns="0" bIns="0" rtlCol="0" anchor="t">
            <a:spAutoFit/>
          </a:bodyPr>
          <a:lstStyle/>
          <a:p>
            <a:pPr marL="0" lvl="0" indent="0" algn="ctr">
              <a:lnSpc>
                <a:spcPts val="3536"/>
              </a:lnSpc>
              <a:spcBef>
                <a:spcPct val="0"/>
              </a:spcBef>
            </a:pPr>
            <a:r>
              <a:rPr lang="en-US" sz="2526">
                <a:solidFill>
                  <a:srgbClr val="000000"/>
                </a:solidFill>
                <a:latin typeface="DM Sans"/>
              </a:rPr>
              <a:t>On the ground/frontline knowledge of connecting with broader health services (peer supporters)</a:t>
            </a:r>
          </a:p>
        </p:txBody>
      </p:sp>
      <p:grpSp>
        <p:nvGrpSpPr>
          <p:cNvPr id="18" name="Group 18"/>
          <p:cNvGrpSpPr/>
          <p:nvPr/>
        </p:nvGrpSpPr>
        <p:grpSpPr>
          <a:xfrm>
            <a:off x="1789217" y="2980752"/>
            <a:ext cx="15040902" cy="434851"/>
            <a:chOff x="0" y="0"/>
            <a:chExt cx="22842324" cy="660400"/>
          </a:xfrm>
        </p:grpSpPr>
        <p:sp>
          <p:nvSpPr>
            <p:cNvPr id="19" name="Freeform 19"/>
            <p:cNvSpPr/>
            <p:nvPr/>
          </p:nvSpPr>
          <p:spPr>
            <a:xfrm>
              <a:off x="0" y="0"/>
              <a:ext cx="22842324" cy="660400"/>
            </a:xfrm>
            <a:custGeom>
              <a:avLst/>
              <a:gdLst/>
              <a:ahLst/>
              <a:cxnLst/>
              <a:rect l="l" t="t" r="r" b="b"/>
              <a:pathLst>
                <a:path w="22842324" h="660400">
                  <a:moveTo>
                    <a:pt x="22717864" y="660400"/>
                  </a:moveTo>
                  <a:lnTo>
                    <a:pt x="124460" y="660400"/>
                  </a:lnTo>
                  <a:cubicBezTo>
                    <a:pt x="55880" y="660400"/>
                    <a:pt x="0" y="604520"/>
                    <a:pt x="0" y="535940"/>
                  </a:cubicBezTo>
                  <a:lnTo>
                    <a:pt x="0" y="124460"/>
                  </a:lnTo>
                  <a:cubicBezTo>
                    <a:pt x="0" y="55880"/>
                    <a:pt x="55880" y="0"/>
                    <a:pt x="124460" y="0"/>
                  </a:cubicBezTo>
                  <a:lnTo>
                    <a:pt x="22717864" y="0"/>
                  </a:lnTo>
                  <a:cubicBezTo>
                    <a:pt x="22786445" y="0"/>
                    <a:pt x="22842324" y="55880"/>
                    <a:pt x="22842324" y="124460"/>
                  </a:cubicBezTo>
                  <a:lnTo>
                    <a:pt x="22842324" y="535940"/>
                  </a:lnTo>
                  <a:cubicBezTo>
                    <a:pt x="22842324" y="604520"/>
                    <a:pt x="22786445" y="660400"/>
                    <a:pt x="22717864" y="660400"/>
                  </a:cubicBezTo>
                  <a:close/>
                </a:path>
              </a:pathLst>
            </a:custGeom>
            <a:solidFill>
              <a:srgbClr val="FF6B57"/>
            </a:solidFill>
          </p:spPr>
        </p:sp>
      </p:grpSp>
      <p:sp>
        <p:nvSpPr>
          <p:cNvPr id="20" name="TextBox 20"/>
          <p:cNvSpPr txBox="1"/>
          <p:nvPr/>
        </p:nvSpPr>
        <p:spPr>
          <a:xfrm>
            <a:off x="1889131" y="2914077"/>
            <a:ext cx="12860233" cy="523875"/>
          </a:xfrm>
          <a:prstGeom prst="rect">
            <a:avLst/>
          </a:prstGeom>
        </p:spPr>
        <p:txBody>
          <a:bodyPr lIns="0" tIns="0" rIns="0" bIns="0" rtlCol="0" anchor="t">
            <a:spAutoFit/>
          </a:bodyPr>
          <a:lstStyle/>
          <a:p>
            <a:pPr marL="0" lvl="0" indent="0">
              <a:lnSpc>
                <a:spcPts val="4200"/>
              </a:lnSpc>
            </a:pPr>
            <a:r>
              <a:rPr lang="en-US" sz="3000" spc="30">
                <a:solidFill>
                  <a:srgbClr val="000000"/>
                </a:solidFill>
                <a:latin typeface="DM Sans"/>
              </a:rPr>
              <a:t>PLHIV Networks have a lot to bring to UHC:</a:t>
            </a:r>
          </a:p>
        </p:txBody>
      </p:sp>
      <p:grpSp>
        <p:nvGrpSpPr>
          <p:cNvPr id="21" name="Group 21"/>
          <p:cNvGrpSpPr/>
          <p:nvPr/>
        </p:nvGrpSpPr>
        <p:grpSpPr>
          <a:xfrm>
            <a:off x="7133003" y="4254101"/>
            <a:ext cx="4464929" cy="2249470"/>
            <a:chOff x="0" y="0"/>
            <a:chExt cx="23006398" cy="11590822"/>
          </a:xfrm>
        </p:grpSpPr>
        <p:sp>
          <p:nvSpPr>
            <p:cNvPr id="22" name="Freeform 22"/>
            <p:cNvSpPr/>
            <p:nvPr/>
          </p:nvSpPr>
          <p:spPr>
            <a:xfrm>
              <a:off x="0" y="0"/>
              <a:ext cx="23006397" cy="11590822"/>
            </a:xfrm>
            <a:custGeom>
              <a:avLst/>
              <a:gdLst/>
              <a:ahLst/>
              <a:cxnLst/>
              <a:rect l="l" t="t" r="r" b="b"/>
              <a:pathLst>
                <a:path w="23006397" h="11590822">
                  <a:moveTo>
                    <a:pt x="0" y="0"/>
                  </a:moveTo>
                  <a:lnTo>
                    <a:pt x="0" y="11590822"/>
                  </a:lnTo>
                  <a:lnTo>
                    <a:pt x="23006397" y="11590822"/>
                  </a:lnTo>
                  <a:lnTo>
                    <a:pt x="23006397" y="0"/>
                  </a:lnTo>
                  <a:lnTo>
                    <a:pt x="0" y="0"/>
                  </a:lnTo>
                  <a:close/>
                  <a:moveTo>
                    <a:pt x="22945438" y="11529862"/>
                  </a:moveTo>
                  <a:lnTo>
                    <a:pt x="59690" y="11529862"/>
                  </a:lnTo>
                  <a:lnTo>
                    <a:pt x="59690" y="59690"/>
                  </a:lnTo>
                  <a:lnTo>
                    <a:pt x="22945438" y="59690"/>
                  </a:lnTo>
                  <a:lnTo>
                    <a:pt x="22945438" y="11529862"/>
                  </a:lnTo>
                  <a:close/>
                </a:path>
              </a:pathLst>
            </a:custGeom>
            <a:solidFill>
              <a:srgbClr val="FF6B57"/>
            </a:solidFill>
          </p:spPr>
        </p:sp>
      </p:grpSp>
      <p:sp>
        <p:nvSpPr>
          <p:cNvPr id="23" name="AutoShape 23"/>
          <p:cNvSpPr/>
          <p:nvPr/>
        </p:nvSpPr>
        <p:spPr>
          <a:xfrm>
            <a:off x="7138461" y="4266735"/>
            <a:ext cx="339725" cy="282091"/>
          </a:xfrm>
          <a:prstGeom prst="rect">
            <a:avLst/>
          </a:prstGeom>
          <a:solidFill>
            <a:srgbClr val="FF6B57"/>
          </a:solidFill>
        </p:spPr>
      </p:sp>
      <p:sp>
        <p:nvSpPr>
          <p:cNvPr id="24" name="TextBox 24"/>
          <p:cNvSpPr txBox="1"/>
          <p:nvPr/>
        </p:nvSpPr>
        <p:spPr>
          <a:xfrm>
            <a:off x="7223392" y="4264682"/>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4</a:t>
            </a:r>
          </a:p>
        </p:txBody>
      </p:sp>
      <p:sp>
        <p:nvSpPr>
          <p:cNvPr id="25" name="TextBox 25"/>
          <p:cNvSpPr txBox="1"/>
          <p:nvPr/>
        </p:nvSpPr>
        <p:spPr>
          <a:xfrm>
            <a:off x="7495713" y="4692975"/>
            <a:ext cx="3739509" cy="1324097"/>
          </a:xfrm>
          <a:prstGeom prst="rect">
            <a:avLst/>
          </a:prstGeom>
        </p:spPr>
        <p:txBody>
          <a:bodyPr lIns="0" tIns="0" rIns="0" bIns="0" rtlCol="0" anchor="t">
            <a:spAutoFit/>
          </a:bodyPr>
          <a:lstStyle/>
          <a:p>
            <a:pPr algn="ctr">
              <a:lnSpc>
                <a:spcPts val="3536"/>
              </a:lnSpc>
            </a:pPr>
            <a:r>
              <a:rPr lang="en-US" sz="2526">
                <a:solidFill>
                  <a:srgbClr val="000000"/>
                </a:solidFill>
                <a:latin typeface="DM Sans"/>
              </a:rPr>
              <a:t>Experience of delivering people-centred health services</a:t>
            </a:r>
          </a:p>
        </p:txBody>
      </p:sp>
      <p:grpSp>
        <p:nvGrpSpPr>
          <p:cNvPr id="26" name="Group 26"/>
          <p:cNvGrpSpPr/>
          <p:nvPr/>
        </p:nvGrpSpPr>
        <p:grpSpPr>
          <a:xfrm>
            <a:off x="7133003" y="7145594"/>
            <a:ext cx="4464929" cy="1852642"/>
            <a:chOff x="0" y="0"/>
            <a:chExt cx="23006398" cy="9546093"/>
          </a:xfrm>
        </p:grpSpPr>
        <p:sp>
          <p:nvSpPr>
            <p:cNvPr id="27" name="Freeform 27"/>
            <p:cNvSpPr/>
            <p:nvPr/>
          </p:nvSpPr>
          <p:spPr>
            <a:xfrm>
              <a:off x="0" y="0"/>
              <a:ext cx="23006397" cy="9546093"/>
            </a:xfrm>
            <a:custGeom>
              <a:avLst/>
              <a:gdLst/>
              <a:ahLst/>
              <a:cxnLst/>
              <a:rect l="l" t="t" r="r" b="b"/>
              <a:pathLst>
                <a:path w="23006397" h="9546093">
                  <a:moveTo>
                    <a:pt x="0" y="0"/>
                  </a:moveTo>
                  <a:lnTo>
                    <a:pt x="0" y="9546093"/>
                  </a:lnTo>
                  <a:lnTo>
                    <a:pt x="23006397" y="9546093"/>
                  </a:lnTo>
                  <a:lnTo>
                    <a:pt x="23006397" y="0"/>
                  </a:lnTo>
                  <a:lnTo>
                    <a:pt x="0" y="0"/>
                  </a:lnTo>
                  <a:close/>
                  <a:moveTo>
                    <a:pt x="22945438" y="9485133"/>
                  </a:moveTo>
                  <a:lnTo>
                    <a:pt x="59690" y="9485133"/>
                  </a:lnTo>
                  <a:lnTo>
                    <a:pt x="59690" y="59690"/>
                  </a:lnTo>
                  <a:lnTo>
                    <a:pt x="22945438" y="59690"/>
                  </a:lnTo>
                  <a:lnTo>
                    <a:pt x="22945438" y="9485133"/>
                  </a:lnTo>
                  <a:close/>
                </a:path>
              </a:pathLst>
            </a:custGeom>
            <a:solidFill>
              <a:srgbClr val="FF6B57"/>
            </a:solidFill>
          </p:spPr>
        </p:sp>
      </p:grpSp>
      <p:sp>
        <p:nvSpPr>
          <p:cNvPr id="28" name="AutoShape 28"/>
          <p:cNvSpPr/>
          <p:nvPr/>
        </p:nvSpPr>
        <p:spPr>
          <a:xfrm>
            <a:off x="7138461" y="7158229"/>
            <a:ext cx="339725" cy="282091"/>
          </a:xfrm>
          <a:prstGeom prst="rect">
            <a:avLst/>
          </a:prstGeom>
          <a:solidFill>
            <a:srgbClr val="FF6B57"/>
          </a:solidFill>
        </p:spPr>
      </p:sp>
      <p:sp>
        <p:nvSpPr>
          <p:cNvPr id="29" name="TextBox 29"/>
          <p:cNvSpPr txBox="1"/>
          <p:nvPr/>
        </p:nvSpPr>
        <p:spPr>
          <a:xfrm>
            <a:off x="7223392" y="7156175"/>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5</a:t>
            </a:r>
          </a:p>
        </p:txBody>
      </p:sp>
      <p:sp>
        <p:nvSpPr>
          <p:cNvPr id="30" name="TextBox 30"/>
          <p:cNvSpPr txBox="1"/>
          <p:nvPr/>
        </p:nvSpPr>
        <p:spPr>
          <a:xfrm>
            <a:off x="7317057" y="7413030"/>
            <a:ext cx="4096821" cy="1324097"/>
          </a:xfrm>
          <a:prstGeom prst="rect">
            <a:avLst/>
          </a:prstGeom>
        </p:spPr>
        <p:txBody>
          <a:bodyPr lIns="0" tIns="0" rIns="0" bIns="0" rtlCol="0" anchor="t">
            <a:spAutoFit/>
          </a:bodyPr>
          <a:lstStyle/>
          <a:p>
            <a:pPr marL="0" lvl="0" indent="0" algn="ctr">
              <a:lnSpc>
                <a:spcPts val="3536"/>
              </a:lnSpc>
              <a:spcBef>
                <a:spcPct val="0"/>
              </a:spcBef>
            </a:pPr>
            <a:r>
              <a:rPr lang="en-US" sz="2526">
                <a:solidFill>
                  <a:srgbClr val="000000"/>
                </a:solidFill>
                <a:latin typeface="DM Sans"/>
              </a:rPr>
              <a:t>Expertise on how to reach the most vulnerable and marginalised</a:t>
            </a:r>
          </a:p>
        </p:txBody>
      </p:sp>
      <p:grpSp>
        <p:nvGrpSpPr>
          <p:cNvPr id="31" name="Group 31"/>
          <p:cNvGrpSpPr/>
          <p:nvPr/>
        </p:nvGrpSpPr>
        <p:grpSpPr>
          <a:xfrm>
            <a:off x="12370843" y="4339298"/>
            <a:ext cx="4464929" cy="2079077"/>
            <a:chOff x="0" y="0"/>
            <a:chExt cx="23006398" cy="10712839"/>
          </a:xfrm>
        </p:grpSpPr>
        <p:sp>
          <p:nvSpPr>
            <p:cNvPr id="32" name="Freeform 32"/>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3" name="AutoShape 33"/>
          <p:cNvSpPr/>
          <p:nvPr/>
        </p:nvSpPr>
        <p:spPr>
          <a:xfrm>
            <a:off x="12365191" y="4351932"/>
            <a:ext cx="339725" cy="282091"/>
          </a:xfrm>
          <a:prstGeom prst="rect">
            <a:avLst/>
          </a:prstGeom>
          <a:solidFill>
            <a:srgbClr val="FF6B57"/>
          </a:solidFill>
        </p:spPr>
      </p:sp>
      <p:sp>
        <p:nvSpPr>
          <p:cNvPr id="34" name="TextBox 34"/>
          <p:cNvSpPr txBox="1"/>
          <p:nvPr/>
        </p:nvSpPr>
        <p:spPr>
          <a:xfrm>
            <a:off x="12450123" y="434987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6</a:t>
            </a:r>
          </a:p>
        </p:txBody>
      </p:sp>
      <p:sp>
        <p:nvSpPr>
          <p:cNvPr id="35" name="TextBox 35"/>
          <p:cNvSpPr txBox="1"/>
          <p:nvPr/>
        </p:nvSpPr>
        <p:spPr>
          <a:xfrm>
            <a:off x="12802303" y="4751173"/>
            <a:ext cx="3602007" cy="1324097"/>
          </a:xfrm>
          <a:prstGeom prst="rect">
            <a:avLst/>
          </a:prstGeom>
        </p:spPr>
        <p:txBody>
          <a:bodyPr lIns="0" tIns="0" rIns="0" bIns="0" rtlCol="0" anchor="t">
            <a:spAutoFit/>
          </a:bodyPr>
          <a:lstStyle/>
          <a:p>
            <a:pPr algn="ctr">
              <a:lnSpc>
                <a:spcPts val="3536"/>
              </a:lnSpc>
            </a:pPr>
            <a:r>
              <a:rPr lang="en-US" sz="2526">
                <a:solidFill>
                  <a:srgbClr val="000000"/>
                </a:solidFill>
                <a:latin typeface="DM Sans"/>
              </a:rPr>
              <a:t>Commitment to equity, inclusiveness and human rights</a:t>
            </a:r>
          </a:p>
        </p:txBody>
      </p:sp>
      <p:grpSp>
        <p:nvGrpSpPr>
          <p:cNvPr id="36" name="Group 36"/>
          <p:cNvGrpSpPr/>
          <p:nvPr/>
        </p:nvGrpSpPr>
        <p:grpSpPr>
          <a:xfrm>
            <a:off x="12365191" y="7032377"/>
            <a:ext cx="4464929" cy="2079077"/>
            <a:chOff x="0" y="0"/>
            <a:chExt cx="23006398" cy="10712839"/>
          </a:xfrm>
        </p:grpSpPr>
        <p:sp>
          <p:nvSpPr>
            <p:cNvPr id="37" name="Freeform 37"/>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8" name="AutoShape 38"/>
          <p:cNvSpPr/>
          <p:nvPr/>
        </p:nvSpPr>
        <p:spPr>
          <a:xfrm>
            <a:off x="12359540" y="7045011"/>
            <a:ext cx="339725" cy="282091"/>
          </a:xfrm>
          <a:prstGeom prst="rect">
            <a:avLst/>
          </a:prstGeom>
          <a:solidFill>
            <a:srgbClr val="FF6B57"/>
          </a:solidFill>
        </p:spPr>
      </p:sp>
      <p:sp>
        <p:nvSpPr>
          <p:cNvPr id="39" name="TextBox 39"/>
          <p:cNvSpPr txBox="1"/>
          <p:nvPr/>
        </p:nvSpPr>
        <p:spPr>
          <a:xfrm>
            <a:off x="12444471" y="7042958"/>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7</a:t>
            </a:r>
          </a:p>
        </p:txBody>
      </p:sp>
      <p:sp>
        <p:nvSpPr>
          <p:cNvPr id="40" name="TextBox 40"/>
          <p:cNvSpPr txBox="1"/>
          <p:nvPr/>
        </p:nvSpPr>
        <p:spPr>
          <a:xfrm>
            <a:off x="12796652" y="7444252"/>
            <a:ext cx="3602007" cy="1324097"/>
          </a:xfrm>
          <a:prstGeom prst="rect">
            <a:avLst/>
          </a:prstGeom>
        </p:spPr>
        <p:txBody>
          <a:bodyPr lIns="0" tIns="0" rIns="0" bIns="0" rtlCol="0" anchor="t">
            <a:spAutoFit/>
          </a:bodyPr>
          <a:lstStyle/>
          <a:p>
            <a:pPr algn="ctr">
              <a:lnSpc>
                <a:spcPts val="3536"/>
              </a:lnSpc>
            </a:pPr>
            <a:r>
              <a:rPr lang="en-US" sz="2526">
                <a:solidFill>
                  <a:srgbClr val="000000"/>
                </a:solidFill>
                <a:latin typeface="DM Sans"/>
              </a:rPr>
              <a:t>Ability to advocate and hold decision-makers to account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3177247" cy="948851"/>
          </a:xfrm>
          <a:prstGeom prst="rect">
            <a:avLst/>
          </a:prstGeom>
        </p:spPr>
        <p:txBody>
          <a:bodyPr lIns="0" tIns="0" rIns="0" bIns="0" rtlCol="0" anchor="t">
            <a:spAutoFit/>
          </a:bodyPr>
          <a:lstStyle/>
          <a:p>
            <a:pPr marL="0" lvl="0" indent="0">
              <a:lnSpc>
                <a:spcPts val="7377"/>
              </a:lnSpc>
            </a:pPr>
            <a:r>
              <a:rPr lang="en-US" sz="6707">
                <a:solidFill>
                  <a:srgbClr val="000000"/>
                </a:solidFill>
                <a:latin typeface="DM Sans Bold"/>
              </a:rPr>
              <a:t>Where to start</a:t>
            </a:r>
          </a:p>
        </p:txBody>
      </p:sp>
      <p:grpSp>
        <p:nvGrpSpPr>
          <p:cNvPr id="3" name="Group 3"/>
          <p:cNvGrpSpPr/>
          <p:nvPr/>
        </p:nvGrpSpPr>
        <p:grpSpPr>
          <a:xfrm>
            <a:off x="2291235" y="2234726"/>
            <a:ext cx="13705528" cy="7214074"/>
            <a:chOff x="0" y="0"/>
            <a:chExt cx="18274038" cy="9618765"/>
          </a:xfrm>
        </p:grpSpPr>
        <p:grpSp>
          <p:nvGrpSpPr>
            <p:cNvPr id="4" name="Group 4"/>
            <p:cNvGrpSpPr/>
            <p:nvPr/>
          </p:nvGrpSpPr>
          <p:grpSpPr>
            <a:xfrm>
              <a:off x="0" y="1444293"/>
              <a:ext cx="6302040" cy="1821283"/>
              <a:chOff x="0" y="0"/>
              <a:chExt cx="27306249" cy="7891475"/>
            </a:xfrm>
          </p:grpSpPr>
          <p:sp>
            <p:nvSpPr>
              <p:cNvPr id="5" name="Freeform 5"/>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6" name="TextBox 6"/>
            <p:cNvSpPr txBox="1"/>
            <p:nvPr/>
          </p:nvSpPr>
          <p:spPr>
            <a:xfrm>
              <a:off x="197279" y="1679543"/>
              <a:ext cx="5895971" cy="1357456"/>
            </a:xfrm>
            <a:prstGeom prst="rect">
              <a:avLst/>
            </a:prstGeom>
          </p:spPr>
          <p:txBody>
            <a:bodyPr lIns="0" tIns="0" rIns="0" bIns="0" rtlCol="0" anchor="t">
              <a:spAutoFit/>
            </a:bodyPr>
            <a:lstStyle/>
            <a:p>
              <a:pPr>
                <a:lnSpc>
                  <a:spcPts val="2794"/>
                </a:lnSpc>
              </a:pPr>
              <a:r>
                <a:rPr lang="en-US" sz="1996" spc="19">
                  <a:solidFill>
                    <a:srgbClr val="000000"/>
                  </a:solidFill>
                  <a:latin typeface="DM Sans"/>
                </a:rPr>
                <a:t> 1. Have there been any citizen/public consultations on UHC in your country?</a:t>
              </a:r>
            </a:p>
          </p:txBody>
        </p:sp>
        <p:grpSp>
          <p:nvGrpSpPr>
            <p:cNvPr id="7" name="Group 7"/>
            <p:cNvGrpSpPr/>
            <p:nvPr/>
          </p:nvGrpSpPr>
          <p:grpSpPr>
            <a:xfrm>
              <a:off x="0" y="0"/>
              <a:ext cx="6302040" cy="1153388"/>
              <a:chOff x="0" y="0"/>
              <a:chExt cx="8026274" cy="1468954"/>
            </a:xfrm>
          </p:grpSpPr>
          <p:sp>
            <p:nvSpPr>
              <p:cNvPr id="8" name="Freeform 8"/>
              <p:cNvSpPr/>
              <p:nvPr/>
            </p:nvSpPr>
            <p:spPr>
              <a:xfrm>
                <a:off x="0" y="0"/>
                <a:ext cx="8026274" cy="1468954"/>
              </a:xfrm>
              <a:custGeom>
                <a:avLst/>
                <a:gdLst/>
                <a:ahLst/>
                <a:cxnLst/>
                <a:rect l="l" t="t" r="r" b="b"/>
                <a:pathLst>
                  <a:path w="8026274" h="1468954">
                    <a:moveTo>
                      <a:pt x="7901814" y="1468954"/>
                    </a:moveTo>
                    <a:lnTo>
                      <a:pt x="124460" y="1468954"/>
                    </a:lnTo>
                    <a:cubicBezTo>
                      <a:pt x="55880" y="1468954"/>
                      <a:pt x="0" y="1413074"/>
                      <a:pt x="0" y="1344494"/>
                    </a:cubicBezTo>
                    <a:lnTo>
                      <a:pt x="0" y="124460"/>
                    </a:lnTo>
                    <a:cubicBezTo>
                      <a:pt x="0" y="55880"/>
                      <a:pt x="55880" y="0"/>
                      <a:pt x="124460" y="0"/>
                    </a:cubicBezTo>
                    <a:lnTo>
                      <a:pt x="7901815" y="0"/>
                    </a:lnTo>
                    <a:cubicBezTo>
                      <a:pt x="7970394" y="0"/>
                      <a:pt x="8026274" y="55880"/>
                      <a:pt x="8026274" y="124460"/>
                    </a:cubicBezTo>
                    <a:lnTo>
                      <a:pt x="8026274" y="1344494"/>
                    </a:lnTo>
                    <a:cubicBezTo>
                      <a:pt x="8026274" y="1413074"/>
                      <a:pt x="7970394" y="1468954"/>
                      <a:pt x="7901815" y="1468954"/>
                    </a:cubicBezTo>
                    <a:close/>
                  </a:path>
                </a:pathLst>
              </a:custGeom>
              <a:solidFill>
                <a:srgbClr val="FFE500"/>
              </a:solidFill>
            </p:spPr>
          </p:sp>
        </p:grpSp>
        <p:sp>
          <p:nvSpPr>
            <p:cNvPr id="9" name="TextBox 9"/>
            <p:cNvSpPr txBox="1"/>
            <p:nvPr/>
          </p:nvSpPr>
          <p:spPr>
            <a:xfrm>
              <a:off x="1523089" y="362226"/>
              <a:ext cx="3255863" cy="477249"/>
            </a:xfrm>
            <a:prstGeom prst="rect">
              <a:avLst/>
            </a:prstGeom>
          </p:spPr>
          <p:txBody>
            <a:bodyPr lIns="0" tIns="0" rIns="0" bIns="0" rtlCol="0" anchor="t">
              <a:spAutoFit/>
            </a:bodyPr>
            <a:lstStyle/>
            <a:p>
              <a:pPr marL="0" lvl="0" indent="0" algn="ctr">
                <a:lnSpc>
                  <a:spcPts val="2795"/>
                </a:lnSpc>
                <a:spcBef>
                  <a:spcPct val="0"/>
                </a:spcBef>
              </a:pPr>
              <a:r>
                <a:rPr lang="en-US" sz="2612" u="none" spc="26">
                  <a:solidFill>
                    <a:srgbClr val="000000"/>
                  </a:solidFill>
                  <a:latin typeface="DM Sans Bold"/>
                </a:rPr>
                <a:t>Question</a:t>
              </a:r>
            </a:p>
          </p:txBody>
        </p:sp>
        <p:grpSp>
          <p:nvGrpSpPr>
            <p:cNvPr id="10" name="Group 10"/>
            <p:cNvGrpSpPr/>
            <p:nvPr/>
          </p:nvGrpSpPr>
          <p:grpSpPr>
            <a:xfrm>
              <a:off x="6547261" y="1444293"/>
              <a:ext cx="4285303" cy="1821283"/>
              <a:chOff x="0" y="0"/>
              <a:chExt cx="18567885" cy="7891475"/>
            </a:xfrm>
          </p:grpSpPr>
          <p:sp>
            <p:nvSpPr>
              <p:cNvPr id="11" name="Freeform 11"/>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sp>
          <p:nvSpPr>
            <p:cNvPr id="12" name="TextBox 12"/>
            <p:cNvSpPr txBox="1"/>
            <p:nvPr/>
          </p:nvSpPr>
          <p:spPr>
            <a:xfrm>
              <a:off x="6547261" y="1666098"/>
              <a:ext cx="4285303" cy="1357456"/>
            </a:xfrm>
            <a:prstGeom prst="rect">
              <a:avLst/>
            </a:prstGeom>
          </p:spPr>
          <p:txBody>
            <a:bodyPr lIns="0" tIns="0" rIns="0" bIns="0" rtlCol="0" anchor="t">
              <a:spAutoFit/>
            </a:bodyPr>
            <a:lstStyle/>
            <a:p>
              <a:pPr marL="431003" lvl="1" indent="-215501">
                <a:lnSpc>
                  <a:spcPts val="2794"/>
                </a:lnSpc>
                <a:buFont typeface="Arial"/>
                <a:buChar char="•"/>
              </a:pPr>
              <a:r>
                <a:rPr lang="en-US" sz="1996" u="none" spc="19">
                  <a:solidFill>
                    <a:srgbClr val="000000"/>
                  </a:solidFill>
                  <a:latin typeface="DM Sans"/>
                </a:rPr>
                <a:t>Consult MoH website</a:t>
              </a:r>
            </a:p>
            <a:p>
              <a:pPr marL="431003" lvl="1" indent="-215501">
                <a:lnSpc>
                  <a:spcPts val="2794"/>
                </a:lnSpc>
                <a:buFont typeface="Arial"/>
                <a:buChar char="•"/>
              </a:pPr>
              <a:r>
                <a:rPr lang="en-US" sz="1996" u="none" spc="19">
                  <a:solidFill>
                    <a:srgbClr val="000000"/>
                  </a:solidFill>
                  <a:latin typeface="DM Sans"/>
                </a:rPr>
                <a:t>Ask CSEM members</a:t>
              </a:r>
            </a:p>
            <a:p>
              <a:pPr marL="431003" lvl="1" indent="-215501">
                <a:lnSpc>
                  <a:spcPts val="2794"/>
                </a:lnSpc>
                <a:buFont typeface="Arial"/>
                <a:buChar char="•"/>
              </a:pPr>
              <a:r>
                <a:rPr lang="en-US" sz="1996" u="none" spc="19">
                  <a:solidFill>
                    <a:srgbClr val="000000"/>
                  </a:solidFill>
                  <a:latin typeface="DM Sans"/>
                </a:rPr>
                <a:t>Ask UNAIDS</a:t>
              </a:r>
            </a:p>
          </p:txBody>
        </p:sp>
        <p:grpSp>
          <p:nvGrpSpPr>
            <p:cNvPr id="13" name="Group 13"/>
            <p:cNvGrpSpPr/>
            <p:nvPr/>
          </p:nvGrpSpPr>
          <p:grpSpPr>
            <a:xfrm>
              <a:off x="6547261" y="0"/>
              <a:ext cx="4285303" cy="1153388"/>
              <a:chOff x="0" y="0"/>
              <a:chExt cx="5457760" cy="1468954"/>
            </a:xfrm>
          </p:grpSpPr>
          <p:sp>
            <p:nvSpPr>
              <p:cNvPr id="14" name="Freeform 14"/>
              <p:cNvSpPr/>
              <p:nvPr/>
            </p:nvSpPr>
            <p:spPr>
              <a:xfrm>
                <a:off x="0" y="0"/>
                <a:ext cx="5457760" cy="1468954"/>
              </a:xfrm>
              <a:custGeom>
                <a:avLst/>
                <a:gdLst/>
                <a:ahLst/>
                <a:cxnLst/>
                <a:rect l="l" t="t" r="r" b="b"/>
                <a:pathLst>
                  <a:path w="5457760" h="1468954">
                    <a:moveTo>
                      <a:pt x="5333299" y="1468954"/>
                    </a:moveTo>
                    <a:lnTo>
                      <a:pt x="124460" y="1468954"/>
                    </a:lnTo>
                    <a:cubicBezTo>
                      <a:pt x="55880" y="1468954"/>
                      <a:pt x="0" y="1413074"/>
                      <a:pt x="0" y="1344494"/>
                    </a:cubicBezTo>
                    <a:lnTo>
                      <a:pt x="0" y="124460"/>
                    </a:lnTo>
                    <a:cubicBezTo>
                      <a:pt x="0" y="55880"/>
                      <a:pt x="55880" y="0"/>
                      <a:pt x="124460" y="0"/>
                    </a:cubicBezTo>
                    <a:lnTo>
                      <a:pt x="5333300" y="0"/>
                    </a:lnTo>
                    <a:cubicBezTo>
                      <a:pt x="5401880" y="0"/>
                      <a:pt x="5457760" y="55880"/>
                      <a:pt x="5457760" y="124460"/>
                    </a:cubicBezTo>
                    <a:lnTo>
                      <a:pt x="5457760" y="1344494"/>
                    </a:lnTo>
                    <a:cubicBezTo>
                      <a:pt x="5457760" y="1413074"/>
                      <a:pt x="5401880" y="1468954"/>
                      <a:pt x="5333300" y="1468954"/>
                    </a:cubicBezTo>
                    <a:close/>
                  </a:path>
                </a:pathLst>
              </a:custGeom>
              <a:solidFill>
                <a:srgbClr val="FFE500"/>
              </a:solidFill>
            </p:spPr>
          </p:sp>
        </p:grpSp>
        <p:sp>
          <p:nvSpPr>
            <p:cNvPr id="15" name="TextBox 15"/>
            <p:cNvSpPr txBox="1"/>
            <p:nvPr/>
          </p:nvSpPr>
          <p:spPr>
            <a:xfrm>
              <a:off x="7028669" y="122743"/>
              <a:ext cx="3322487" cy="946002"/>
            </a:xfrm>
            <a:prstGeom prst="rect">
              <a:avLst/>
            </a:prstGeom>
          </p:spPr>
          <p:txBody>
            <a:bodyPr lIns="0" tIns="0" rIns="0" bIns="0" rtlCol="0" anchor="t">
              <a:spAutoFit/>
            </a:bodyPr>
            <a:lstStyle/>
            <a:p>
              <a:pPr marL="0" lvl="0" indent="0" algn="ctr">
                <a:lnSpc>
                  <a:spcPts val="2795"/>
                </a:lnSpc>
              </a:pPr>
              <a:r>
                <a:rPr lang="en-US" sz="2612" spc="26">
                  <a:solidFill>
                    <a:srgbClr val="000000"/>
                  </a:solidFill>
                  <a:latin typeface="DM Sans Bold"/>
                </a:rPr>
                <a:t>How to find the answer</a:t>
              </a:r>
            </a:p>
          </p:txBody>
        </p:sp>
        <p:grpSp>
          <p:nvGrpSpPr>
            <p:cNvPr id="16" name="Group 16"/>
            <p:cNvGrpSpPr/>
            <p:nvPr/>
          </p:nvGrpSpPr>
          <p:grpSpPr>
            <a:xfrm>
              <a:off x="11071431" y="1444293"/>
              <a:ext cx="7202607" cy="1821283"/>
              <a:chOff x="0" y="0"/>
              <a:chExt cx="31208337" cy="7891475"/>
            </a:xfrm>
          </p:grpSpPr>
          <p:sp>
            <p:nvSpPr>
              <p:cNvPr id="17" name="Freeform 17"/>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18" name="TextBox 18"/>
            <p:cNvSpPr txBox="1"/>
            <p:nvPr/>
          </p:nvSpPr>
          <p:spPr>
            <a:xfrm>
              <a:off x="12373819" y="1869008"/>
              <a:ext cx="4597830" cy="935385"/>
            </a:xfrm>
            <a:prstGeom prst="rect">
              <a:avLst/>
            </a:prstGeom>
          </p:spPr>
          <p:txBody>
            <a:bodyPr lIns="0" tIns="0" rIns="0" bIns="0" rtlCol="0" anchor="t">
              <a:spAutoFit/>
            </a:bodyPr>
            <a:lstStyle/>
            <a:p>
              <a:pPr marL="0" lvl="0" indent="0">
                <a:lnSpc>
                  <a:spcPts val="2794"/>
                </a:lnSpc>
                <a:spcBef>
                  <a:spcPct val="0"/>
                </a:spcBef>
              </a:pPr>
              <a:r>
                <a:rPr lang="en-US" sz="1996" spc="19" dirty="0">
                  <a:solidFill>
                    <a:srgbClr val="000000"/>
                  </a:solidFill>
                  <a:latin typeface="DM Sans"/>
                </a:rPr>
                <a:t>If no, d</a:t>
              </a:r>
              <a:r>
                <a:rPr lang="en-US" sz="1996" u="none" spc="19" dirty="0">
                  <a:solidFill>
                    <a:srgbClr val="000000"/>
                  </a:solidFill>
                  <a:latin typeface="DM Sans"/>
                </a:rPr>
                <a:t>emand public consultation</a:t>
              </a:r>
            </a:p>
          </p:txBody>
        </p:sp>
        <p:grpSp>
          <p:nvGrpSpPr>
            <p:cNvPr id="19" name="Group 19"/>
            <p:cNvGrpSpPr/>
            <p:nvPr/>
          </p:nvGrpSpPr>
          <p:grpSpPr>
            <a:xfrm>
              <a:off x="11071431" y="0"/>
              <a:ext cx="7202607" cy="1153388"/>
              <a:chOff x="0" y="0"/>
              <a:chExt cx="9173236" cy="1468954"/>
            </a:xfrm>
          </p:grpSpPr>
          <p:sp>
            <p:nvSpPr>
              <p:cNvPr id="20" name="Freeform 20"/>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1" name="TextBox 21"/>
            <p:cNvSpPr txBox="1"/>
            <p:nvPr/>
          </p:nvSpPr>
          <p:spPr>
            <a:xfrm>
              <a:off x="13044804" y="362226"/>
              <a:ext cx="3255863" cy="477249"/>
            </a:xfrm>
            <a:prstGeom prst="rect">
              <a:avLst/>
            </a:prstGeom>
          </p:spPr>
          <p:txBody>
            <a:bodyPr lIns="0" tIns="0" rIns="0" bIns="0" rtlCol="0" anchor="t">
              <a:spAutoFit/>
            </a:bodyPr>
            <a:lstStyle/>
            <a:p>
              <a:pPr marL="0" lvl="0" indent="0" algn="ctr">
                <a:lnSpc>
                  <a:spcPts val="2795"/>
                </a:lnSpc>
                <a:spcBef>
                  <a:spcPct val="0"/>
                </a:spcBef>
              </a:pPr>
              <a:r>
                <a:rPr lang="en-US" sz="2612" u="none" spc="26">
                  <a:solidFill>
                    <a:srgbClr val="000000"/>
                  </a:solidFill>
                  <a:latin typeface="DM Sans Bold"/>
                </a:rPr>
                <a:t>Next Steps</a:t>
              </a:r>
            </a:p>
          </p:txBody>
        </p:sp>
        <p:grpSp>
          <p:nvGrpSpPr>
            <p:cNvPr id="22" name="Group 22"/>
            <p:cNvGrpSpPr/>
            <p:nvPr/>
          </p:nvGrpSpPr>
          <p:grpSpPr>
            <a:xfrm>
              <a:off x="0" y="3532196"/>
              <a:ext cx="6302040" cy="1821283"/>
              <a:chOff x="0" y="0"/>
              <a:chExt cx="27306249" cy="7891475"/>
            </a:xfrm>
          </p:grpSpPr>
          <p:sp>
            <p:nvSpPr>
              <p:cNvPr id="23" name="Freeform 23"/>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24" name="TextBox 24"/>
            <p:cNvSpPr txBox="1"/>
            <p:nvPr/>
          </p:nvSpPr>
          <p:spPr>
            <a:xfrm>
              <a:off x="197279" y="3998606"/>
              <a:ext cx="5895971" cy="895134"/>
            </a:xfrm>
            <a:prstGeom prst="rect">
              <a:avLst/>
            </a:prstGeom>
          </p:spPr>
          <p:txBody>
            <a:bodyPr lIns="0" tIns="0" rIns="0" bIns="0" rtlCol="0" anchor="t">
              <a:spAutoFit/>
            </a:bodyPr>
            <a:lstStyle/>
            <a:p>
              <a:pPr marL="0" lvl="0" indent="0">
                <a:lnSpc>
                  <a:spcPts val="2794"/>
                </a:lnSpc>
              </a:pPr>
              <a:r>
                <a:rPr lang="en-US" sz="1996" spc="19">
                  <a:solidFill>
                    <a:srgbClr val="000000"/>
                  </a:solidFill>
                  <a:latin typeface="DM Sans"/>
                </a:rPr>
                <a:t>2. Is there a governmental Technical Working Group on UHC or similar?</a:t>
              </a:r>
            </a:p>
          </p:txBody>
        </p:sp>
        <p:grpSp>
          <p:nvGrpSpPr>
            <p:cNvPr id="25" name="Group 25"/>
            <p:cNvGrpSpPr/>
            <p:nvPr/>
          </p:nvGrpSpPr>
          <p:grpSpPr>
            <a:xfrm>
              <a:off x="6547261" y="3532196"/>
              <a:ext cx="4285303" cy="1821283"/>
              <a:chOff x="0" y="0"/>
              <a:chExt cx="18567885" cy="7891475"/>
            </a:xfrm>
          </p:grpSpPr>
          <p:sp>
            <p:nvSpPr>
              <p:cNvPr id="26" name="Freeform 26"/>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27" name="Group 27"/>
            <p:cNvGrpSpPr/>
            <p:nvPr/>
          </p:nvGrpSpPr>
          <p:grpSpPr>
            <a:xfrm>
              <a:off x="11071431" y="3532196"/>
              <a:ext cx="7202607" cy="1821283"/>
              <a:chOff x="0" y="0"/>
              <a:chExt cx="31208337" cy="7891475"/>
            </a:xfrm>
          </p:grpSpPr>
          <p:sp>
            <p:nvSpPr>
              <p:cNvPr id="28" name="Freeform 28"/>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29" name="TextBox 29"/>
            <p:cNvSpPr txBox="1"/>
            <p:nvPr/>
          </p:nvSpPr>
          <p:spPr>
            <a:xfrm>
              <a:off x="11450288" y="3767445"/>
              <a:ext cx="6444894" cy="1357456"/>
            </a:xfrm>
            <a:prstGeom prst="rect">
              <a:avLst/>
            </a:prstGeom>
          </p:spPr>
          <p:txBody>
            <a:bodyPr lIns="0" tIns="0" rIns="0" bIns="0" rtlCol="0" anchor="t">
              <a:spAutoFit/>
            </a:bodyPr>
            <a:lstStyle/>
            <a:p>
              <a:pPr marL="0" lvl="0" indent="0" algn="l">
                <a:lnSpc>
                  <a:spcPts val="2794"/>
                </a:lnSpc>
                <a:spcBef>
                  <a:spcPct val="0"/>
                </a:spcBef>
              </a:pPr>
              <a:r>
                <a:rPr lang="en-US" sz="1996" u="none" spc="19" dirty="0">
                  <a:solidFill>
                    <a:srgbClr val="000000"/>
                  </a:solidFill>
                  <a:latin typeface="DM Sans"/>
                </a:rPr>
                <a:t>If yes, ask if civil society has a seat on it. If no, find out where UHC/health reforms are being discussed in government</a:t>
              </a:r>
            </a:p>
          </p:txBody>
        </p:sp>
        <p:grpSp>
          <p:nvGrpSpPr>
            <p:cNvPr id="30" name="Group 30"/>
            <p:cNvGrpSpPr/>
            <p:nvPr/>
          </p:nvGrpSpPr>
          <p:grpSpPr>
            <a:xfrm>
              <a:off x="0" y="5649925"/>
              <a:ext cx="6302040" cy="1821283"/>
              <a:chOff x="0" y="0"/>
              <a:chExt cx="27306249" cy="7891475"/>
            </a:xfrm>
          </p:grpSpPr>
          <p:sp>
            <p:nvSpPr>
              <p:cNvPr id="31" name="Freeform 31"/>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32" name="TextBox 32"/>
            <p:cNvSpPr txBox="1"/>
            <p:nvPr/>
          </p:nvSpPr>
          <p:spPr>
            <a:xfrm>
              <a:off x="197279" y="6116336"/>
              <a:ext cx="5895971" cy="895134"/>
            </a:xfrm>
            <a:prstGeom prst="rect">
              <a:avLst/>
            </a:prstGeom>
          </p:spPr>
          <p:txBody>
            <a:bodyPr lIns="0" tIns="0" rIns="0" bIns="0" rtlCol="0" anchor="t">
              <a:spAutoFit/>
            </a:bodyPr>
            <a:lstStyle/>
            <a:p>
              <a:pPr marL="0" lvl="0" indent="0">
                <a:lnSpc>
                  <a:spcPts val="2794"/>
                </a:lnSpc>
              </a:pPr>
              <a:r>
                <a:rPr lang="en-US" sz="1996" spc="19">
                  <a:solidFill>
                    <a:srgbClr val="000000"/>
                  </a:solidFill>
                  <a:latin typeface="DM Sans"/>
                </a:rPr>
                <a:t>3. Have there been any debates in Parliament on UHC?</a:t>
              </a:r>
            </a:p>
          </p:txBody>
        </p:sp>
        <p:grpSp>
          <p:nvGrpSpPr>
            <p:cNvPr id="33" name="Group 33"/>
            <p:cNvGrpSpPr/>
            <p:nvPr/>
          </p:nvGrpSpPr>
          <p:grpSpPr>
            <a:xfrm>
              <a:off x="6547261" y="5649925"/>
              <a:ext cx="4285303" cy="1821283"/>
              <a:chOff x="0" y="0"/>
              <a:chExt cx="18567885" cy="7891475"/>
            </a:xfrm>
          </p:grpSpPr>
          <p:sp>
            <p:nvSpPr>
              <p:cNvPr id="34" name="Freeform 34"/>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35" name="Group 35"/>
            <p:cNvGrpSpPr/>
            <p:nvPr/>
          </p:nvGrpSpPr>
          <p:grpSpPr>
            <a:xfrm>
              <a:off x="11071431" y="5649925"/>
              <a:ext cx="7202607" cy="1821283"/>
              <a:chOff x="0" y="0"/>
              <a:chExt cx="31208337" cy="7891475"/>
            </a:xfrm>
          </p:grpSpPr>
          <p:sp>
            <p:nvSpPr>
              <p:cNvPr id="36" name="Freeform 36"/>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37" name="TextBox 37"/>
            <p:cNvSpPr txBox="1"/>
            <p:nvPr/>
          </p:nvSpPr>
          <p:spPr>
            <a:xfrm>
              <a:off x="11590527" y="6116336"/>
              <a:ext cx="6164416" cy="895134"/>
            </a:xfrm>
            <a:prstGeom prst="rect">
              <a:avLst/>
            </a:prstGeom>
          </p:spPr>
          <p:txBody>
            <a:bodyPr lIns="0" tIns="0" rIns="0" bIns="0" rtlCol="0" anchor="t">
              <a:spAutoFit/>
            </a:bodyPr>
            <a:lstStyle/>
            <a:p>
              <a:pPr marL="0" lvl="0" indent="0">
                <a:lnSpc>
                  <a:spcPts val="2794"/>
                </a:lnSpc>
                <a:spcBef>
                  <a:spcPct val="0"/>
                </a:spcBef>
              </a:pPr>
              <a:r>
                <a:rPr lang="en-US" sz="1996" spc="19" dirty="0">
                  <a:solidFill>
                    <a:srgbClr val="000000"/>
                  </a:solidFill>
                  <a:latin typeface="DM Sans"/>
                </a:rPr>
                <a:t>If yes, find out which MPs spoke and what they said about it</a:t>
              </a:r>
            </a:p>
          </p:txBody>
        </p:sp>
        <p:grpSp>
          <p:nvGrpSpPr>
            <p:cNvPr id="38" name="Group 38"/>
            <p:cNvGrpSpPr/>
            <p:nvPr/>
          </p:nvGrpSpPr>
          <p:grpSpPr>
            <a:xfrm>
              <a:off x="0" y="7797482"/>
              <a:ext cx="6302040" cy="1821283"/>
              <a:chOff x="0" y="0"/>
              <a:chExt cx="27306249" cy="7891475"/>
            </a:xfrm>
          </p:grpSpPr>
          <p:sp>
            <p:nvSpPr>
              <p:cNvPr id="39" name="Freeform 39"/>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40" name="TextBox 40"/>
            <p:cNvSpPr txBox="1"/>
            <p:nvPr/>
          </p:nvSpPr>
          <p:spPr>
            <a:xfrm>
              <a:off x="197279" y="8263893"/>
              <a:ext cx="5895971" cy="895134"/>
            </a:xfrm>
            <a:prstGeom prst="rect">
              <a:avLst/>
            </a:prstGeom>
          </p:spPr>
          <p:txBody>
            <a:bodyPr lIns="0" tIns="0" rIns="0" bIns="0" rtlCol="0" anchor="t">
              <a:spAutoFit/>
            </a:bodyPr>
            <a:lstStyle/>
            <a:p>
              <a:pPr marL="0" lvl="0" indent="0">
                <a:lnSpc>
                  <a:spcPts val="2794"/>
                </a:lnSpc>
              </a:pPr>
              <a:r>
                <a:rPr lang="en-US" sz="1996" spc="19">
                  <a:solidFill>
                    <a:srgbClr val="000000"/>
                  </a:solidFill>
                  <a:latin typeface="DM Sans"/>
                </a:rPr>
                <a:t>4. Has legislation been passed on UHC/health reforms?</a:t>
              </a:r>
            </a:p>
          </p:txBody>
        </p:sp>
        <p:grpSp>
          <p:nvGrpSpPr>
            <p:cNvPr id="41" name="Group 41"/>
            <p:cNvGrpSpPr/>
            <p:nvPr/>
          </p:nvGrpSpPr>
          <p:grpSpPr>
            <a:xfrm>
              <a:off x="6547261" y="7797482"/>
              <a:ext cx="4285303" cy="1821283"/>
              <a:chOff x="0" y="0"/>
              <a:chExt cx="18567885" cy="7891475"/>
            </a:xfrm>
          </p:grpSpPr>
          <p:sp>
            <p:nvSpPr>
              <p:cNvPr id="42" name="Freeform 42"/>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43" name="Group 43"/>
            <p:cNvGrpSpPr/>
            <p:nvPr/>
          </p:nvGrpSpPr>
          <p:grpSpPr>
            <a:xfrm>
              <a:off x="11071431" y="7797482"/>
              <a:ext cx="7202607" cy="1821283"/>
              <a:chOff x="0" y="0"/>
              <a:chExt cx="31208337" cy="7891475"/>
            </a:xfrm>
          </p:grpSpPr>
          <p:sp>
            <p:nvSpPr>
              <p:cNvPr id="44" name="Freeform 44"/>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45" name="TextBox 45"/>
            <p:cNvSpPr txBox="1"/>
            <p:nvPr/>
          </p:nvSpPr>
          <p:spPr>
            <a:xfrm>
              <a:off x="11590527" y="8241506"/>
              <a:ext cx="6164416" cy="935385"/>
            </a:xfrm>
            <a:prstGeom prst="rect">
              <a:avLst/>
            </a:prstGeom>
          </p:spPr>
          <p:txBody>
            <a:bodyPr lIns="0" tIns="0" rIns="0" bIns="0" rtlCol="0" anchor="t">
              <a:spAutoFit/>
            </a:bodyPr>
            <a:lstStyle/>
            <a:p>
              <a:pPr marL="0" lvl="0" indent="0">
                <a:lnSpc>
                  <a:spcPts val="2794"/>
                </a:lnSpc>
                <a:spcBef>
                  <a:spcPct val="0"/>
                </a:spcBef>
              </a:pPr>
              <a:r>
                <a:rPr lang="en-US" sz="1996" spc="19" dirty="0">
                  <a:solidFill>
                    <a:srgbClr val="000000"/>
                  </a:solidFill>
                  <a:latin typeface="DM Sans"/>
                </a:rPr>
                <a:t>If yes, what does it say about CS engagement and inclusion of KPs?</a:t>
              </a:r>
            </a:p>
          </p:txBody>
        </p:sp>
        <p:sp>
          <p:nvSpPr>
            <p:cNvPr id="46" name="TextBox 46"/>
            <p:cNvSpPr txBox="1"/>
            <p:nvPr/>
          </p:nvSpPr>
          <p:spPr>
            <a:xfrm>
              <a:off x="6547261" y="3745059"/>
              <a:ext cx="4285303" cy="1357456"/>
            </a:xfrm>
            <a:prstGeom prst="rect">
              <a:avLst/>
            </a:prstGeom>
          </p:spPr>
          <p:txBody>
            <a:bodyPr lIns="0" tIns="0" rIns="0" bIns="0" rtlCol="0" anchor="t">
              <a:spAutoFit/>
            </a:bodyPr>
            <a:lstStyle/>
            <a:p>
              <a:pPr marL="431003" lvl="1" indent="-215501">
                <a:lnSpc>
                  <a:spcPts val="2794"/>
                </a:lnSpc>
                <a:buFont typeface="Arial"/>
                <a:buChar char="•"/>
              </a:pPr>
              <a:r>
                <a:rPr lang="en-US" sz="1996" u="none" spc="19">
                  <a:solidFill>
                    <a:srgbClr val="000000"/>
                  </a:solidFill>
                  <a:latin typeface="DM Sans"/>
                </a:rPr>
                <a:t>Consult MoH website</a:t>
              </a:r>
            </a:p>
            <a:p>
              <a:pPr marL="431003" lvl="1" indent="-215501">
                <a:lnSpc>
                  <a:spcPts val="2794"/>
                </a:lnSpc>
                <a:buFont typeface="Arial"/>
                <a:buChar char="•"/>
              </a:pPr>
              <a:r>
                <a:rPr lang="en-US" sz="1996" u="none" spc="19">
                  <a:solidFill>
                    <a:srgbClr val="000000"/>
                  </a:solidFill>
                  <a:latin typeface="DM Sans"/>
                </a:rPr>
                <a:t>Ask CSEM members</a:t>
              </a:r>
            </a:p>
            <a:p>
              <a:pPr marL="431003" lvl="1" indent="-215501">
                <a:lnSpc>
                  <a:spcPts val="2794"/>
                </a:lnSpc>
                <a:buFont typeface="Arial"/>
                <a:buChar char="•"/>
              </a:pPr>
              <a:r>
                <a:rPr lang="en-US" sz="1996" u="none" spc="19">
                  <a:solidFill>
                    <a:srgbClr val="000000"/>
                  </a:solidFill>
                  <a:latin typeface="DM Sans"/>
                </a:rPr>
                <a:t>Ask UNAIDS</a:t>
              </a:r>
            </a:p>
          </p:txBody>
        </p:sp>
        <p:sp>
          <p:nvSpPr>
            <p:cNvPr id="47" name="TextBox 47"/>
            <p:cNvSpPr txBox="1"/>
            <p:nvPr/>
          </p:nvSpPr>
          <p:spPr>
            <a:xfrm>
              <a:off x="6547261" y="5862789"/>
              <a:ext cx="4285303" cy="1357456"/>
            </a:xfrm>
            <a:prstGeom prst="rect">
              <a:avLst/>
            </a:prstGeom>
          </p:spPr>
          <p:txBody>
            <a:bodyPr lIns="0" tIns="0" rIns="0" bIns="0" rtlCol="0" anchor="t">
              <a:spAutoFit/>
            </a:bodyPr>
            <a:lstStyle/>
            <a:p>
              <a:pPr marL="431003" lvl="1" indent="-215501">
                <a:lnSpc>
                  <a:spcPts val="2794"/>
                </a:lnSpc>
                <a:buFont typeface="Arial"/>
                <a:buChar char="•"/>
              </a:pPr>
              <a:r>
                <a:rPr lang="en-US" sz="1996" u="none" spc="19">
                  <a:solidFill>
                    <a:srgbClr val="000000"/>
                  </a:solidFill>
                  <a:latin typeface="DM Sans"/>
                </a:rPr>
                <a:t>Consult Parliamentary record/reporting</a:t>
              </a:r>
            </a:p>
            <a:p>
              <a:pPr marL="431003" lvl="1" indent="-215501">
                <a:lnSpc>
                  <a:spcPts val="2794"/>
                </a:lnSpc>
                <a:buFont typeface="Arial"/>
                <a:buChar char="•"/>
              </a:pPr>
              <a:r>
                <a:rPr lang="en-US" sz="1996" u="none" spc="19">
                  <a:solidFill>
                    <a:srgbClr val="000000"/>
                  </a:solidFill>
                  <a:latin typeface="DM Sans"/>
                </a:rPr>
                <a:t>Ask your MP</a:t>
              </a:r>
            </a:p>
          </p:txBody>
        </p:sp>
        <p:sp>
          <p:nvSpPr>
            <p:cNvPr id="48" name="TextBox 48"/>
            <p:cNvSpPr txBox="1"/>
            <p:nvPr/>
          </p:nvSpPr>
          <p:spPr>
            <a:xfrm>
              <a:off x="6547261" y="8241507"/>
              <a:ext cx="4285303" cy="895134"/>
            </a:xfrm>
            <a:prstGeom prst="rect">
              <a:avLst/>
            </a:prstGeom>
          </p:spPr>
          <p:txBody>
            <a:bodyPr lIns="0" tIns="0" rIns="0" bIns="0" rtlCol="0" anchor="t">
              <a:spAutoFit/>
            </a:bodyPr>
            <a:lstStyle/>
            <a:p>
              <a:pPr marL="431003" lvl="1" indent="-215501">
                <a:lnSpc>
                  <a:spcPts val="2794"/>
                </a:lnSpc>
                <a:buFont typeface="Arial"/>
                <a:buChar char="•"/>
              </a:pPr>
              <a:r>
                <a:rPr lang="en-US" sz="1996" u="none" spc="19">
                  <a:solidFill>
                    <a:srgbClr val="000000"/>
                  </a:solidFill>
                  <a:latin typeface="DM Sans"/>
                </a:rPr>
                <a:t>Consult MoH website</a:t>
              </a:r>
            </a:p>
            <a:p>
              <a:pPr marL="431003" lvl="1" indent="-215501">
                <a:lnSpc>
                  <a:spcPts val="2794"/>
                </a:lnSpc>
                <a:buFont typeface="Arial"/>
                <a:buChar char="•"/>
              </a:pPr>
              <a:r>
                <a:rPr lang="en-US" sz="1996" u="none" spc="19">
                  <a:solidFill>
                    <a:srgbClr val="000000"/>
                  </a:solidFill>
                  <a:latin typeface="DM Sans"/>
                </a:rPr>
                <a:t>Ask your MP</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1744" y="1150047"/>
            <a:ext cx="11671248" cy="948851"/>
          </a:xfrm>
          <a:prstGeom prst="rect">
            <a:avLst/>
          </a:prstGeom>
        </p:spPr>
        <p:txBody>
          <a:bodyPr lIns="0" tIns="0" rIns="0" bIns="0" rtlCol="0" anchor="t">
            <a:spAutoFit/>
          </a:bodyPr>
          <a:lstStyle/>
          <a:p>
            <a:pPr marL="0" lvl="0" indent="0">
              <a:lnSpc>
                <a:spcPts val="7377"/>
              </a:lnSpc>
            </a:pPr>
            <a:r>
              <a:rPr lang="en-US" sz="6707">
                <a:solidFill>
                  <a:srgbClr val="000000"/>
                </a:solidFill>
                <a:latin typeface="DM Sans Bold"/>
              </a:rPr>
              <a:t>Where to start</a:t>
            </a:r>
          </a:p>
        </p:txBody>
      </p:sp>
      <p:grpSp>
        <p:nvGrpSpPr>
          <p:cNvPr id="3" name="Group 3"/>
          <p:cNvGrpSpPr/>
          <p:nvPr/>
        </p:nvGrpSpPr>
        <p:grpSpPr>
          <a:xfrm>
            <a:off x="2384697" y="3395533"/>
            <a:ext cx="4035477" cy="2031356"/>
            <a:chOff x="0" y="0"/>
            <a:chExt cx="23636239" cy="11897880"/>
          </a:xfrm>
        </p:grpSpPr>
        <p:sp>
          <p:nvSpPr>
            <p:cNvPr id="4" name="Freeform 4"/>
            <p:cNvSpPr/>
            <p:nvPr/>
          </p:nvSpPr>
          <p:spPr>
            <a:xfrm>
              <a:off x="0" y="0"/>
              <a:ext cx="23636239" cy="11897880"/>
            </a:xfrm>
            <a:custGeom>
              <a:avLst/>
              <a:gdLst/>
              <a:ahLst/>
              <a:cxnLst/>
              <a:rect l="l" t="t" r="r" b="b"/>
              <a:pathLst>
                <a:path w="23636239" h="11897880">
                  <a:moveTo>
                    <a:pt x="0" y="0"/>
                  </a:moveTo>
                  <a:lnTo>
                    <a:pt x="0" y="11897880"/>
                  </a:lnTo>
                  <a:lnTo>
                    <a:pt x="23636239" y="11897880"/>
                  </a:lnTo>
                  <a:lnTo>
                    <a:pt x="23636239" y="0"/>
                  </a:lnTo>
                  <a:lnTo>
                    <a:pt x="0" y="0"/>
                  </a:lnTo>
                  <a:close/>
                  <a:moveTo>
                    <a:pt x="23575279" y="11836920"/>
                  </a:moveTo>
                  <a:lnTo>
                    <a:pt x="59690" y="11836920"/>
                  </a:lnTo>
                  <a:lnTo>
                    <a:pt x="59690" y="59690"/>
                  </a:lnTo>
                  <a:lnTo>
                    <a:pt x="23575279" y="59690"/>
                  </a:lnTo>
                  <a:lnTo>
                    <a:pt x="23575279" y="11836920"/>
                  </a:lnTo>
                  <a:close/>
                </a:path>
              </a:pathLst>
            </a:custGeom>
            <a:solidFill>
              <a:srgbClr val="000000"/>
            </a:solidFill>
          </p:spPr>
        </p:sp>
      </p:grpSp>
      <p:sp>
        <p:nvSpPr>
          <p:cNvPr id="5" name="TextBox 5"/>
          <p:cNvSpPr txBox="1"/>
          <p:nvPr/>
        </p:nvSpPr>
        <p:spPr>
          <a:xfrm>
            <a:off x="2459797" y="4056106"/>
            <a:ext cx="3885278" cy="672109"/>
          </a:xfrm>
          <a:prstGeom prst="rect">
            <a:avLst/>
          </a:prstGeom>
        </p:spPr>
        <p:txBody>
          <a:bodyPr lIns="0" tIns="0" rIns="0" bIns="0" rtlCol="0" anchor="t">
            <a:spAutoFit/>
          </a:bodyPr>
          <a:lstStyle/>
          <a:p>
            <a:pPr>
              <a:lnSpc>
                <a:spcPts val="2756"/>
              </a:lnSpc>
            </a:pPr>
            <a:r>
              <a:rPr lang="en-US" sz="1969" spc="19">
                <a:solidFill>
                  <a:srgbClr val="000000"/>
                </a:solidFill>
                <a:latin typeface="DM Sans"/>
              </a:rPr>
              <a:t> 1. Are any CSOs working actively on UHC already?</a:t>
            </a:r>
          </a:p>
        </p:txBody>
      </p:sp>
      <p:grpSp>
        <p:nvGrpSpPr>
          <p:cNvPr id="6" name="Group 6"/>
          <p:cNvGrpSpPr/>
          <p:nvPr/>
        </p:nvGrpSpPr>
        <p:grpSpPr>
          <a:xfrm>
            <a:off x="2384697" y="2327086"/>
            <a:ext cx="4035477" cy="85324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98139" y="2595440"/>
            <a:ext cx="2408593" cy="352666"/>
          </a:xfrm>
          <a:prstGeom prst="rect">
            <a:avLst/>
          </a:prstGeom>
        </p:spPr>
        <p:txBody>
          <a:bodyPr lIns="0" tIns="0" rIns="0" bIns="0" rtlCol="0" anchor="t">
            <a:spAutoFit/>
          </a:bodyPr>
          <a:lstStyle/>
          <a:p>
            <a:pPr marL="0" lvl="0" indent="0" algn="ctr">
              <a:lnSpc>
                <a:spcPts val="2757"/>
              </a:lnSpc>
              <a:spcBef>
                <a:spcPct val="0"/>
              </a:spcBef>
            </a:pPr>
            <a:r>
              <a:rPr lang="en-US" sz="2576" u="none" spc="25">
                <a:solidFill>
                  <a:srgbClr val="000000"/>
                </a:solidFill>
                <a:latin typeface="DM Sans Bold"/>
              </a:rPr>
              <a:t>Question</a:t>
            </a:r>
          </a:p>
        </p:txBody>
      </p:sp>
      <p:grpSp>
        <p:nvGrpSpPr>
          <p:cNvPr id="9" name="Group 9"/>
          <p:cNvGrpSpPr/>
          <p:nvPr/>
        </p:nvGrpSpPr>
        <p:grpSpPr>
          <a:xfrm>
            <a:off x="6625053" y="3395533"/>
            <a:ext cx="3743841" cy="2031356"/>
            <a:chOff x="0" y="0"/>
            <a:chExt cx="21928096" cy="11897880"/>
          </a:xfrm>
        </p:grpSpPr>
        <p:sp>
          <p:nvSpPr>
            <p:cNvPr id="10" name="Freeform 10"/>
            <p:cNvSpPr/>
            <p:nvPr/>
          </p:nvSpPr>
          <p:spPr>
            <a:xfrm>
              <a:off x="0" y="0"/>
              <a:ext cx="21928096" cy="11897880"/>
            </a:xfrm>
            <a:custGeom>
              <a:avLst/>
              <a:gdLst/>
              <a:ahLst/>
              <a:cxnLst/>
              <a:rect l="l" t="t" r="r" b="b"/>
              <a:pathLst>
                <a:path w="21928096" h="11897880">
                  <a:moveTo>
                    <a:pt x="0" y="0"/>
                  </a:moveTo>
                  <a:lnTo>
                    <a:pt x="0" y="11897880"/>
                  </a:lnTo>
                  <a:lnTo>
                    <a:pt x="21928096" y="11897880"/>
                  </a:lnTo>
                  <a:lnTo>
                    <a:pt x="21928096" y="0"/>
                  </a:lnTo>
                  <a:lnTo>
                    <a:pt x="0" y="0"/>
                  </a:lnTo>
                  <a:close/>
                  <a:moveTo>
                    <a:pt x="21867135" y="11836920"/>
                  </a:moveTo>
                  <a:lnTo>
                    <a:pt x="59690" y="11836920"/>
                  </a:lnTo>
                  <a:lnTo>
                    <a:pt x="59690" y="59690"/>
                  </a:lnTo>
                  <a:lnTo>
                    <a:pt x="21867135" y="59690"/>
                  </a:lnTo>
                  <a:lnTo>
                    <a:pt x="21867135" y="11836920"/>
                  </a:lnTo>
                  <a:close/>
                </a:path>
              </a:pathLst>
            </a:custGeom>
            <a:solidFill>
              <a:srgbClr val="000000"/>
            </a:solidFill>
          </p:spPr>
        </p:sp>
      </p:grpSp>
      <p:sp>
        <p:nvSpPr>
          <p:cNvPr id="11" name="TextBox 11"/>
          <p:cNvSpPr txBox="1"/>
          <p:nvPr/>
        </p:nvSpPr>
        <p:spPr>
          <a:xfrm>
            <a:off x="6625053" y="3534642"/>
            <a:ext cx="3582029" cy="1698145"/>
          </a:xfrm>
          <a:prstGeom prst="rect">
            <a:avLst/>
          </a:prstGeom>
        </p:spPr>
        <p:txBody>
          <a:bodyPr lIns="0" tIns="0" rIns="0" bIns="0" rtlCol="0" anchor="t">
            <a:spAutoFit/>
          </a:bodyPr>
          <a:lstStyle/>
          <a:p>
            <a:pPr marL="425125" lvl="1" indent="-212563">
              <a:lnSpc>
                <a:spcPts val="2756"/>
              </a:lnSpc>
              <a:buFont typeface="Arial"/>
              <a:buChar char="•"/>
            </a:pPr>
            <a:r>
              <a:rPr lang="en-US" sz="1969" u="none" spc="19">
                <a:solidFill>
                  <a:srgbClr val="000000"/>
                </a:solidFill>
                <a:latin typeface="DM Sans"/>
              </a:rPr>
              <a:t>Consult the CSEM membership list - see next slide</a:t>
            </a:r>
          </a:p>
          <a:p>
            <a:pPr marL="425125" lvl="1" indent="-212562">
              <a:lnSpc>
                <a:spcPts val="2756"/>
              </a:lnSpc>
              <a:buFont typeface="Arial"/>
              <a:buChar char="•"/>
            </a:pPr>
            <a:r>
              <a:rPr lang="en-US" sz="1969" u="none" spc="19">
                <a:solidFill>
                  <a:srgbClr val="000000"/>
                </a:solidFill>
                <a:latin typeface="DM Sans"/>
              </a:rPr>
              <a:t>Ask your own network of contacts</a:t>
            </a:r>
          </a:p>
        </p:txBody>
      </p:sp>
      <p:grpSp>
        <p:nvGrpSpPr>
          <p:cNvPr id="12" name="Group 12"/>
          <p:cNvGrpSpPr/>
          <p:nvPr/>
        </p:nvGrpSpPr>
        <p:grpSpPr>
          <a:xfrm>
            <a:off x="6625053" y="2327086"/>
            <a:ext cx="3743841" cy="85324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268034" y="2418278"/>
            <a:ext cx="2457880" cy="699435"/>
          </a:xfrm>
          <a:prstGeom prst="rect">
            <a:avLst/>
          </a:prstGeom>
        </p:spPr>
        <p:txBody>
          <a:bodyPr lIns="0" tIns="0" rIns="0" bIns="0" rtlCol="0" anchor="t">
            <a:spAutoFit/>
          </a:bodyPr>
          <a:lstStyle/>
          <a:p>
            <a:pPr marL="0" lvl="0" indent="0" algn="ctr">
              <a:lnSpc>
                <a:spcPts val="2757"/>
              </a:lnSpc>
            </a:pPr>
            <a:r>
              <a:rPr lang="en-US" sz="2576" spc="25">
                <a:solidFill>
                  <a:srgbClr val="000000"/>
                </a:solidFill>
                <a:latin typeface="DM Sans Bold"/>
              </a:rPr>
              <a:t>How to find the answer</a:t>
            </a:r>
          </a:p>
        </p:txBody>
      </p:sp>
      <p:grpSp>
        <p:nvGrpSpPr>
          <p:cNvPr id="15" name="Group 15"/>
          <p:cNvGrpSpPr/>
          <p:nvPr/>
        </p:nvGrpSpPr>
        <p:grpSpPr>
          <a:xfrm>
            <a:off x="10575022" y="3395533"/>
            <a:ext cx="5328281" cy="2031356"/>
            <a:chOff x="0" y="0"/>
            <a:chExt cx="31208337" cy="11897880"/>
          </a:xfrm>
        </p:grpSpPr>
        <p:sp>
          <p:nvSpPr>
            <p:cNvPr id="16" name="Freeform 16"/>
            <p:cNvSpPr/>
            <p:nvPr/>
          </p:nvSpPr>
          <p:spPr>
            <a:xfrm>
              <a:off x="0" y="0"/>
              <a:ext cx="31208337" cy="11897880"/>
            </a:xfrm>
            <a:custGeom>
              <a:avLst/>
              <a:gdLst/>
              <a:ahLst/>
              <a:cxnLst/>
              <a:rect l="l" t="t" r="r" b="b"/>
              <a:pathLst>
                <a:path w="31208337" h="11897880">
                  <a:moveTo>
                    <a:pt x="0" y="0"/>
                  </a:moveTo>
                  <a:lnTo>
                    <a:pt x="0" y="11897880"/>
                  </a:lnTo>
                  <a:lnTo>
                    <a:pt x="31208337" y="11897880"/>
                  </a:lnTo>
                  <a:lnTo>
                    <a:pt x="31208337" y="0"/>
                  </a:lnTo>
                  <a:lnTo>
                    <a:pt x="0" y="0"/>
                  </a:lnTo>
                  <a:close/>
                  <a:moveTo>
                    <a:pt x="31147376" y="11836920"/>
                  </a:moveTo>
                  <a:lnTo>
                    <a:pt x="59690" y="11836920"/>
                  </a:lnTo>
                  <a:lnTo>
                    <a:pt x="59690" y="59690"/>
                  </a:lnTo>
                  <a:lnTo>
                    <a:pt x="31147376" y="59690"/>
                  </a:lnTo>
                  <a:lnTo>
                    <a:pt x="31147376" y="11836920"/>
                  </a:lnTo>
                  <a:close/>
                </a:path>
              </a:pathLst>
            </a:custGeom>
            <a:solidFill>
              <a:srgbClr val="000000"/>
            </a:solidFill>
          </p:spPr>
        </p:sp>
      </p:grpSp>
      <p:sp>
        <p:nvSpPr>
          <p:cNvPr id="17" name="TextBox 17"/>
          <p:cNvSpPr txBox="1"/>
          <p:nvPr/>
        </p:nvSpPr>
        <p:spPr>
          <a:xfrm>
            <a:off x="10855289" y="3534642"/>
            <a:ext cx="4767746" cy="1418722"/>
          </a:xfrm>
          <a:prstGeom prst="rect">
            <a:avLst/>
          </a:prstGeom>
        </p:spPr>
        <p:txBody>
          <a:bodyPr lIns="0" tIns="0" rIns="0" bIns="0" rtlCol="0" anchor="t">
            <a:spAutoFit/>
          </a:bodyPr>
          <a:lstStyle/>
          <a:p>
            <a:pPr>
              <a:lnSpc>
                <a:spcPts val="2756"/>
              </a:lnSpc>
            </a:pPr>
            <a:r>
              <a:rPr lang="en-US" sz="1969" spc="19" dirty="0">
                <a:solidFill>
                  <a:srgbClr val="000000"/>
                </a:solidFill>
                <a:latin typeface="DM Sans"/>
              </a:rPr>
              <a:t>Ask the CSOs working on UHC for the latest UHC information and if there are any advocacy strategies underway or planned and ask Questions 2 &amp; 3</a:t>
            </a:r>
          </a:p>
        </p:txBody>
      </p:sp>
      <p:grpSp>
        <p:nvGrpSpPr>
          <p:cNvPr id="18" name="Group 18"/>
          <p:cNvGrpSpPr/>
          <p:nvPr/>
        </p:nvGrpSpPr>
        <p:grpSpPr>
          <a:xfrm>
            <a:off x="10575022" y="2327086"/>
            <a:ext cx="5328281" cy="853243"/>
            <a:chOff x="0" y="0"/>
            <a:chExt cx="9173236" cy="1468954"/>
          </a:xfrm>
        </p:grpSpPr>
        <p:sp>
          <p:nvSpPr>
            <p:cNvPr id="19" name="Freeform 19"/>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0" name="TextBox 20"/>
          <p:cNvSpPr txBox="1"/>
          <p:nvPr/>
        </p:nvSpPr>
        <p:spPr>
          <a:xfrm>
            <a:off x="12034866" y="2595440"/>
            <a:ext cx="2408593" cy="352666"/>
          </a:xfrm>
          <a:prstGeom prst="rect">
            <a:avLst/>
          </a:prstGeom>
        </p:spPr>
        <p:txBody>
          <a:bodyPr lIns="0" tIns="0" rIns="0" bIns="0" rtlCol="0" anchor="t">
            <a:spAutoFit/>
          </a:bodyPr>
          <a:lstStyle/>
          <a:p>
            <a:pPr marL="0" lvl="0" indent="0" algn="ctr">
              <a:lnSpc>
                <a:spcPts val="2757"/>
              </a:lnSpc>
              <a:spcBef>
                <a:spcPct val="0"/>
              </a:spcBef>
            </a:pPr>
            <a:r>
              <a:rPr lang="en-US" sz="2576" u="none" spc="25">
                <a:solidFill>
                  <a:srgbClr val="000000"/>
                </a:solidFill>
                <a:latin typeface="DM Sans Bold"/>
              </a:rPr>
              <a:t>Next Steps</a:t>
            </a:r>
          </a:p>
        </p:txBody>
      </p:sp>
      <p:grpSp>
        <p:nvGrpSpPr>
          <p:cNvPr id="21" name="Group 21"/>
          <p:cNvGrpSpPr/>
          <p:nvPr/>
        </p:nvGrpSpPr>
        <p:grpSpPr>
          <a:xfrm>
            <a:off x="2384697" y="5579996"/>
            <a:ext cx="4035477" cy="1788638"/>
            <a:chOff x="0" y="0"/>
            <a:chExt cx="23636239" cy="10476252"/>
          </a:xfrm>
        </p:grpSpPr>
        <p:sp>
          <p:nvSpPr>
            <p:cNvPr id="22" name="Freeform 22"/>
            <p:cNvSpPr/>
            <p:nvPr/>
          </p:nvSpPr>
          <p:spPr>
            <a:xfrm>
              <a:off x="0" y="0"/>
              <a:ext cx="23636239" cy="10476253"/>
            </a:xfrm>
            <a:custGeom>
              <a:avLst/>
              <a:gdLst/>
              <a:ahLst/>
              <a:cxnLst/>
              <a:rect l="l" t="t" r="r" b="b"/>
              <a:pathLst>
                <a:path w="23636239" h="10476253">
                  <a:moveTo>
                    <a:pt x="0" y="0"/>
                  </a:moveTo>
                  <a:lnTo>
                    <a:pt x="0" y="10476253"/>
                  </a:lnTo>
                  <a:lnTo>
                    <a:pt x="23636239" y="10476253"/>
                  </a:lnTo>
                  <a:lnTo>
                    <a:pt x="23636239" y="0"/>
                  </a:lnTo>
                  <a:lnTo>
                    <a:pt x="0" y="0"/>
                  </a:lnTo>
                  <a:close/>
                  <a:moveTo>
                    <a:pt x="23575279" y="10415292"/>
                  </a:moveTo>
                  <a:lnTo>
                    <a:pt x="59690" y="10415292"/>
                  </a:lnTo>
                  <a:lnTo>
                    <a:pt x="59690" y="59690"/>
                  </a:lnTo>
                  <a:lnTo>
                    <a:pt x="23575279" y="59690"/>
                  </a:lnTo>
                  <a:lnTo>
                    <a:pt x="23575279" y="10415292"/>
                  </a:lnTo>
                  <a:close/>
                </a:path>
              </a:pathLst>
            </a:custGeom>
            <a:solidFill>
              <a:srgbClr val="000000"/>
            </a:solidFill>
          </p:spPr>
        </p:sp>
      </p:grpSp>
      <p:sp>
        <p:nvSpPr>
          <p:cNvPr id="23" name="TextBox 23"/>
          <p:cNvSpPr txBox="1"/>
          <p:nvPr/>
        </p:nvSpPr>
        <p:spPr>
          <a:xfrm>
            <a:off x="2534896" y="5948204"/>
            <a:ext cx="3810178" cy="1014121"/>
          </a:xfrm>
          <a:prstGeom prst="rect">
            <a:avLst/>
          </a:prstGeom>
        </p:spPr>
        <p:txBody>
          <a:bodyPr lIns="0" tIns="0" rIns="0" bIns="0" rtlCol="0" anchor="t">
            <a:spAutoFit/>
          </a:bodyPr>
          <a:lstStyle/>
          <a:p>
            <a:pPr marL="0" lvl="0" indent="0">
              <a:lnSpc>
                <a:spcPts val="2756"/>
              </a:lnSpc>
            </a:pPr>
            <a:r>
              <a:rPr lang="en-US" sz="1969" spc="19">
                <a:solidFill>
                  <a:srgbClr val="000000"/>
                </a:solidFill>
                <a:latin typeface="DM Sans"/>
              </a:rPr>
              <a:t>2. Is there already a national level advocacy coalition working on UHC advocacy?</a:t>
            </a:r>
          </a:p>
        </p:txBody>
      </p:sp>
      <p:grpSp>
        <p:nvGrpSpPr>
          <p:cNvPr id="24" name="Group 24"/>
          <p:cNvGrpSpPr/>
          <p:nvPr/>
        </p:nvGrpSpPr>
        <p:grpSpPr>
          <a:xfrm>
            <a:off x="6625053" y="5579996"/>
            <a:ext cx="3743841" cy="1788638"/>
            <a:chOff x="0" y="0"/>
            <a:chExt cx="21928096" cy="10476252"/>
          </a:xfrm>
        </p:grpSpPr>
        <p:sp>
          <p:nvSpPr>
            <p:cNvPr id="25" name="Freeform 25"/>
            <p:cNvSpPr/>
            <p:nvPr/>
          </p:nvSpPr>
          <p:spPr>
            <a:xfrm>
              <a:off x="0" y="0"/>
              <a:ext cx="21928096" cy="10476253"/>
            </a:xfrm>
            <a:custGeom>
              <a:avLst/>
              <a:gdLst/>
              <a:ahLst/>
              <a:cxnLst/>
              <a:rect l="l" t="t" r="r" b="b"/>
              <a:pathLst>
                <a:path w="21928096" h="10476253">
                  <a:moveTo>
                    <a:pt x="0" y="0"/>
                  </a:moveTo>
                  <a:lnTo>
                    <a:pt x="0" y="10476253"/>
                  </a:lnTo>
                  <a:lnTo>
                    <a:pt x="21928096" y="10476253"/>
                  </a:lnTo>
                  <a:lnTo>
                    <a:pt x="21928096" y="0"/>
                  </a:lnTo>
                  <a:lnTo>
                    <a:pt x="0" y="0"/>
                  </a:lnTo>
                  <a:close/>
                  <a:moveTo>
                    <a:pt x="21867135" y="10415292"/>
                  </a:moveTo>
                  <a:lnTo>
                    <a:pt x="59690" y="10415292"/>
                  </a:lnTo>
                  <a:lnTo>
                    <a:pt x="59690" y="59690"/>
                  </a:lnTo>
                  <a:lnTo>
                    <a:pt x="21867135" y="59690"/>
                  </a:lnTo>
                  <a:lnTo>
                    <a:pt x="21867135" y="10415292"/>
                  </a:lnTo>
                  <a:close/>
                </a:path>
              </a:pathLst>
            </a:custGeom>
            <a:solidFill>
              <a:srgbClr val="000000"/>
            </a:solidFill>
          </p:spPr>
        </p:sp>
      </p:grpSp>
      <p:grpSp>
        <p:nvGrpSpPr>
          <p:cNvPr id="26" name="Group 26"/>
          <p:cNvGrpSpPr/>
          <p:nvPr/>
        </p:nvGrpSpPr>
        <p:grpSpPr>
          <a:xfrm>
            <a:off x="10575022" y="5579996"/>
            <a:ext cx="5328281" cy="1788638"/>
            <a:chOff x="0" y="0"/>
            <a:chExt cx="31208337" cy="10476252"/>
          </a:xfrm>
        </p:grpSpPr>
        <p:sp>
          <p:nvSpPr>
            <p:cNvPr id="27" name="Freeform 27"/>
            <p:cNvSpPr/>
            <p:nvPr/>
          </p:nvSpPr>
          <p:spPr>
            <a:xfrm>
              <a:off x="0" y="0"/>
              <a:ext cx="31208337" cy="10476253"/>
            </a:xfrm>
            <a:custGeom>
              <a:avLst/>
              <a:gdLst/>
              <a:ahLst/>
              <a:cxnLst/>
              <a:rect l="l" t="t" r="r" b="b"/>
              <a:pathLst>
                <a:path w="31208337" h="10476253">
                  <a:moveTo>
                    <a:pt x="0" y="0"/>
                  </a:moveTo>
                  <a:lnTo>
                    <a:pt x="0" y="10476253"/>
                  </a:lnTo>
                  <a:lnTo>
                    <a:pt x="31208337" y="10476253"/>
                  </a:lnTo>
                  <a:lnTo>
                    <a:pt x="31208337" y="0"/>
                  </a:lnTo>
                  <a:lnTo>
                    <a:pt x="0" y="0"/>
                  </a:lnTo>
                  <a:close/>
                  <a:moveTo>
                    <a:pt x="31147376" y="10415292"/>
                  </a:moveTo>
                  <a:lnTo>
                    <a:pt x="59690" y="10415292"/>
                  </a:lnTo>
                  <a:lnTo>
                    <a:pt x="59690" y="59690"/>
                  </a:lnTo>
                  <a:lnTo>
                    <a:pt x="31147376" y="59690"/>
                  </a:lnTo>
                  <a:lnTo>
                    <a:pt x="31147376" y="10415292"/>
                  </a:lnTo>
                  <a:close/>
                </a:path>
              </a:pathLst>
            </a:custGeom>
            <a:solidFill>
              <a:srgbClr val="000000"/>
            </a:solidFill>
          </p:spPr>
        </p:sp>
      </p:grpSp>
      <p:sp>
        <p:nvSpPr>
          <p:cNvPr id="28" name="TextBox 28"/>
          <p:cNvSpPr txBox="1"/>
          <p:nvPr/>
        </p:nvSpPr>
        <p:spPr>
          <a:xfrm>
            <a:off x="10855289" y="5744112"/>
            <a:ext cx="4767746" cy="1356133"/>
          </a:xfrm>
          <a:prstGeom prst="rect">
            <a:avLst/>
          </a:prstGeom>
        </p:spPr>
        <p:txBody>
          <a:bodyPr lIns="0" tIns="0" rIns="0" bIns="0" rtlCol="0" anchor="t">
            <a:spAutoFit/>
          </a:bodyPr>
          <a:lstStyle/>
          <a:p>
            <a:pPr marL="0" lvl="0" indent="0" algn="l">
              <a:lnSpc>
                <a:spcPts val="2756"/>
              </a:lnSpc>
              <a:spcBef>
                <a:spcPct val="0"/>
              </a:spcBef>
            </a:pPr>
            <a:r>
              <a:rPr lang="en-US" sz="1969" u="none" spc="19">
                <a:solidFill>
                  <a:srgbClr val="000000"/>
                </a:solidFill>
                <a:latin typeface="DM Sans"/>
              </a:rPr>
              <a:t>If yes, ask if you can join it</a:t>
            </a:r>
          </a:p>
          <a:p>
            <a:pPr marL="0" lvl="0" indent="0" algn="l">
              <a:lnSpc>
                <a:spcPts val="2756"/>
              </a:lnSpc>
              <a:spcBef>
                <a:spcPct val="0"/>
              </a:spcBef>
            </a:pPr>
            <a:r>
              <a:rPr lang="en-US" sz="1969" u="none" spc="19">
                <a:solidFill>
                  <a:srgbClr val="000000"/>
                </a:solidFill>
                <a:latin typeface="DM Sans"/>
              </a:rPr>
              <a:t>If no, ask if CSOs would be interested in a meeting on UHC</a:t>
            </a:r>
          </a:p>
          <a:p>
            <a:pPr marL="0" lvl="0" indent="0" algn="l">
              <a:lnSpc>
                <a:spcPts val="2756"/>
              </a:lnSpc>
              <a:spcBef>
                <a:spcPct val="0"/>
              </a:spcBef>
            </a:pPr>
            <a:r>
              <a:rPr lang="en-US" sz="1969" u="none" spc="19">
                <a:solidFill>
                  <a:srgbClr val="000000"/>
                </a:solidFill>
                <a:latin typeface="DM Sans"/>
              </a:rPr>
              <a:t>Ask Question 3</a:t>
            </a:r>
          </a:p>
        </p:txBody>
      </p:sp>
      <p:grpSp>
        <p:nvGrpSpPr>
          <p:cNvPr id="29" name="Group 29"/>
          <p:cNvGrpSpPr/>
          <p:nvPr/>
        </p:nvGrpSpPr>
        <p:grpSpPr>
          <a:xfrm>
            <a:off x="2384697" y="7507031"/>
            <a:ext cx="4035477" cy="1951039"/>
            <a:chOff x="0" y="0"/>
            <a:chExt cx="23636239" cy="11427454"/>
          </a:xfrm>
        </p:grpSpPr>
        <p:sp>
          <p:nvSpPr>
            <p:cNvPr id="30" name="Freeform 30"/>
            <p:cNvSpPr/>
            <p:nvPr/>
          </p:nvSpPr>
          <p:spPr>
            <a:xfrm>
              <a:off x="0" y="0"/>
              <a:ext cx="23636239" cy="11427454"/>
            </a:xfrm>
            <a:custGeom>
              <a:avLst/>
              <a:gdLst/>
              <a:ahLst/>
              <a:cxnLst/>
              <a:rect l="l" t="t" r="r" b="b"/>
              <a:pathLst>
                <a:path w="23636239" h="11427454">
                  <a:moveTo>
                    <a:pt x="0" y="0"/>
                  </a:moveTo>
                  <a:lnTo>
                    <a:pt x="0" y="11427454"/>
                  </a:lnTo>
                  <a:lnTo>
                    <a:pt x="23636239" y="11427454"/>
                  </a:lnTo>
                  <a:lnTo>
                    <a:pt x="23636239" y="0"/>
                  </a:lnTo>
                  <a:lnTo>
                    <a:pt x="0" y="0"/>
                  </a:lnTo>
                  <a:close/>
                  <a:moveTo>
                    <a:pt x="23575279" y="11366494"/>
                  </a:moveTo>
                  <a:lnTo>
                    <a:pt x="59690" y="11366494"/>
                  </a:lnTo>
                  <a:lnTo>
                    <a:pt x="59690" y="59690"/>
                  </a:lnTo>
                  <a:lnTo>
                    <a:pt x="23575279" y="59690"/>
                  </a:lnTo>
                  <a:lnTo>
                    <a:pt x="23575279" y="11366494"/>
                  </a:lnTo>
                  <a:close/>
                </a:path>
              </a:pathLst>
            </a:custGeom>
            <a:solidFill>
              <a:srgbClr val="000000"/>
            </a:solidFill>
          </p:spPr>
        </p:sp>
      </p:grpSp>
      <p:sp>
        <p:nvSpPr>
          <p:cNvPr id="31" name="TextBox 31"/>
          <p:cNvSpPr txBox="1"/>
          <p:nvPr/>
        </p:nvSpPr>
        <p:spPr>
          <a:xfrm>
            <a:off x="2457668" y="8127446"/>
            <a:ext cx="3889536" cy="672109"/>
          </a:xfrm>
          <a:prstGeom prst="rect">
            <a:avLst/>
          </a:prstGeom>
        </p:spPr>
        <p:txBody>
          <a:bodyPr lIns="0" tIns="0" rIns="0" bIns="0" rtlCol="0" anchor="t">
            <a:spAutoFit/>
          </a:bodyPr>
          <a:lstStyle/>
          <a:p>
            <a:pPr marL="0" lvl="0" indent="0">
              <a:lnSpc>
                <a:spcPts val="2756"/>
              </a:lnSpc>
            </a:pPr>
            <a:r>
              <a:rPr lang="en-US" sz="1969" spc="19">
                <a:solidFill>
                  <a:srgbClr val="000000"/>
                </a:solidFill>
                <a:latin typeface="DM Sans"/>
              </a:rPr>
              <a:t>3. Is civil society engaged in UHC policy-making in your country?</a:t>
            </a:r>
          </a:p>
        </p:txBody>
      </p:sp>
      <p:grpSp>
        <p:nvGrpSpPr>
          <p:cNvPr id="32" name="Group 32"/>
          <p:cNvGrpSpPr/>
          <p:nvPr/>
        </p:nvGrpSpPr>
        <p:grpSpPr>
          <a:xfrm>
            <a:off x="6625053" y="7507031"/>
            <a:ext cx="3743841" cy="1951039"/>
            <a:chOff x="0" y="0"/>
            <a:chExt cx="21928096" cy="11427454"/>
          </a:xfrm>
        </p:grpSpPr>
        <p:sp>
          <p:nvSpPr>
            <p:cNvPr id="33" name="Freeform 33"/>
            <p:cNvSpPr/>
            <p:nvPr/>
          </p:nvSpPr>
          <p:spPr>
            <a:xfrm>
              <a:off x="0" y="0"/>
              <a:ext cx="21928096" cy="11427454"/>
            </a:xfrm>
            <a:custGeom>
              <a:avLst/>
              <a:gdLst/>
              <a:ahLst/>
              <a:cxnLst/>
              <a:rect l="l" t="t" r="r" b="b"/>
              <a:pathLst>
                <a:path w="21928096" h="11427454">
                  <a:moveTo>
                    <a:pt x="0" y="0"/>
                  </a:moveTo>
                  <a:lnTo>
                    <a:pt x="0" y="11427454"/>
                  </a:lnTo>
                  <a:lnTo>
                    <a:pt x="21928096" y="11427454"/>
                  </a:lnTo>
                  <a:lnTo>
                    <a:pt x="21928096" y="0"/>
                  </a:lnTo>
                  <a:lnTo>
                    <a:pt x="0" y="0"/>
                  </a:lnTo>
                  <a:close/>
                  <a:moveTo>
                    <a:pt x="21867135" y="11366494"/>
                  </a:moveTo>
                  <a:lnTo>
                    <a:pt x="59690" y="11366494"/>
                  </a:lnTo>
                  <a:lnTo>
                    <a:pt x="59690" y="59690"/>
                  </a:lnTo>
                  <a:lnTo>
                    <a:pt x="21867135" y="59690"/>
                  </a:lnTo>
                  <a:lnTo>
                    <a:pt x="21867135" y="11366494"/>
                  </a:lnTo>
                  <a:close/>
                </a:path>
              </a:pathLst>
            </a:custGeom>
            <a:solidFill>
              <a:srgbClr val="000000"/>
            </a:solidFill>
          </p:spPr>
        </p:sp>
      </p:grpSp>
      <p:grpSp>
        <p:nvGrpSpPr>
          <p:cNvPr id="34" name="Group 34"/>
          <p:cNvGrpSpPr/>
          <p:nvPr/>
        </p:nvGrpSpPr>
        <p:grpSpPr>
          <a:xfrm>
            <a:off x="10575022" y="7507031"/>
            <a:ext cx="5328281" cy="1951039"/>
            <a:chOff x="0" y="0"/>
            <a:chExt cx="31208337" cy="11427454"/>
          </a:xfrm>
        </p:grpSpPr>
        <p:sp>
          <p:nvSpPr>
            <p:cNvPr id="35" name="Freeform 35"/>
            <p:cNvSpPr/>
            <p:nvPr/>
          </p:nvSpPr>
          <p:spPr>
            <a:xfrm>
              <a:off x="0" y="0"/>
              <a:ext cx="31208337" cy="11427454"/>
            </a:xfrm>
            <a:custGeom>
              <a:avLst/>
              <a:gdLst/>
              <a:ahLst/>
              <a:cxnLst/>
              <a:rect l="l" t="t" r="r" b="b"/>
              <a:pathLst>
                <a:path w="31208337" h="11427454">
                  <a:moveTo>
                    <a:pt x="0" y="0"/>
                  </a:moveTo>
                  <a:lnTo>
                    <a:pt x="0" y="11427454"/>
                  </a:lnTo>
                  <a:lnTo>
                    <a:pt x="31208337" y="11427454"/>
                  </a:lnTo>
                  <a:lnTo>
                    <a:pt x="31208337" y="0"/>
                  </a:lnTo>
                  <a:lnTo>
                    <a:pt x="0" y="0"/>
                  </a:lnTo>
                  <a:close/>
                  <a:moveTo>
                    <a:pt x="31147376" y="11366494"/>
                  </a:moveTo>
                  <a:lnTo>
                    <a:pt x="59690" y="11366494"/>
                  </a:lnTo>
                  <a:lnTo>
                    <a:pt x="59690" y="59690"/>
                  </a:lnTo>
                  <a:lnTo>
                    <a:pt x="31147376" y="59690"/>
                  </a:lnTo>
                  <a:lnTo>
                    <a:pt x="31147376" y="11366494"/>
                  </a:lnTo>
                  <a:close/>
                </a:path>
              </a:pathLst>
            </a:custGeom>
            <a:solidFill>
              <a:srgbClr val="000000"/>
            </a:solidFill>
          </p:spPr>
        </p:sp>
      </p:grpSp>
      <p:sp>
        <p:nvSpPr>
          <p:cNvPr id="36" name="TextBox 36"/>
          <p:cNvSpPr txBox="1"/>
          <p:nvPr/>
        </p:nvSpPr>
        <p:spPr>
          <a:xfrm>
            <a:off x="10855289" y="7956440"/>
            <a:ext cx="4767746" cy="1014121"/>
          </a:xfrm>
          <a:prstGeom prst="rect">
            <a:avLst/>
          </a:prstGeom>
        </p:spPr>
        <p:txBody>
          <a:bodyPr lIns="0" tIns="0" rIns="0" bIns="0" rtlCol="0" anchor="t">
            <a:spAutoFit/>
          </a:bodyPr>
          <a:lstStyle/>
          <a:p>
            <a:pPr>
              <a:lnSpc>
                <a:spcPts val="2756"/>
              </a:lnSpc>
            </a:pPr>
            <a:r>
              <a:rPr lang="en-US" sz="1969" spc="19">
                <a:solidFill>
                  <a:srgbClr val="000000"/>
                </a:solidFill>
                <a:latin typeface="DM Sans"/>
              </a:rPr>
              <a:t>If yes, find out who is engaged and how</a:t>
            </a:r>
          </a:p>
          <a:p>
            <a:pPr marL="0" lvl="0" indent="0">
              <a:lnSpc>
                <a:spcPts val="2756"/>
              </a:lnSpc>
              <a:spcBef>
                <a:spcPct val="0"/>
              </a:spcBef>
            </a:pPr>
            <a:r>
              <a:rPr lang="en-US" sz="1969" spc="19">
                <a:solidFill>
                  <a:srgbClr val="000000"/>
                </a:solidFill>
                <a:latin typeface="DM Sans"/>
              </a:rPr>
              <a:t>If no, make this your first advocacy ask and recruit other CSOs to this agenda</a:t>
            </a:r>
          </a:p>
        </p:txBody>
      </p:sp>
      <p:sp>
        <p:nvSpPr>
          <p:cNvPr id="37" name="TextBox 37"/>
          <p:cNvSpPr txBox="1"/>
          <p:nvPr/>
        </p:nvSpPr>
        <p:spPr>
          <a:xfrm>
            <a:off x="7417589" y="6290216"/>
            <a:ext cx="1585072" cy="330097"/>
          </a:xfrm>
          <a:prstGeom prst="rect">
            <a:avLst/>
          </a:prstGeom>
        </p:spPr>
        <p:txBody>
          <a:bodyPr lIns="0" tIns="0" rIns="0" bIns="0" rtlCol="0" anchor="t">
            <a:spAutoFit/>
          </a:bodyPr>
          <a:lstStyle/>
          <a:p>
            <a:pPr marL="425125" lvl="1" indent="-212562">
              <a:lnSpc>
                <a:spcPts val="2756"/>
              </a:lnSpc>
              <a:buFont typeface="Arial"/>
              <a:buChar char="•"/>
            </a:pPr>
            <a:r>
              <a:rPr lang="en-US" sz="1969" spc="19">
                <a:solidFill>
                  <a:srgbClr val="000000"/>
                </a:solidFill>
                <a:latin typeface="DM Sans"/>
              </a:rPr>
              <a:t>As above</a:t>
            </a:r>
          </a:p>
        </p:txBody>
      </p:sp>
      <p:sp>
        <p:nvSpPr>
          <p:cNvPr id="38" name="TextBox 38"/>
          <p:cNvSpPr txBox="1"/>
          <p:nvPr/>
        </p:nvSpPr>
        <p:spPr>
          <a:xfrm>
            <a:off x="6625053" y="7561337"/>
            <a:ext cx="3582029" cy="1698145"/>
          </a:xfrm>
          <a:prstGeom prst="rect">
            <a:avLst/>
          </a:prstGeom>
        </p:spPr>
        <p:txBody>
          <a:bodyPr lIns="0" tIns="0" rIns="0" bIns="0" rtlCol="0" anchor="t">
            <a:spAutoFit/>
          </a:bodyPr>
          <a:lstStyle/>
          <a:p>
            <a:pPr marL="425125" lvl="1" indent="-212563">
              <a:lnSpc>
                <a:spcPts val="2756"/>
              </a:lnSpc>
              <a:buFont typeface="Arial"/>
              <a:buChar char="•"/>
            </a:pPr>
            <a:r>
              <a:rPr lang="en-US" sz="1969" spc="19">
                <a:solidFill>
                  <a:srgbClr val="000000"/>
                </a:solidFill>
                <a:latin typeface="DM Sans"/>
              </a:rPr>
              <a:t>Consult the Ministry of Health website</a:t>
            </a:r>
          </a:p>
          <a:p>
            <a:pPr marL="425125" lvl="1" indent="-212562">
              <a:lnSpc>
                <a:spcPts val="2756"/>
              </a:lnSpc>
              <a:buFont typeface="Arial"/>
              <a:buChar char="•"/>
            </a:pPr>
            <a:r>
              <a:rPr lang="en-US" sz="1969" spc="19">
                <a:solidFill>
                  <a:srgbClr val="000000"/>
                </a:solidFill>
                <a:latin typeface="DM Sans"/>
              </a:rPr>
              <a:t>Ask the Ministry of Health when the next opportunity for CSO engagement is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Lunch</a:t>
            </a: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2794728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75126" y="1333960"/>
            <a:ext cx="10337748" cy="948851"/>
          </a:xfrm>
          <a:prstGeom prst="rect">
            <a:avLst/>
          </a:prstGeom>
        </p:spPr>
        <p:txBody>
          <a:bodyPr lIns="0" tIns="0" rIns="0" bIns="0" rtlCol="0" anchor="t">
            <a:spAutoFit/>
          </a:bodyPr>
          <a:lstStyle/>
          <a:p>
            <a:pPr marL="0" marR="0" lvl="0" indent="0" algn="l" defTabSz="914400" rtl="0" eaLnBrk="1" fontAlgn="auto" latinLnBrk="0" hangingPunct="1">
              <a:lnSpc>
                <a:spcPts val="7377"/>
              </a:lnSpc>
              <a:spcBef>
                <a:spcPts val="0"/>
              </a:spcBef>
              <a:spcAft>
                <a:spcPts val="0"/>
              </a:spcAft>
              <a:buClrTx/>
              <a:buSzTx/>
              <a:buFontTx/>
              <a:buNone/>
              <a:tabLst/>
              <a:defRPr/>
            </a:pPr>
            <a:r>
              <a:rPr kumimoji="0" lang="en-US" sz="6707" b="0" i="0" u="none" strike="noStrike" kern="1200" cap="none" spc="0" normalizeH="0" baseline="0" noProof="0">
                <a:ln>
                  <a:noFill/>
                </a:ln>
                <a:solidFill>
                  <a:srgbClr val="000000"/>
                </a:solidFill>
                <a:effectLst/>
                <a:uLnTx/>
                <a:uFillTx/>
                <a:latin typeface="DM Sans Bold"/>
                <a:ea typeface="+mn-ea"/>
                <a:cs typeface="+mn-cs"/>
              </a:rPr>
              <a:t>Advocacy Plan Template</a:t>
            </a: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What needs to change?</a:t>
            </a: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41432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ct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Steps</a:t>
            </a: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Situational analysis and problem definition</a:t>
            </a: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Method</a:t>
            </a: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a:ln>
                  <a:noFill/>
                </a:ln>
                <a:solidFill>
                  <a:srgbClr val="000000"/>
                </a:solidFill>
                <a:effectLst/>
                <a:uLnTx/>
                <a:uFillTx/>
                <a:latin typeface="DM Sans"/>
                <a:ea typeface="+mn-ea"/>
                <a:cs typeface="+mn-cs"/>
              </a:rPr>
              <a:t>Goals (asks)</a:t>
            </a: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6"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Advocacy plan</a:t>
            </a: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Who can be your partners and allies?</a:t>
            </a: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Stakeholder analysis</a:t>
            </a: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Allies</a:t>
            </a: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Who can make that change and who do they listen to?</a:t>
            </a: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Power mapping</a:t>
            </a: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Targets</a:t>
            </a: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616399"/>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When is the best time to act?</a:t>
            </a: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Calendar</a:t>
            </a: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a:ln>
                  <a:noFill/>
                </a:ln>
                <a:solidFill>
                  <a:srgbClr val="000000"/>
                </a:solidFill>
                <a:effectLst/>
                <a:uLnTx/>
                <a:uFillTx/>
                <a:latin typeface="DM Sans"/>
                <a:ea typeface="+mn-ea"/>
                <a:cs typeface="+mn-cs"/>
              </a:rPr>
              <a:t>Key dates</a:t>
            </a: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What is the message?</a:t>
            </a: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Message framing</a:t>
            </a: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Key messages</a:t>
            </a:r>
          </a:p>
        </p:txBody>
      </p:sp>
    </p:spTree>
    <p:extLst>
      <p:ext uri="{BB962C8B-B14F-4D97-AF65-F5344CB8AC3E}">
        <p14:creationId xmlns:p14="http://schemas.microsoft.com/office/powerpoint/2010/main" val="452799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2710424" y="3871491"/>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2710424" y="5642129"/>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2" name="Group 12"/>
          <p:cNvGrpSpPr/>
          <p:nvPr/>
        </p:nvGrpSpPr>
        <p:grpSpPr>
          <a:xfrm>
            <a:off x="2710424" y="7289878"/>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6" name="Group 16"/>
          <p:cNvGrpSpPr/>
          <p:nvPr/>
        </p:nvGrpSpPr>
        <p:grpSpPr>
          <a:xfrm>
            <a:off x="1034796" y="951466"/>
            <a:ext cx="16230600" cy="1155527"/>
            <a:chOff x="0" y="0"/>
            <a:chExt cx="12456187" cy="886810"/>
          </a:xfrm>
        </p:grpSpPr>
        <p:sp>
          <p:nvSpPr>
            <p:cNvPr id="17" name="Freeform 17"/>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00C2FF"/>
            </a:solidFill>
          </p:spPr>
        </p:sp>
      </p:grpSp>
      <p:sp>
        <p:nvSpPr>
          <p:cNvPr id="18" name="TextBox 18"/>
          <p:cNvSpPr txBox="1"/>
          <p:nvPr/>
        </p:nvSpPr>
        <p:spPr>
          <a:xfrm>
            <a:off x="4598401" y="1284047"/>
            <a:ext cx="9209820" cy="726609"/>
          </a:xfrm>
          <a:prstGeom prst="rect">
            <a:avLst/>
          </a:prstGeom>
        </p:spPr>
        <p:txBody>
          <a:bodyPr wrap="square" lIns="0" tIns="0" rIns="0" bIns="0" rtlCol="0" anchor="t">
            <a:spAutoFit/>
          </a:bodyPr>
          <a:lstStyle/>
          <a:p>
            <a:pPr marL="0" lvl="0" indent="0" algn="ctr">
              <a:lnSpc>
                <a:spcPts val="5643"/>
              </a:lnSpc>
              <a:spcBef>
                <a:spcPct val="0"/>
              </a:spcBef>
            </a:pPr>
            <a:r>
              <a:rPr lang="en-US" sz="5130" dirty="0">
                <a:solidFill>
                  <a:srgbClr val="000000"/>
                </a:solidFill>
                <a:latin typeface="DM Sans Bold"/>
              </a:rPr>
              <a:t>Advocacy Goals</a:t>
            </a:r>
          </a:p>
        </p:txBody>
      </p:sp>
      <p:sp>
        <p:nvSpPr>
          <p:cNvPr id="19" name="TextBox 19"/>
          <p:cNvSpPr txBox="1"/>
          <p:nvPr/>
        </p:nvSpPr>
        <p:spPr>
          <a:xfrm>
            <a:off x="4577065" y="3795291"/>
            <a:ext cx="11000511" cy="1017270"/>
          </a:xfrm>
          <a:prstGeom prst="rect">
            <a:avLst/>
          </a:prstGeom>
        </p:spPr>
        <p:txBody>
          <a:bodyPr lIns="0" tIns="0" rIns="0" bIns="0" rtlCol="0" anchor="t">
            <a:spAutoFit/>
          </a:bodyPr>
          <a:lstStyle/>
          <a:p>
            <a:pPr marL="0" lvl="0" indent="0">
              <a:lnSpc>
                <a:spcPts val="4199"/>
              </a:lnSpc>
            </a:pPr>
            <a:r>
              <a:rPr lang="en-US" sz="2799" spc="27">
                <a:solidFill>
                  <a:srgbClr val="000000"/>
                </a:solidFill>
                <a:latin typeface="DM Sans"/>
              </a:rPr>
              <a:t>Ensure and expand engagement of civil society and communities in the design, implementation and monitoring of UHC</a:t>
            </a:r>
          </a:p>
        </p:txBody>
      </p:sp>
      <p:sp>
        <p:nvSpPr>
          <p:cNvPr id="20" name="TextBox 20"/>
          <p:cNvSpPr txBox="1"/>
          <p:nvPr/>
        </p:nvSpPr>
        <p:spPr>
          <a:xfrm>
            <a:off x="4577065" y="5565929"/>
            <a:ext cx="11000511" cy="1017270"/>
          </a:xfrm>
          <a:prstGeom prst="rect">
            <a:avLst/>
          </a:prstGeom>
        </p:spPr>
        <p:txBody>
          <a:bodyPr lIns="0" tIns="0" rIns="0" bIns="0" rtlCol="0" anchor="t">
            <a:spAutoFit/>
          </a:bodyPr>
          <a:lstStyle/>
          <a:p>
            <a:pPr marL="0" lvl="0" indent="0">
              <a:lnSpc>
                <a:spcPts val="4199"/>
              </a:lnSpc>
            </a:pPr>
            <a:r>
              <a:rPr lang="en-US" sz="2799" spc="27">
                <a:solidFill>
                  <a:srgbClr val="000000"/>
                </a:solidFill>
                <a:latin typeface="DM Sans"/>
              </a:rPr>
              <a:t>Push the issue of domestic health financing and health reform higher up the government agenda (use COVID-19)</a:t>
            </a:r>
          </a:p>
        </p:txBody>
      </p:sp>
      <p:sp>
        <p:nvSpPr>
          <p:cNvPr id="21" name="TextBox 21"/>
          <p:cNvSpPr txBox="1"/>
          <p:nvPr/>
        </p:nvSpPr>
        <p:spPr>
          <a:xfrm>
            <a:off x="4577065" y="7204153"/>
            <a:ext cx="11000511" cy="1026795"/>
          </a:xfrm>
          <a:prstGeom prst="rect">
            <a:avLst/>
          </a:prstGeom>
        </p:spPr>
        <p:txBody>
          <a:bodyPr lIns="0" tIns="0" rIns="0" bIns="0" rtlCol="0" anchor="t">
            <a:spAutoFit/>
          </a:bodyPr>
          <a:lstStyle/>
          <a:p>
            <a:pPr marL="0" lvl="0" indent="0">
              <a:lnSpc>
                <a:spcPts val="4200"/>
              </a:lnSpc>
            </a:pPr>
            <a:r>
              <a:rPr lang="en-US" sz="2800" spc="28">
                <a:solidFill>
                  <a:srgbClr val="000000"/>
                </a:solidFill>
                <a:latin typeface="DM Sans"/>
              </a:rPr>
              <a:t>Ensure UHC strategies are truly universal, equitable and inclusive: put the last mile first/leave no one behind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176" y="4123056"/>
            <a:ext cx="4684061" cy="1856943"/>
          </a:xfrm>
          <a:prstGeom prst="rect">
            <a:avLst/>
          </a:prstGeom>
        </p:spPr>
        <p:txBody>
          <a:bodyPr lIns="0" tIns="0" rIns="0" bIns="0" rtlCol="0" anchor="t">
            <a:spAutoFit/>
          </a:bodyPr>
          <a:lstStyle/>
          <a:p>
            <a:pPr marL="0" lvl="0" indent="0">
              <a:lnSpc>
                <a:spcPts val="7283"/>
              </a:lnSpc>
            </a:pPr>
            <a:r>
              <a:rPr lang="en-US" sz="6621">
                <a:solidFill>
                  <a:srgbClr val="000000"/>
                </a:solidFill>
                <a:latin typeface="DM Sans Bold"/>
              </a:rPr>
              <a:t>Mini Power Mapping</a:t>
            </a: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692963"/>
            <a:ext cx="2296945" cy="1706354"/>
          </a:xfrm>
          <a:prstGeom prst="rect">
            <a:avLst/>
          </a:prstGeom>
        </p:spPr>
        <p:txBody>
          <a:bodyPr lIns="0" tIns="0" rIns="0" bIns="0" rtlCol="0" anchor="t">
            <a:spAutoFit/>
          </a:bodyPr>
          <a:lstStyle/>
          <a:p>
            <a:pPr marL="0" lvl="0" indent="0" algn="ctr">
              <a:lnSpc>
                <a:spcPts val="3450"/>
              </a:lnSpc>
            </a:pPr>
            <a:r>
              <a:rPr lang="en-US" sz="2464" spc="24">
                <a:solidFill>
                  <a:srgbClr val="000000"/>
                </a:solidFill>
                <a:latin typeface="DM Sans"/>
              </a:rPr>
              <a:t>Who has the power to make decisions on health?</a:t>
            </a: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328676"/>
            <a:ext cx="2318252" cy="1276024"/>
          </a:xfrm>
          <a:prstGeom prst="rect">
            <a:avLst/>
          </a:prstGeom>
        </p:spPr>
        <p:txBody>
          <a:bodyPr lIns="0" tIns="0" rIns="0" bIns="0" rtlCol="0" anchor="t">
            <a:spAutoFit/>
          </a:bodyPr>
          <a:lstStyle/>
          <a:p>
            <a:pPr marL="0" lvl="0" indent="0" algn="ctr">
              <a:lnSpc>
                <a:spcPts val="3450"/>
              </a:lnSpc>
            </a:pPr>
            <a:r>
              <a:rPr lang="en-US" sz="2464" spc="24">
                <a:solidFill>
                  <a:srgbClr val="000000"/>
                </a:solidFill>
                <a:latin typeface="DM Sans"/>
              </a:rPr>
              <a:t>Who do you know in government?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98590"/>
            <a:ext cx="11920161" cy="877570"/>
          </a:xfrm>
          <a:prstGeom prst="rect">
            <a:avLst/>
          </a:prstGeom>
        </p:spPr>
        <p:txBody>
          <a:bodyPr lIns="0" tIns="0" rIns="0" bIns="0" rtlCol="0" anchor="t">
            <a:spAutoFit/>
          </a:bodyPr>
          <a:lstStyle/>
          <a:p>
            <a:pPr marL="0" lvl="0" indent="0" algn="ctr">
              <a:lnSpc>
                <a:spcPts val="6710"/>
              </a:lnSpc>
            </a:pPr>
            <a:r>
              <a:rPr lang="en-US" sz="6100">
                <a:solidFill>
                  <a:srgbClr val="000000"/>
                </a:solidFill>
                <a:latin typeface="DM Sans Bold"/>
              </a:rPr>
              <a:t>Group Work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08701" y="1095375"/>
            <a:ext cx="6470598" cy="948851"/>
          </a:xfrm>
          <a:prstGeom prst="rect">
            <a:avLst/>
          </a:prstGeom>
        </p:spPr>
        <p:txBody>
          <a:bodyPr lIns="0" tIns="0" rIns="0" bIns="0" rtlCol="0" anchor="t">
            <a:spAutoFit/>
          </a:bodyPr>
          <a:lstStyle/>
          <a:p>
            <a:pPr marL="0" lvl="0" indent="0">
              <a:lnSpc>
                <a:spcPts val="7377"/>
              </a:lnSpc>
            </a:pPr>
            <a:r>
              <a:rPr lang="en-US" sz="6707">
                <a:solidFill>
                  <a:srgbClr val="000000"/>
                </a:solidFill>
                <a:latin typeface="DM Sans Bold"/>
              </a:rPr>
              <a:t>Messaging Grid</a:t>
            </a:r>
          </a:p>
        </p:txBody>
      </p:sp>
      <p:grpSp>
        <p:nvGrpSpPr>
          <p:cNvPr id="3" name="Group 3"/>
          <p:cNvGrpSpPr/>
          <p:nvPr/>
        </p:nvGrpSpPr>
        <p:grpSpPr>
          <a:xfrm>
            <a:off x="3153172" y="3443731"/>
            <a:ext cx="4036703" cy="1015987"/>
            <a:chOff x="0" y="0"/>
            <a:chExt cx="23636239" cy="5948940"/>
          </a:xfrm>
        </p:grpSpPr>
        <p:sp>
          <p:nvSpPr>
            <p:cNvPr id="4" name="Freeform 4"/>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5" name="TextBox 5"/>
          <p:cNvSpPr txBox="1"/>
          <p:nvPr/>
        </p:nvSpPr>
        <p:spPr>
          <a:xfrm>
            <a:off x="3228295" y="3791055"/>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6" name="Group 6"/>
          <p:cNvGrpSpPr/>
          <p:nvPr/>
        </p:nvGrpSpPr>
        <p:grpSpPr>
          <a:xfrm>
            <a:off x="3153172" y="2374960"/>
            <a:ext cx="4036703" cy="853502"/>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966861" y="2643387"/>
            <a:ext cx="2409325" cy="352781"/>
          </a:xfrm>
          <a:prstGeom prst="rect">
            <a:avLst/>
          </a:prstGeom>
        </p:spPr>
        <p:txBody>
          <a:bodyPr lIns="0" tIns="0" rIns="0" bIns="0" rtlCol="0" anchor="t">
            <a:spAutoFit/>
          </a:bodyPr>
          <a:lstStyle/>
          <a:p>
            <a:pPr marL="0" lvl="0" indent="0" algn="ctr">
              <a:lnSpc>
                <a:spcPts val="2758"/>
              </a:lnSpc>
              <a:spcBef>
                <a:spcPct val="0"/>
              </a:spcBef>
            </a:pPr>
            <a:r>
              <a:rPr lang="en-US" sz="2577" spc="25">
                <a:solidFill>
                  <a:srgbClr val="000000"/>
                </a:solidFill>
                <a:latin typeface="DM Sans Bold"/>
              </a:rPr>
              <a:t>Who to target</a:t>
            </a:r>
          </a:p>
        </p:txBody>
      </p:sp>
      <p:grpSp>
        <p:nvGrpSpPr>
          <p:cNvPr id="9" name="Group 9"/>
          <p:cNvGrpSpPr/>
          <p:nvPr/>
        </p:nvGrpSpPr>
        <p:grpSpPr>
          <a:xfrm>
            <a:off x="7394818" y="3443731"/>
            <a:ext cx="3744979" cy="1015987"/>
            <a:chOff x="0" y="0"/>
            <a:chExt cx="21928096" cy="5948940"/>
          </a:xfrm>
        </p:grpSpPr>
        <p:sp>
          <p:nvSpPr>
            <p:cNvPr id="10" name="Freeform 10"/>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1" name="TextBox 11"/>
          <p:cNvSpPr txBox="1"/>
          <p:nvPr/>
        </p:nvSpPr>
        <p:spPr>
          <a:xfrm>
            <a:off x="7394818"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2" name="Group 12"/>
          <p:cNvGrpSpPr/>
          <p:nvPr/>
        </p:nvGrpSpPr>
        <p:grpSpPr>
          <a:xfrm>
            <a:off x="7394818" y="2374960"/>
            <a:ext cx="3744979" cy="853502"/>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037994" y="2637589"/>
            <a:ext cx="2458627" cy="356819"/>
          </a:xfrm>
          <a:prstGeom prst="rect">
            <a:avLst/>
          </a:prstGeom>
        </p:spPr>
        <p:txBody>
          <a:bodyPr lIns="0" tIns="0" rIns="0" bIns="0" rtlCol="0" anchor="t">
            <a:spAutoFit/>
          </a:bodyPr>
          <a:lstStyle/>
          <a:p>
            <a:pPr marL="0" lvl="0" indent="0" algn="ctr">
              <a:lnSpc>
                <a:spcPts val="2758"/>
              </a:lnSpc>
            </a:pPr>
            <a:r>
              <a:rPr lang="en-US" sz="2577" spc="25">
                <a:solidFill>
                  <a:srgbClr val="000000"/>
                </a:solidFill>
                <a:latin typeface="DM Sans Bold"/>
              </a:rPr>
              <a:t>What to say</a:t>
            </a:r>
          </a:p>
        </p:txBody>
      </p:sp>
      <p:grpSp>
        <p:nvGrpSpPr>
          <p:cNvPr id="15" name="Group 15"/>
          <p:cNvGrpSpPr/>
          <p:nvPr/>
        </p:nvGrpSpPr>
        <p:grpSpPr>
          <a:xfrm>
            <a:off x="11389849" y="3443731"/>
            <a:ext cx="3744979" cy="1015987"/>
            <a:chOff x="0" y="0"/>
            <a:chExt cx="21928096" cy="5948940"/>
          </a:xfrm>
        </p:grpSpPr>
        <p:sp>
          <p:nvSpPr>
            <p:cNvPr id="16" name="Freeform 16"/>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7" name="TextBox 17"/>
          <p:cNvSpPr txBox="1"/>
          <p:nvPr/>
        </p:nvSpPr>
        <p:spPr>
          <a:xfrm>
            <a:off x="11389849"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8" name="Group 18"/>
          <p:cNvGrpSpPr/>
          <p:nvPr/>
        </p:nvGrpSpPr>
        <p:grpSpPr>
          <a:xfrm>
            <a:off x="11389849" y="2374960"/>
            <a:ext cx="3744979" cy="853502"/>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033025" y="2637589"/>
            <a:ext cx="2458627" cy="363754"/>
          </a:xfrm>
          <a:prstGeom prst="rect">
            <a:avLst/>
          </a:prstGeom>
        </p:spPr>
        <p:txBody>
          <a:bodyPr lIns="0" tIns="0" rIns="0" bIns="0" rtlCol="0" anchor="t">
            <a:spAutoFit/>
          </a:bodyPr>
          <a:lstStyle/>
          <a:p>
            <a:pPr marL="0" lvl="0" indent="0" algn="ctr">
              <a:lnSpc>
                <a:spcPts val="2758"/>
              </a:lnSpc>
            </a:pPr>
            <a:r>
              <a:rPr lang="en-US" sz="2577" spc="25" dirty="0">
                <a:solidFill>
                  <a:srgbClr val="000000"/>
                </a:solidFill>
                <a:latin typeface="DM Sans Bold"/>
              </a:rPr>
              <a:t>In what form</a:t>
            </a:r>
          </a:p>
        </p:txBody>
      </p:sp>
      <p:grpSp>
        <p:nvGrpSpPr>
          <p:cNvPr id="21" name="Group 21"/>
          <p:cNvGrpSpPr/>
          <p:nvPr/>
        </p:nvGrpSpPr>
        <p:grpSpPr>
          <a:xfrm>
            <a:off x="3153172" y="4622506"/>
            <a:ext cx="4036703" cy="1015987"/>
            <a:chOff x="0" y="0"/>
            <a:chExt cx="23636239" cy="5948940"/>
          </a:xfrm>
        </p:grpSpPr>
        <p:sp>
          <p:nvSpPr>
            <p:cNvPr id="22" name="Freeform 22"/>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23" name="TextBox 23"/>
          <p:cNvSpPr txBox="1"/>
          <p:nvPr/>
        </p:nvSpPr>
        <p:spPr>
          <a:xfrm>
            <a:off x="3228295" y="4969830"/>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4" name="Group 24"/>
          <p:cNvGrpSpPr/>
          <p:nvPr/>
        </p:nvGrpSpPr>
        <p:grpSpPr>
          <a:xfrm>
            <a:off x="7394818" y="4622506"/>
            <a:ext cx="3744979" cy="1015987"/>
            <a:chOff x="0" y="0"/>
            <a:chExt cx="21928096" cy="5948940"/>
          </a:xfrm>
        </p:grpSpPr>
        <p:sp>
          <p:nvSpPr>
            <p:cNvPr id="25" name="Freeform 25"/>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6" name="TextBox 26"/>
          <p:cNvSpPr txBox="1"/>
          <p:nvPr/>
        </p:nvSpPr>
        <p:spPr>
          <a:xfrm>
            <a:off x="7394818"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7" name="Group 27"/>
          <p:cNvGrpSpPr/>
          <p:nvPr/>
        </p:nvGrpSpPr>
        <p:grpSpPr>
          <a:xfrm>
            <a:off x="11389849" y="4622506"/>
            <a:ext cx="3744979" cy="1015987"/>
            <a:chOff x="0" y="0"/>
            <a:chExt cx="21928096" cy="5948940"/>
          </a:xfrm>
        </p:grpSpPr>
        <p:sp>
          <p:nvSpPr>
            <p:cNvPr id="28" name="Freeform 28"/>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9" name="TextBox 29"/>
          <p:cNvSpPr txBox="1"/>
          <p:nvPr/>
        </p:nvSpPr>
        <p:spPr>
          <a:xfrm>
            <a:off x="11389849"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0" name="Group 30"/>
          <p:cNvGrpSpPr/>
          <p:nvPr/>
        </p:nvGrpSpPr>
        <p:grpSpPr>
          <a:xfrm>
            <a:off x="3153172" y="5849579"/>
            <a:ext cx="4036703" cy="1015987"/>
            <a:chOff x="0" y="0"/>
            <a:chExt cx="23636239" cy="5948940"/>
          </a:xfrm>
        </p:grpSpPr>
        <p:sp>
          <p:nvSpPr>
            <p:cNvPr id="31" name="Freeform 31"/>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32" name="TextBox 32"/>
          <p:cNvSpPr txBox="1"/>
          <p:nvPr/>
        </p:nvSpPr>
        <p:spPr>
          <a:xfrm>
            <a:off x="3228295" y="6196903"/>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3" name="Group 33"/>
          <p:cNvGrpSpPr/>
          <p:nvPr/>
        </p:nvGrpSpPr>
        <p:grpSpPr>
          <a:xfrm>
            <a:off x="7394818" y="5849579"/>
            <a:ext cx="3744979" cy="1015987"/>
            <a:chOff x="0" y="0"/>
            <a:chExt cx="21928096" cy="5948940"/>
          </a:xfrm>
        </p:grpSpPr>
        <p:sp>
          <p:nvSpPr>
            <p:cNvPr id="34" name="Freeform 34"/>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5" name="TextBox 35"/>
          <p:cNvSpPr txBox="1"/>
          <p:nvPr/>
        </p:nvSpPr>
        <p:spPr>
          <a:xfrm>
            <a:off x="7394818"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6" name="Group 36"/>
          <p:cNvGrpSpPr/>
          <p:nvPr/>
        </p:nvGrpSpPr>
        <p:grpSpPr>
          <a:xfrm>
            <a:off x="11389849" y="5849579"/>
            <a:ext cx="3744979" cy="1015987"/>
            <a:chOff x="0" y="0"/>
            <a:chExt cx="21928096" cy="5948940"/>
          </a:xfrm>
        </p:grpSpPr>
        <p:sp>
          <p:nvSpPr>
            <p:cNvPr id="37" name="Freeform 37"/>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8" name="TextBox 38"/>
          <p:cNvSpPr txBox="1"/>
          <p:nvPr/>
        </p:nvSpPr>
        <p:spPr>
          <a:xfrm>
            <a:off x="11389849"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sp>
        <p:nvSpPr>
          <p:cNvPr id="57" name="TextBox 56">
            <a:extLst>
              <a:ext uri="{FF2B5EF4-FFF2-40B4-BE49-F238E27FC236}">
                <a16:creationId xmlns:a16="http://schemas.microsoft.com/office/drawing/2014/main" id="{50028F6E-B2DF-487C-AF4C-4E2DAD0BFE0C}"/>
              </a:ext>
            </a:extLst>
          </p:cNvPr>
          <p:cNvSpPr txBox="1"/>
          <p:nvPr/>
        </p:nvSpPr>
        <p:spPr>
          <a:xfrm>
            <a:off x="3153172" y="7253941"/>
            <a:ext cx="11981656" cy="1077218"/>
          </a:xfrm>
          <a:prstGeom prst="rect">
            <a:avLst/>
          </a:prstGeom>
          <a:noFill/>
          <a:ln>
            <a:solidFill>
              <a:schemeClr val="tx1"/>
            </a:solidFill>
          </a:ln>
        </p:spPr>
        <p:txBody>
          <a:bodyPr wrap="square" rtlCol="0">
            <a:spAutoFit/>
          </a:bodyPr>
          <a:lstStyle/>
          <a:p>
            <a:r>
              <a:rPr lang="en-US" sz="3200" dirty="0"/>
              <a:t>To meet the advocacy goals, who do you need to target, what do you need to say and in what method will you use to say it?</a:t>
            </a:r>
            <a:endParaRPr lang="en-GB" sz="3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Tactics to consider</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a:bodyPr>
          <a:lstStyle/>
          <a:p>
            <a:r>
              <a:rPr lang="en-US" sz="4600" dirty="0"/>
              <a:t>Face to face meetings</a:t>
            </a:r>
          </a:p>
          <a:p>
            <a:r>
              <a:rPr lang="en-US" sz="4600" dirty="0"/>
              <a:t>Seminars</a:t>
            </a:r>
          </a:p>
          <a:p>
            <a:r>
              <a:rPr lang="en-US" sz="4600" dirty="0"/>
              <a:t>Press conferences</a:t>
            </a:r>
          </a:p>
          <a:p>
            <a:r>
              <a:rPr lang="en-US" sz="4600" dirty="0"/>
              <a:t>Twitter</a:t>
            </a:r>
          </a:p>
          <a:p>
            <a:r>
              <a:rPr lang="en-US" sz="4600" dirty="0"/>
              <a:t>Briefing papers</a:t>
            </a:r>
          </a:p>
          <a:p>
            <a:r>
              <a:rPr lang="en-US" sz="4600" dirty="0"/>
              <a:t>Celebrities/VIPs</a:t>
            </a:r>
          </a:p>
          <a:p>
            <a:endParaRPr lang="en-US" dirty="0"/>
          </a:p>
          <a:p>
            <a:endParaRPr lang="en-US" dirty="0"/>
          </a:p>
          <a:p>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10668000" y="3695700"/>
            <a:ext cx="5791200" cy="6524863"/>
          </a:xfrm>
          <a:prstGeom prst="rect">
            <a:avLst/>
          </a:prstGeom>
          <a:noFill/>
        </p:spPr>
        <p:txBody>
          <a:bodyPr wrap="square" rtlCol="0">
            <a:spAutoFit/>
          </a:bodyPr>
          <a:lstStyle/>
          <a:p>
            <a:pPr marL="342900" indent="-342900">
              <a:spcBef>
                <a:spcPct val="20000"/>
              </a:spcBef>
              <a:buFont typeface="Arial" pitchFamily="34" charset="0"/>
              <a:buChar char="•"/>
            </a:pPr>
            <a:r>
              <a:rPr lang="en-GB" sz="4600" dirty="0"/>
              <a:t>Public protest/rally</a:t>
            </a:r>
          </a:p>
          <a:p>
            <a:pPr marL="342900" indent="-342900">
              <a:spcBef>
                <a:spcPct val="20000"/>
              </a:spcBef>
              <a:buFont typeface="Arial" pitchFamily="34" charset="0"/>
              <a:buChar char="•"/>
            </a:pPr>
            <a:r>
              <a:rPr lang="en-GB" sz="4600" dirty="0"/>
              <a:t>Newspaper articles</a:t>
            </a:r>
          </a:p>
          <a:p>
            <a:pPr marL="342900" indent="-342900">
              <a:spcBef>
                <a:spcPct val="20000"/>
              </a:spcBef>
              <a:buFont typeface="Arial" pitchFamily="34" charset="0"/>
              <a:buChar char="•"/>
            </a:pPr>
            <a:r>
              <a:rPr lang="en-GB" sz="4600" dirty="0"/>
              <a:t>Petitions</a:t>
            </a:r>
          </a:p>
          <a:p>
            <a:pPr marL="342900" indent="-342900">
              <a:spcBef>
                <a:spcPct val="20000"/>
              </a:spcBef>
              <a:buFont typeface="Arial" pitchFamily="34" charset="0"/>
              <a:buChar char="•"/>
            </a:pPr>
            <a:r>
              <a:rPr lang="en-GB" sz="4600" dirty="0"/>
              <a:t>Letters</a:t>
            </a:r>
          </a:p>
          <a:p>
            <a:pPr marL="342900" indent="-342900">
              <a:spcBef>
                <a:spcPct val="20000"/>
              </a:spcBef>
              <a:buFont typeface="Arial" pitchFamily="34" charset="0"/>
              <a:buChar char="•"/>
            </a:pPr>
            <a:r>
              <a:rPr lang="en-GB" sz="4600" dirty="0"/>
              <a:t>Parliament</a:t>
            </a:r>
          </a:p>
          <a:p>
            <a:pPr marL="342900" indent="-342900">
              <a:spcBef>
                <a:spcPct val="20000"/>
              </a:spcBef>
              <a:buFont typeface="Arial" pitchFamily="34" charset="0"/>
              <a:buChar char="•"/>
            </a:pPr>
            <a:r>
              <a:rPr lang="en-GB" sz="4600" dirty="0"/>
              <a:t>Data</a:t>
            </a:r>
          </a:p>
          <a:p>
            <a:endParaRPr lang="en-GB" sz="4800" dirty="0"/>
          </a:p>
          <a:p>
            <a:endParaRPr lang="en-GB" sz="4800" dirty="0"/>
          </a:p>
        </p:txBody>
      </p:sp>
    </p:spTree>
    <p:extLst>
      <p:ext uri="{BB962C8B-B14F-4D97-AF65-F5344CB8AC3E}">
        <p14:creationId xmlns:p14="http://schemas.microsoft.com/office/powerpoint/2010/main" val="3838418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538863" y="3031295"/>
            <a:ext cx="7152657" cy="2178880"/>
            <a:chOff x="0" y="0"/>
            <a:chExt cx="5103244" cy="1554577"/>
          </a:xfrm>
        </p:grpSpPr>
        <p:sp>
          <p:nvSpPr>
            <p:cNvPr id="5" name="Freeform 5"/>
            <p:cNvSpPr/>
            <p:nvPr/>
          </p:nvSpPr>
          <p:spPr>
            <a:xfrm>
              <a:off x="0" y="0"/>
              <a:ext cx="5103244" cy="1554577"/>
            </a:xfrm>
            <a:custGeom>
              <a:avLst/>
              <a:gdLst/>
              <a:ahLst/>
              <a:cxnLst/>
              <a:rect l="l" t="t" r="r" b="b"/>
              <a:pathLst>
                <a:path w="5103244" h="1554577">
                  <a:moveTo>
                    <a:pt x="4978783" y="1554577"/>
                  </a:moveTo>
                  <a:lnTo>
                    <a:pt x="124460" y="1554577"/>
                  </a:lnTo>
                  <a:cubicBezTo>
                    <a:pt x="55880" y="1554577"/>
                    <a:pt x="0" y="1498697"/>
                    <a:pt x="0" y="1430117"/>
                  </a:cubicBezTo>
                  <a:lnTo>
                    <a:pt x="0" y="124460"/>
                  </a:lnTo>
                  <a:cubicBezTo>
                    <a:pt x="0" y="55880"/>
                    <a:pt x="55880" y="0"/>
                    <a:pt x="124460" y="0"/>
                  </a:cubicBezTo>
                  <a:lnTo>
                    <a:pt x="4978784" y="0"/>
                  </a:lnTo>
                  <a:cubicBezTo>
                    <a:pt x="5047364" y="0"/>
                    <a:pt x="5103244" y="55880"/>
                    <a:pt x="5103244" y="124460"/>
                  </a:cubicBezTo>
                  <a:lnTo>
                    <a:pt x="5103244" y="1430117"/>
                  </a:lnTo>
                  <a:cubicBezTo>
                    <a:pt x="5103244" y="1498697"/>
                    <a:pt x="5047364" y="1554577"/>
                    <a:pt x="4978784" y="1554577"/>
                  </a:cubicBezTo>
                  <a:close/>
                </a:path>
              </a:pathLst>
            </a:custGeom>
            <a:solidFill>
              <a:srgbClr val="FF6B57"/>
            </a:solidFill>
          </p:spPr>
        </p:sp>
      </p:grpSp>
      <p:sp>
        <p:nvSpPr>
          <p:cNvPr id="6" name="TextBox 6"/>
          <p:cNvSpPr txBox="1"/>
          <p:nvPr/>
        </p:nvSpPr>
        <p:spPr>
          <a:xfrm>
            <a:off x="1673717" y="3160339"/>
            <a:ext cx="7162995" cy="1927625"/>
          </a:xfrm>
          <a:prstGeom prst="rect">
            <a:avLst/>
          </a:prstGeom>
        </p:spPr>
        <p:txBody>
          <a:bodyPr lIns="0" tIns="0" rIns="0" bIns="0" rtlCol="0" anchor="t">
            <a:spAutoFit/>
          </a:bodyPr>
          <a:lstStyle/>
          <a:p>
            <a:pPr marL="0" lvl="0" indent="0" algn="l">
              <a:lnSpc>
                <a:spcPts val="5139"/>
              </a:lnSpc>
              <a:spcBef>
                <a:spcPct val="0"/>
              </a:spcBef>
            </a:pPr>
            <a:r>
              <a:rPr lang="en-US" sz="3671" u="none" spc="36" dirty="0">
                <a:solidFill>
                  <a:srgbClr val="000000"/>
                </a:solidFill>
                <a:latin typeface="DM Sans Bold"/>
              </a:rPr>
              <a:t>What is the best way to reach the Minister of Health with your message?</a:t>
            </a:r>
          </a:p>
        </p:txBody>
      </p:sp>
      <p:sp>
        <p:nvSpPr>
          <p:cNvPr id="7" name="TextBox 7"/>
          <p:cNvSpPr txBox="1"/>
          <p:nvPr/>
        </p:nvSpPr>
        <p:spPr>
          <a:xfrm>
            <a:off x="1673717" y="5588859"/>
            <a:ext cx="6747447" cy="1732631"/>
          </a:xfrm>
          <a:prstGeom prst="rect">
            <a:avLst/>
          </a:prstGeom>
        </p:spPr>
        <p:txBody>
          <a:bodyPr lIns="0" tIns="0" rIns="0" bIns="0" rtlCol="0" anchor="t">
            <a:spAutoFit/>
          </a:bodyPr>
          <a:lstStyle/>
          <a:p>
            <a:pPr marL="662750" lvl="1" indent="-331375">
              <a:lnSpc>
                <a:spcPts val="4604"/>
              </a:lnSpc>
              <a:buFont typeface="Arial"/>
              <a:buChar char="•"/>
            </a:pPr>
            <a:r>
              <a:rPr lang="en-US" sz="3069" spc="30" dirty="0">
                <a:solidFill>
                  <a:srgbClr val="000000"/>
                </a:solidFill>
                <a:latin typeface="DM Sans"/>
              </a:rPr>
              <a:t>Public protest?</a:t>
            </a:r>
          </a:p>
          <a:p>
            <a:pPr marL="662750" lvl="1" indent="-331375">
              <a:lnSpc>
                <a:spcPts val="4604"/>
              </a:lnSpc>
              <a:buFont typeface="Arial"/>
              <a:buChar char="•"/>
            </a:pPr>
            <a:r>
              <a:rPr lang="en-US" sz="3069" spc="30" dirty="0">
                <a:solidFill>
                  <a:srgbClr val="000000"/>
                </a:solidFill>
                <a:latin typeface="DM Sans"/>
              </a:rPr>
              <a:t>Newspaper article?</a:t>
            </a:r>
          </a:p>
          <a:p>
            <a:pPr marL="662749" lvl="1" indent="-331375">
              <a:lnSpc>
                <a:spcPts val="4604"/>
              </a:lnSpc>
              <a:buFont typeface="Arial"/>
              <a:buChar char="•"/>
            </a:pPr>
            <a:r>
              <a:rPr lang="en-US" sz="3069" spc="30" dirty="0">
                <a:solidFill>
                  <a:srgbClr val="000000"/>
                </a:solidFill>
                <a:latin typeface="DM Sans"/>
              </a:rPr>
              <a:t>Twitter?</a:t>
            </a:r>
          </a:p>
        </p:txBody>
      </p:sp>
      <p:sp>
        <p:nvSpPr>
          <p:cNvPr id="8" name="TextBox 8"/>
          <p:cNvSpPr txBox="1"/>
          <p:nvPr/>
        </p:nvSpPr>
        <p:spPr>
          <a:xfrm>
            <a:off x="9451288" y="5588859"/>
            <a:ext cx="6019435" cy="1732631"/>
          </a:xfrm>
          <a:prstGeom prst="rect">
            <a:avLst/>
          </a:prstGeom>
        </p:spPr>
        <p:txBody>
          <a:bodyPr lIns="0" tIns="0" rIns="0" bIns="0" rtlCol="0" anchor="t">
            <a:spAutoFit/>
          </a:bodyPr>
          <a:lstStyle/>
          <a:p>
            <a:pPr marL="662750" lvl="1" indent="-331375">
              <a:lnSpc>
                <a:spcPts val="4604"/>
              </a:lnSpc>
              <a:buFont typeface="Arial"/>
              <a:buChar char="•"/>
            </a:pPr>
            <a:r>
              <a:rPr lang="en-US" sz="3069" spc="30" dirty="0">
                <a:solidFill>
                  <a:srgbClr val="000000"/>
                </a:solidFill>
                <a:latin typeface="DM Sans"/>
              </a:rPr>
              <a:t>Face to face meeting?</a:t>
            </a:r>
          </a:p>
          <a:p>
            <a:pPr marL="662750" lvl="1" indent="-331375">
              <a:lnSpc>
                <a:spcPts val="4604"/>
              </a:lnSpc>
              <a:buFont typeface="Arial"/>
              <a:buChar char="•"/>
            </a:pPr>
            <a:r>
              <a:rPr lang="en-US" sz="3069" spc="30" dirty="0">
                <a:solidFill>
                  <a:srgbClr val="000000"/>
                </a:solidFill>
                <a:latin typeface="DM Sans"/>
              </a:rPr>
              <a:t>Briefing paper?</a:t>
            </a:r>
          </a:p>
          <a:p>
            <a:pPr marL="662749" lvl="1" indent="-331375">
              <a:lnSpc>
                <a:spcPts val="4604"/>
              </a:lnSpc>
              <a:buFont typeface="Arial"/>
              <a:buChar char="•"/>
            </a:pPr>
            <a:r>
              <a:rPr lang="en-US" sz="3069" spc="30" dirty="0">
                <a:solidFill>
                  <a:srgbClr val="000000"/>
                </a:solidFill>
                <a:latin typeface="DM Sans"/>
              </a:rPr>
              <a:t>Twitter?</a:t>
            </a:r>
          </a:p>
        </p:txBody>
      </p:sp>
      <p:grpSp>
        <p:nvGrpSpPr>
          <p:cNvPr id="9" name="Group 9"/>
          <p:cNvGrpSpPr/>
          <p:nvPr/>
        </p:nvGrpSpPr>
        <p:grpSpPr>
          <a:xfrm>
            <a:off x="9251516" y="3031295"/>
            <a:ext cx="7362767" cy="2178880"/>
            <a:chOff x="0" y="0"/>
            <a:chExt cx="5253152" cy="1554577"/>
          </a:xfrm>
        </p:grpSpPr>
        <p:sp>
          <p:nvSpPr>
            <p:cNvPr id="10" name="Freeform 10"/>
            <p:cNvSpPr/>
            <p:nvPr/>
          </p:nvSpPr>
          <p:spPr>
            <a:xfrm>
              <a:off x="0" y="0"/>
              <a:ext cx="5253152" cy="1554577"/>
            </a:xfrm>
            <a:custGeom>
              <a:avLst/>
              <a:gdLst/>
              <a:ahLst/>
              <a:cxnLst/>
              <a:rect l="l" t="t" r="r" b="b"/>
              <a:pathLst>
                <a:path w="5253152" h="1554577">
                  <a:moveTo>
                    <a:pt x="5128692" y="1554577"/>
                  </a:moveTo>
                  <a:lnTo>
                    <a:pt x="124460" y="1554577"/>
                  </a:lnTo>
                  <a:cubicBezTo>
                    <a:pt x="55880" y="1554577"/>
                    <a:pt x="0" y="1498697"/>
                    <a:pt x="0" y="1430117"/>
                  </a:cubicBezTo>
                  <a:lnTo>
                    <a:pt x="0" y="124460"/>
                  </a:lnTo>
                  <a:cubicBezTo>
                    <a:pt x="0" y="55880"/>
                    <a:pt x="55880" y="0"/>
                    <a:pt x="124460" y="0"/>
                  </a:cubicBezTo>
                  <a:lnTo>
                    <a:pt x="5128692" y="0"/>
                  </a:lnTo>
                  <a:cubicBezTo>
                    <a:pt x="5197272" y="0"/>
                    <a:pt x="5253152" y="55880"/>
                    <a:pt x="5253152" y="124460"/>
                  </a:cubicBezTo>
                  <a:lnTo>
                    <a:pt x="5253152" y="1430117"/>
                  </a:lnTo>
                  <a:cubicBezTo>
                    <a:pt x="5253152" y="1498697"/>
                    <a:pt x="5197272" y="1554577"/>
                    <a:pt x="5128692" y="1554577"/>
                  </a:cubicBezTo>
                  <a:close/>
                </a:path>
              </a:pathLst>
            </a:custGeom>
            <a:solidFill>
              <a:srgbClr val="FF6B57"/>
            </a:solidFill>
          </p:spPr>
        </p:sp>
      </p:grpSp>
      <p:sp>
        <p:nvSpPr>
          <p:cNvPr id="11" name="TextBox 11"/>
          <p:cNvSpPr txBox="1"/>
          <p:nvPr/>
        </p:nvSpPr>
        <p:spPr>
          <a:xfrm>
            <a:off x="9451288" y="3160339"/>
            <a:ext cx="7162995" cy="1927625"/>
          </a:xfrm>
          <a:prstGeom prst="rect">
            <a:avLst/>
          </a:prstGeom>
        </p:spPr>
        <p:txBody>
          <a:bodyPr lIns="0" tIns="0" rIns="0" bIns="0" rtlCol="0" anchor="t">
            <a:spAutoFit/>
          </a:bodyPr>
          <a:lstStyle/>
          <a:p>
            <a:pPr marL="0" lvl="0" indent="0" algn="l">
              <a:lnSpc>
                <a:spcPts val="5139"/>
              </a:lnSpc>
              <a:spcBef>
                <a:spcPct val="0"/>
              </a:spcBef>
            </a:pPr>
            <a:r>
              <a:rPr lang="en-US" sz="3671" u="none" spc="36" dirty="0">
                <a:solidFill>
                  <a:srgbClr val="000000"/>
                </a:solidFill>
                <a:latin typeface="DM Sans Bold"/>
              </a:rPr>
              <a:t>What is the best way to reach a district health official with your message?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2129413" y="2914869"/>
            <a:ext cx="6219207" cy="2178880"/>
            <a:chOff x="0" y="0"/>
            <a:chExt cx="4437250" cy="1554577"/>
          </a:xfrm>
        </p:grpSpPr>
        <p:sp>
          <p:nvSpPr>
            <p:cNvPr id="5" name="Freeform 5"/>
            <p:cNvSpPr/>
            <p:nvPr/>
          </p:nvSpPr>
          <p:spPr>
            <a:xfrm>
              <a:off x="0" y="0"/>
              <a:ext cx="4437250" cy="1554577"/>
            </a:xfrm>
            <a:custGeom>
              <a:avLst/>
              <a:gdLst/>
              <a:ahLst/>
              <a:cxnLst/>
              <a:rect l="l" t="t" r="r" b="b"/>
              <a:pathLst>
                <a:path w="4437250" h="1554577">
                  <a:moveTo>
                    <a:pt x="4312790" y="1554577"/>
                  </a:moveTo>
                  <a:lnTo>
                    <a:pt x="124460" y="1554577"/>
                  </a:lnTo>
                  <a:cubicBezTo>
                    <a:pt x="55880" y="1554577"/>
                    <a:pt x="0" y="1498697"/>
                    <a:pt x="0" y="1430117"/>
                  </a:cubicBezTo>
                  <a:lnTo>
                    <a:pt x="0" y="124460"/>
                  </a:lnTo>
                  <a:cubicBezTo>
                    <a:pt x="0" y="55880"/>
                    <a:pt x="55880" y="0"/>
                    <a:pt x="124460" y="0"/>
                  </a:cubicBezTo>
                  <a:lnTo>
                    <a:pt x="4312790" y="0"/>
                  </a:lnTo>
                  <a:cubicBezTo>
                    <a:pt x="4381370" y="0"/>
                    <a:pt x="4437250" y="55880"/>
                    <a:pt x="4437250" y="124460"/>
                  </a:cubicBezTo>
                  <a:lnTo>
                    <a:pt x="4437250" y="1430117"/>
                  </a:lnTo>
                  <a:cubicBezTo>
                    <a:pt x="4437250" y="1498697"/>
                    <a:pt x="4381370" y="1554577"/>
                    <a:pt x="4312790" y="1554577"/>
                  </a:cubicBezTo>
                  <a:close/>
                </a:path>
              </a:pathLst>
            </a:custGeom>
            <a:solidFill>
              <a:srgbClr val="46C3BD"/>
            </a:solidFill>
          </p:spPr>
        </p:sp>
      </p:grpSp>
      <p:sp>
        <p:nvSpPr>
          <p:cNvPr id="6" name="TextBox 6"/>
          <p:cNvSpPr txBox="1"/>
          <p:nvPr/>
        </p:nvSpPr>
        <p:spPr>
          <a:xfrm>
            <a:off x="2615188" y="3010572"/>
            <a:ext cx="5247657" cy="1920801"/>
          </a:xfrm>
          <a:prstGeom prst="rect">
            <a:avLst/>
          </a:prstGeom>
        </p:spPr>
        <p:txBody>
          <a:bodyPr lIns="0" tIns="0" rIns="0" bIns="0" rtlCol="0" anchor="t">
            <a:spAutoFit/>
          </a:bodyPr>
          <a:lstStyle/>
          <a:p>
            <a:pPr marL="0" lvl="0" indent="0" algn="l">
              <a:lnSpc>
                <a:spcPts val="5120"/>
              </a:lnSpc>
              <a:spcBef>
                <a:spcPct val="0"/>
              </a:spcBef>
            </a:pPr>
            <a:r>
              <a:rPr lang="en-US" sz="3657" u="none" spc="36" dirty="0">
                <a:solidFill>
                  <a:srgbClr val="000000"/>
                </a:solidFill>
                <a:latin typeface="DM Sans Bold"/>
              </a:rPr>
              <a:t>What is the best way to reach an MP with your message?</a:t>
            </a:r>
          </a:p>
        </p:txBody>
      </p:sp>
      <p:sp>
        <p:nvSpPr>
          <p:cNvPr id="7" name="TextBox 7"/>
          <p:cNvSpPr txBox="1"/>
          <p:nvPr/>
        </p:nvSpPr>
        <p:spPr>
          <a:xfrm>
            <a:off x="2129413" y="5657824"/>
            <a:ext cx="6722706" cy="1734257"/>
          </a:xfrm>
          <a:prstGeom prst="rect">
            <a:avLst/>
          </a:prstGeom>
        </p:spPr>
        <p:txBody>
          <a:bodyPr lIns="0" tIns="0" rIns="0" bIns="0" rtlCol="0" anchor="t">
            <a:spAutoFit/>
          </a:bodyPr>
          <a:lstStyle/>
          <a:p>
            <a:pPr marL="660320" lvl="1" indent="-330160">
              <a:lnSpc>
                <a:spcPts val="4587"/>
              </a:lnSpc>
              <a:buFont typeface="Arial"/>
              <a:buChar char="•"/>
            </a:pPr>
            <a:r>
              <a:rPr lang="en-US" sz="3058" spc="30" dirty="0">
                <a:solidFill>
                  <a:srgbClr val="000000"/>
                </a:solidFill>
                <a:latin typeface="DM Sans"/>
              </a:rPr>
              <a:t>Newspaper article?</a:t>
            </a:r>
          </a:p>
          <a:p>
            <a:pPr marL="660320" lvl="1" indent="-330160">
              <a:lnSpc>
                <a:spcPts val="4587"/>
              </a:lnSpc>
              <a:buFont typeface="Arial"/>
              <a:buChar char="•"/>
            </a:pPr>
            <a:r>
              <a:rPr lang="en-US" sz="3058" spc="30" dirty="0">
                <a:solidFill>
                  <a:srgbClr val="000000"/>
                </a:solidFill>
                <a:latin typeface="DM Sans"/>
              </a:rPr>
              <a:t>Face to face meeting?</a:t>
            </a:r>
          </a:p>
          <a:p>
            <a:pPr marL="660319" lvl="1" indent="-330160">
              <a:lnSpc>
                <a:spcPts val="4587"/>
              </a:lnSpc>
              <a:buFont typeface="Arial"/>
              <a:buChar char="•"/>
            </a:pPr>
            <a:r>
              <a:rPr lang="en-US" sz="3058" spc="30" dirty="0">
                <a:solidFill>
                  <a:srgbClr val="000000"/>
                </a:solidFill>
                <a:latin typeface="DM Sans"/>
              </a:rPr>
              <a:t>Letters from constituents?</a:t>
            </a:r>
          </a:p>
        </p:txBody>
      </p:sp>
      <p:sp>
        <p:nvSpPr>
          <p:cNvPr id="8" name="TextBox 8"/>
          <p:cNvSpPr txBox="1"/>
          <p:nvPr/>
        </p:nvSpPr>
        <p:spPr>
          <a:xfrm>
            <a:off x="9908900" y="5097338"/>
            <a:ext cx="6219207" cy="2324162"/>
          </a:xfrm>
          <a:prstGeom prst="rect">
            <a:avLst/>
          </a:prstGeom>
        </p:spPr>
        <p:txBody>
          <a:bodyPr wrap="square" lIns="0" tIns="0" rIns="0" bIns="0" rtlCol="0" anchor="t">
            <a:spAutoFit/>
          </a:bodyPr>
          <a:lstStyle/>
          <a:p>
            <a:pPr marL="660320" lvl="1" indent="-330160">
              <a:lnSpc>
                <a:spcPts val="4587"/>
              </a:lnSpc>
              <a:buFont typeface="Arial"/>
              <a:buChar char="•"/>
            </a:pPr>
            <a:r>
              <a:rPr lang="en-US" sz="3058" spc="30" dirty="0">
                <a:solidFill>
                  <a:srgbClr val="000000"/>
                </a:solidFill>
                <a:latin typeface="DM Sans"/>
              </a:rPr>
              <a:t>When Parliament is in recess?</a:t>
            </a:r>
          </a:p>
          <a:p>
            <a:pPr marL="660320" lvl="1" indent="-330160">
              <a:lnSpc>
                <a:spcPts val="4587"/>
              </a:lnSpc>
              <a:buFont typeface="Arial"/>
              <a:buChar char="•"/>
            </a:pPr>
            <a:r>
              <a:rPr lang="en-US" sz="3058" spc="30" dirty="0">
                <a:solidFill>
                  <a:srgbClr val="000000"/>
                </a:solidFill>
                <a:latin typeface="DM Sans"/>
              </a:rPr>
              <a:t>When legislation is being debated?</a:t>
            </a:r>
          </a:p>
          <a:p>
            <a:pPr marL="660319" lvl="1" indent="-330160">
              <a:lnSpc>
                <a:spcPts val="4587"/>
              </a:lnSpc>
              <a:buFont typeface="Arial"/>
              <a:buChar char="•"/>
            </a:pPr>
            <a:r>
              <a:rPr lang="en-US" sz="3058" spc="30" dirty="0">
                <a:solidFill>
                  <a:srgbClr val="000000"/>
                </a:solidFill>
                <a:latin typeface="DM Sans"/>
              </a:rPr>
              <a:t>On a Tuesday?</a:t>
            </a:r>
          </a:p>
        </p:txBody>
      </p:sp>
      <p:grpSp>
        <p:nvGrpSpPr>
          <p:cNvPr id="9" name="Group 9"/>
          <p:cNvGrpSpPr/>
          <p:nvPr/>
        </p:nvGrpSpPr>
        <p:grpSpPr>
          <a:xfrm>
            <a:off x="9768463" y="2914869"/>
            <a:ext cx="6219207" cy="1529870"/>
            <a:chOff x="0" y="0"/>
            <a:chExt cx="4437250" cy="1091525"/>
          </a:xfrm>
        </p:grpSpPr>
        <p:sp>
          <p:nvSpPr>
            <p:cNvPr id="10" name="Freeform 10"/>
            <p:cNvSpPr/>
            <p:nvPr/>
          </p:nvSpPr>
          <p:spPr>
            <a:xfrm>
              <a:off x="0" y="0"/>
              <a:ext cx="4437250" cy="1091525"/>
            </a:xfrm>
            <a:custGeom>
              <a:avLst/>
              <a:gdLst/>
              <a:ahLst/>
              <a:cxnLst/>
              <a:rect l="l" t="t" r="r" b="b"/>
              <a:pathLst>
                <a:path w="4437250" h="1091525">
                  <a:moveTo>
                    <a:pt x="4312790" y="1091525"/>
                  </a:moveTo>
                  <a:lnTo>
                    <a:pt x="124460" y="1091525"/>
                  </a:lnTo>
                  <a:cubicBezTo>
                    <a:pt x="55880" y="1091525"/>
                    <a:pt x="0" y="1035645"/>
                    <a:pt x="0" y="967065"/>
                  </a:cubicBezTo>
                  <a:lnTo>
                    <a:pt x="0" y="124460"/>
                  </a:lnTo>
                  <a:cubicBezTo>
                    <a:pt x="0" y="55880"/>
                    <a:pt x="55880" y="0"/>
                    <a:pt x="124460" y="0"/>
                  </a:cubicBezTo>
                  <a:lnTo>
                    <a:pt x="4312790" y="0"/>
                  </a:lnTo>
                  <a:cubicBezTo>
                    <a:pt x="4381370" y="0"/>
                    <a:pt x="4437250" y="55880"/>
                    <a:pt x="4437250" y="124460"/>
                  </a:cubicBezTo>
                  <a:lnTo>
                    <a:pt x="4437250" y="967065"/>
                  </a:lnTo>
                  <a:cubicBezTo>
                    <a:pt x="4437250" y="1035645"/>
                    <a:pt x="4381370" y="1091525"/>
                    <a:pt x="4312790" y="1091525"/>
                  </a:cubicBezTo>
                  <a:close/>
                </a:path>
              </a:pathLst>
            </a:custGeom>
            <a:solidFill>
              <a:srgbClr val="46C3BD"/>
            </a:solidFill>
          </p:spPr>
        </p:sp>
      </p:grpSp>
      <p:sp>
        <p:nvSpPr>
          <p:cNvPr id="11" name="TextBox 11"/>
          <p:cNvSpPr txBox="1"/>
          <p:nvPr/>
        </p:nvSpPr>
        <p:spPr>
          <a:xfrm>
            <a:off x="10161224" y="3010572"/>
            <a:ext cx="5997363" cy="1271791"/>
          </a:xfrm>
          <a:prstGeom prst="rect">
            <a:avLst/>
          </a:prstGeom>
        </p:spPr>
        <p:txBody>
          <a:bodyPr lIns="0" tIns="0" rIns="0" bIns="0" rtlCol="0" anchor="t">
            <a:spAutoFit/>
          </a:bodyPr>
          <a:lstStyle/>
          <a:p>
            <a:pPr marL="0" lvl="0" indent="0" algn="l">
              <a:lnSpc>
                <a:spcPts val="5120"/>
              </a:lnSpc>
              <a:spcBef>
                <a:spcPct val="0"/>
              </a:spcBef>
            </a:pPr>
            <a:r>
              <a:rPr lang="en-US" sz="3657" spc="36" dirty="0">
                <a:solidFill>
                  <a:srgbClr val="000000"/>
                </a:solidFill>
                <a:latin typeface="DM Sans Bold"/>
              </a:rPr>
              <a:t>When is the best time to reach an MP?</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2512" y="1354541"/>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563026" y="1543533"/>
            <a:ext cx="15429573" cy="647700"/>
          </a:xfrm>
          <a:prstGeom prst="rect">
            <a:avLst/>
          </a:prstGeom>
        </p:spPr>
        <p:txBody>
          <a:bodyPr wrap="square" lIns="0" tIns="0" rIns="0" bIns="0" rtlCol="0" anchor="t">
            <a:spAutoFit/>
          </a:bodyPr>
          <a:lstStyle/>
          <a:p>
            <a:pPr marL="0" lvl="0" indent="0" algn="ctr">
              <a:lnSpc>
                <a:spcPts val="4950"/>
              </a:lnSpc>
            </a:pPr>
            <a:r>
              <a:rPr lang="en-US" sz="4500" dirty="0">
                <a:solidFill>
                  <a:srgbClr val="000000"/>
                </a:solidFill>
                <a:latin typeface="DM Sans Bold"/>
              </a:rPr>
              <a:t>Advocacy Asks</a:t>
            </a:r>
          </a:p>
        </p:txBody>
      </p:sp>
      <p:grpSp>
        <p:nvGrpSpPr>
          <p:cNvPr id="5" name="Group 5"/>
          <p:cNvGrpSpPr/>
          <p:nvPr/>
        </p:nvGrpSpPr>
        <p:grpSpPr>
          <a:xfrm>
            <a:off x="1047261" y="2605136"/>
            <a:ext cx="16230600" cy="6844659"/>
            <a:chOff x="0" y="0"/>
            <a:chExt cx="12456187" cy="4662993"/>
          </a:xfrm>
        </p:grpSpPr>
        <p:sp>
          <p:nvSpPr>
            <p:cNvPr id="6" name="Freeform 6"/>
            <p:cNvSpPr/>
            <p:nvPr/>
          </p:nvSpPr>
          <p:spPr>
            <a:xfrm>
              <a:off x="0" y="0"/>
              <a:ext cx="12456187" cy="466299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2817772" y="2912222"/>
            <a:ext cx="12041227" cy="1002030"/>
          </a:xfrm>
          <a:prstGeom prst="rect">
            <a:avLst/>
          </a:prstGeom>
        </p:spPr>
        <p:txBody>
          <a:bodyPr wrap="square" lIns="0" tIns="0" rIns="0" bIns="0" rtlCol="0" anchor="t">
            <a:spAutoFit/>
          </a:bodyPr>
          <a:lstStyle/>
          <a:p>
            <a:pPr>
              <a:lnSpc>
                <a:spcPts val="4350"/>
              </a:lnSpc>
            </a:pPr>
            <a:r>
              <a:rPr lang="en-US" sz="2900" spc="29" dirty="0">
                <a:solidFill>
                  <a:srgbClr val="000000"/>
                </a:solidFill>
                <a:latin typeface="DM Sans"/>
              </a:rPr>
              <a:t>Leave no one behind/Put the last mile first</a:t>
            </a:r>
          </a:p>
          <a:p>
            <a:pPr marL="539750" lvl="1" indent="-269875">
              <a:lnSpc>
                <a:spcPts val="3749"/>
              </a:lnSpc>
              <a:buFont typeface="Arial"/>
              <a:buChar char="•"/>
            </a:pPr>
            <a:r>
              <a:rPr lang="en-US" sz="2499" spc="24" dirty="0">
                <a:solidFill>
                  <a:srgbClr val="000000"/>
                </a:solidFill>
                <a:latin typeface="DM Sans"/>
              </a:rPr>
              <a:t>Inclusive and rights-based policies and legislation</a:t>
            </a:r>
          </a:p>
        </p:txBody>
      </p:sp>
      <p:grpSp>
        <p:nvGrpSpPr>
          <p:cNvPr id="8" name="Group 8"/>
          <p:cNvGrpSpPr/>
          <p:nvPr/>
        </p:nvGrpSpPr>
        <p:grpSpPr>
          <a:xfrm>
            <a:off x="1563027" y="285765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12" name="Group 12"/>
          <p:cNvGrpSpPr/>
          <p:nvPr/>
        </p:nvGrpSpPr>
        <p:grpSpPr>
          <a:xfrm>
            <a:off x="1563027" y="4070386"/>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sp>
        <p:nvSpPr>
          <p:cNvPr id="16" name="TextBox 16"/>
          <p:cNvSpPr txBox="1"/>
          <p:nvPr/>
        </p:nvSpPr>
        <p:spPr>
          <a:xfrm>
            <a:off x="2817773" y="4095428"/>
            <a:ext cx="12382224" cy="1026371"/>
          </a:xfrm>
          <a:prstGeom prst="rect">
            <a:avLst/>
          </a:prstGeom>
        </p:spPr>
        <p:txBody>
          <a:bodyPr lIns="0" tIns="0" rIns="0" bIns="0" rtlCol="0" anchor="t">
            <a:spAutoFit/>
          </a:bodyPr>
          <a:lstStyle/>
          <a:p>
            <a:pPr>
              <a:lnSpc>
                <a:spcPts val="4350"/>
              </a:lnSpc>
            </a:pPr>
            <a:r>
              <a:rPr lang="en-US" sz="2900" spc="29" dirty="0">
                <a:solidFill>
                  <a:srgbClr val="000000"/>
                </a:solidFill>
                <a:latin typeface="DM Sans"/>
              </a:rPr>
              <a:t>Show us the money</a:t>
            </a:r>
          </a:p>
          <a:p>
            <a:pPr marL="539750" lvl="1" indent="-269875">
              <a:lnSpc>
                <a:spcPts val="3749"/>
              </a:lnSpc>
              <a:buFont typeface="Arial"/>
              <a:buChar char="•"/>
            </a:pPr>
            <a:r>
              <a:rPr lang="en-US" sz="2900" spc="29" dirty="0">
                <a:solidFill>
                  <a:srgbClr val="000000"/>
                </a:solidFill>
                <a:latin typeface="DM Sans"/>
              </a:rPr>
              <a:t>Invest more in health and social protection (COVID-19)</a:t>
            </a:r>
          </a:p>
        </p:txBody>
      </p:sp>
      <p:sp>
        <p:nvSpPr>
          <p:cNvPr id="17" name="TextBox 17"/>
          <p:cNvSpPr txBox="1"/>
          <p:nvPr/>
        </p:nvSpPr>
        <p:spPr>
          <a:xfrm>
            <a:off x="2817773" y="5275917"/>
            <a:ext cx="12382224" cy="1002030"/>
          </a:xfrm>
          <a:prstGeom prst="rect">
            <a:avLst/>
          </a:prstGeom>
        </p:spPr>
        <p:txBody>
          <a:bodyPr lIns="0" tIns="0" rIns="0" bIns="0" rtlCol="0" anchor="t">
            <a:spAutoFit/>
          </a:bodyPr>
          <a:lstStyle/>
          <a:p>
            <a:pPr>
              <a:lnSpc>
                <a:spcPts val="4350"/>
              </a:lnSpc>
            </a:pPr>
            <a:r>
              <a:rPr lang="en-US" sz="2900" spc="29" dirty="0">
                <a:solidFill>
                  <a:srgbClr val="000000"/>
                </a:solidFill>
                <a:latin typeface="DM Sans"/>
              </a:rPr>
              <a:t>A seat at the table</a:t>
            </a:r>
          </a:p>
          <a:p>
            <a:pPr marL="539750" lvl="1" indent="-269875">
              <a:lnSpc>
                <a:spcPts val="3749"/>
              </a:lnSpc>
              <a:buFont typeface="Arial"/>
              <a:buChar char="•"/>
            </a:pPr>
            <a:r>
              <a:rPr lang="en-US" sz="2900" spc="29" dirty="0">
                <a:solidFill>
                  <a:srgbClr val="000000"/>
                </a:solidFill>
                <a:latin typeface="DM Sans"/>
              </a:rPr>
              <a:t>Greater involvement of civil society, key, </a:t>
            </a:r>
            <a:r>
              <a:rPr lang="en-US" sz="2900" spc="29" dirty="0" err="1">
                <a:solidFill>
                  <a:srgbClr val="000000"/>
                </a:solidFill>
                <a:latin typeface="DM Sans"/>
              </a:rPr>
              <a:t>marginalised</a:t>
            </a:r>
            <a:r>
              <a:rPr lang="en-US" sz="2900" spc="29" dirty="0">
                <a:solidFill>
                  <a:srgbClr val="000000"/>
                </a:solidFill>
                <a:latin typeface="DM Sans"/>
              </a:rPr>
              <a:t> and vulnerable groups</a:t>
            </a:r>
          </a:p>
        </p:txBody>
      </p:sp>
      <p:grpSp>
        <p:nvGrpSpPr>
          <p:cNvPr id="18" name="Group 18"/>
          <p:cNvGrpSpPr/>
          <p:nvPr/>
        </p:nvGrpSpPr>
        <p:grpSpPr>
          <a:xfrm>
            <a:off x="1563027" y="5416453"/>
            <a:ext cx="897809" cy="897809"/>
            <a:chOff x="0" y="0"/>
            <a:chExt cx="1197078" cy="1197078"/>
          </a:xfrm>
        </p:grpSpPr>
        <p:grpSp>
          <p:nvGrpSpPr>
            <p:cNvPr id="19" name="Group 19"/>
            <p:cNvGrpSpPr/>
            <p:nvPr/>
          </p:nvGrpSpPr>
          <p:grpSpPr>
            <a:xfrm>
              <a:off x="0" y="0"/>
              <a:ext cx="1197078" cy="119707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2" name="Group 22"/>
          <p:cNvGrpSpPr/>
          <p:nvPr/>
        </p:nvGrpSpPr>
        <p:grpSpPr>
          <a:xfrm>
            <a:off x="1563027" y="6965196"/>
            <a:ext cx="897809" cy="897809"/>
            <a:chOff x="0" y="0"/>
            <a:chExt cx="1197078" cy="1197078"/>
          </a:xfrm>
        </p:grpSpPr>
        <p:grpSp>
          <p:nvGrpSpPr>
            <p:cNvPr id="23" name="Group 23"/>
            <p:cNvGrpSpPr/>
            <p:nvPr/>
          </p:nvGrpSpPr>
          <p:grpSpPr>
            <a:xfrm>
              <a:off x="0" y="0"/>
              <a:ext cx="1197078" cy="119707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sp>
        <p:nvSpPr>
          <p:cNvPr id="26" name="TextBox 26"/>
          <p:cNvSpPr txBox="1"/>
          <p:nvPr/>
        </p:nvSpPr>
        <p:spPr>
          <a:xfrm>
            <a:off x="2848252" y="6854243"/>
            <a:ext cx="12620347" cy="1486176"/>
          </a:xfrm>
          <a:prstGeom prst="rect">
            <a:avLst/>
          </a:prstGeom>
        </p:spPr>
        <p:txBody>
          <a:bodyPr wrap="square" lIns="0" tIns="0" rIns="0" bIns="0" rtlCol="0" anchor="t">
            <a:spAutoFit/>
          </a:bodyPr>
          <a:lstStyle/>
          <a:p>
            <a:pPr>
              <a:lnSpc>
                <a:spcPts val="4350"/>
              </a:lnSpc>
            </a:pPr>
            <a:r>
              <a:rPr lang="en-US" sz="2900" spc="29" dirty="0">
                <a:solidFill>
                  <a:srgbClr val="000000"/>
                </a:solidFill>
                <a:latin typeface="DM Sans"/>
              </a:rPr>
              <a:t>Better systems for health</a:t>
            </a:r>
          </a:p>
          <a:p>
            <a:pPr marL="539750" lvl="1" indent="-269875">
              <a:lnSpc>
                <a:spcPts val="3749"/>
              </a:lnSpc>
              <a:buFont typeface="Arial"/>
              <a:buChar char="•"/>
            </a:pPr>
            <a:r>
              <a:rPr lang="en-US" sz="2900" spc="29" dirty="0">
                <a:solidFill>
                  <a:srgbClr val="000000"/>
                </a:solidFill>
                <a:latin typeface="DM Sans"/>
              </a:rPr>
              <a:t>Scale up community-led approaches and support health workers</a:t>
            </a:r>
          </a:p>
          <a:p>
            <a:pPr marL="539750" lvl="1" indent="-269875">
              <a:lnSpc>
                <a:spcPts val="3749"/>
              </a:lnSpc>
              <a:buFont typeface="Arial"/>
              <a:buChar char="•"/>
            </a:pPr>
            <a:r>
              <a:rPr lang="en-US" sz="2499" spc="24" dirty="0">
                <a:solidFill>
                  <a:srgbClr val="000000"/>
                </a:solidFill>
                <a:latin typeface="DM Sans"/>
              </a:rPr>
              <a:t>Stop stigma and discrimination within health services</a:t>
            </a:r>
          </a:p>
        </p:txBody>
      </p:sp>
      <p:grpSp>
        <p:nvGrpSpPr>
          <p:cNvPr id="27" name="Group 27"/>
          <p:cNvGrpSpPr/>
          <p:nvPr/>
        </p:nvGrpSpPr>
        <p:grpSpPr>
          <a:xfrm>
            <a:off x="1563027" y="8488149"/>
            <a:ext cx="897809" cy="897809"/>
            <a:chOff x="0" y="0"/>
            <a:chExt cx="1197078" cy="1197078"/>
          </a:xfrm>
        </p:grpSpPr>
        <p:grpSp>
          <p:nvGrpSpPr>
            <p:cNvPr id="28" name="Group 28"/>
            <p:cNvGrpSpPr/>
            <p:nvPr/>
          </p:nvGrpSpPr>
          <p:grpSpPr>
            <a:xfrm>
              <a:off x="0" y="0"/>
              <a:ext cx="1197078" cy="1197078"/>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0" name="TextBox 3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5</a:t>
              </a:r>
            </a:p>
          </p:txBody>
        </p:sp>
      </p:grpSp>
      <p:sp>
        <p:nvSpPr>
          <p:cNvPr id="31" name="TextBox 31"/>
          <p:cNvSpPr txBox="1"/>
          <p:nvPr/>
        </p:nvSpPr>
        <p:spPr>
          <a:xfrm>
            <a:off x="2731135" y="8635418"/>
            <a:ext cx="8705574" cy="527685"/>
          </a:xfrm>
          <a:prstGeom prst="rect">
            <a:avLst/>
          </a:prstGeom>
        </p:spPr>
        <p:txBody>
          <a:bodyPr lIns="0" tIns="0" rIns="0" bIns="0" rtlCol="0" anchor="t">
            <a:spAutoFit/>
          </a:bodyPr>
          <a:lstStyle/>
          <a:p>
            <a:pPr>
              <a:lnSpc>
                <a:spcPts val="4349"/>
              </a:lnSpc>
            </a:pPr>
            <a:r>
              <a:rPr lang="en-US" sz="2900" spc="29" dirty="0">
                <a:solidFill>
                  <a:srgbClr val="000000"/>
                </a:solidFill>
                <a:latin typeface="DM Sans"/>
              </a:rPr>
              <a:t>Include HIV in the health benefit package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89651" y="1095375"/>
            <a:ext cx="6508698" cy="948851"/>
          </a:xfrm>
          <a:prstGeom prst="rect">
            <a:avLst/>
          </a:prstGeom>
        </p:spPr>
        <p:txBody>
          <a:bodyPr lIns="0" tIns="0" rIns="0" bIns="0" rtlCol="0" anchor="t">
            <a:spAutoFit/>
          </a:bodyPr>
          <a:lstStyle/>
          <a:p>
            <a:pPr marL="0" lvl="0" indent="0">
              <a:lnSpc>
                <a:spcPts val="7377"/>
              </a:lnSpc>
            </a:pPr>
            <a:r>
              <a:rPr lang="en-US" sz="6707">
                <a:solidFill>
                  <a:srgbClr val="000000"/>
                </a:solidFill>
                <a:latin typeface="DM Sans Bold"/>
              </a:rPr>
              <a:t>Messaging Grid</a:t>
            </a:r>
          </a:p>
        </p:txBody>
      </p:sp>
      <p:grpSp>
        <p:nvGrpSpPr>
          <p:cNvPr id="3" name="Group 3"/>
          <p:cNvGrpSpPr/>
          <p:nvPr/>
        </p:nvGrpSpPr>
        <p:grpSpPr>
          <a:xfrm>
            <a:off x="2850026" y="3497608"/>
            <a:ext cx="4344462" cy="760879"/>
            <a:chOff x="0" y="0"/>
            <a:chExt cx="23636239" cy="4139596"/>
          </a:xfrm>
        </p:grpSpPr>
        <p:sp>
          <p:nvSpPr>
            <p:cNvPr id="4" name="Freeform 4"/>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 name="TextBox 5"/>
          <p:cNvSpPr txBox="1"/>
          <p:nvPr/>
        </p:nvSpPr>
        <p:spPr>
          <a:xfrm>
            <a:off x="2930876" y="3672943"/>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Voters</a:t>
            </a:r>
          </a:p>
        </p:txBody>
      </p:sp>
      <p:grpSp>
        <p:nvGrpSpPr>
          <p:cNvPr id="6" name="Group 6"/>
          <p:cNvGrpSpPr/>
          <p:nvPr/>
        </p:nvGrpSpPr>
        <p:grpSpPr>
          <a:xfrm>
            <a:off x="2850026" y="2347354"/>
            <a:ext cx="4344462" cy="91857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725751" y="2643592"/>
            <a:ext cx="2593013" cy="372331"/>
          </a:xfrm>
          <a:prstGeom prst="rect">
            <a:avLst/>
          </a:prstGeom>
        </p:spPr>
        <p:txBody>
          <a:bodyPr lIns="0" tIns="0" rIns="0" bIns="0" rtlCol="0" anchor="t">
            <a:spAutoFit/>
          </a:bodyPr>
          <a:lstStyle/>
          <a:p>
            <a:pPr marL="0" lvl="0" indent="0" algn="ctr">
              <a:lnSpc>
                <a:spcPts val="2968"/>
              </a:lnSpc>
              <a:spcBef>
                <a:spcPct val="0"/>
              </a:spcBef>
            </a:pPr>
            <a:r>
              <a:rPr lang="en-US" sz="2774" spc="27">
                <a:solidFill>
                  <a:srgbClr val="000000"/>
                </a:solidFill>
                <a:latin typeface="DM Sans Bold"/>
              </a:rPr>
              <a:t>Who to target</a:t>
            </a:r>
          </a:p>
        </p:txBody>
      </p:sp>
      <p:grpSp>
        <p:nvGrpSpPr>
          <p:cNvPr id="9" name="Group 9"/>
          <p:cNvGrpSpPr/>
          <p:nvPr/>
        </p:nvGrpSpPr>
        <p:grpSpPr>
          <a:xfrm>
            <a:off x="7415055" y="3497608"/>
            <a:ext cx="4030496" cy="760879"/>
            <a:chOff x="0" y="0"/>
            <a:chExt cx="21928096" cy="4139596"/>
          </a:xfrm>
        </p:grpSpPr>
        <p:sp>
          <p:nvSpPr>
            <p:cNvPr id="10" name="Freeform 1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1" name="TextBox 11"/>
          <p:cNvSpPr txBox="1"/>
          <p:nvPr/>
        </p:nvSpPr>
        <p:spPr>
          <a:xfrm>
            <a:off x="7502156" y="3672943"/>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#healthforall</a:t>
            </a:r>
          </a:p>
        </p:txBody>
      </p:sp>
      <p:grpSp>
        <p:nvGrpSpPr>
          <p:cNvPr id="12" name="Group 12"/>
          <p:cNvGrpSpPr/>
          <p:nvPr/>
        </p:nvGrpSpPr>
        <p:grpSpPr>
          <a:xfrm>
            <a:off x="7415055" y="2347354"/>
            <a:ext cx="4030496" cy="91857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107266" y="2637352"/>
            <a:ext cx="2646073" cy="376677"/>
          </a:xfrm>
          <a:prstGeom prst="rect">
            <a:avLst/>
          </a:prstGeom>
        </p:spPr>
        <p:txBody>
          <a:bodyPr lIns="0" tIns="0" rIns="0" bIns="0" rtlCol="0" anchor="t">
            <a:spAutoFit/>
          </a:bodyPr>
          <a:lstStyle/>
          <a:p>
            <a:pPr marL="0" lvl="0" indent="0" algn="ctr">
              <a:lnSpc>
                <a:spcPts val="2968"/>
              </a:lnSpc>
            </a:pPr>
            <a:r>
              <a:rPr lang="en-US" sz="2774" spc="27">
                <a:solidFill>
                  <a:srgbClr val="000000"/>
                </a:solidFill>
                <a:latin typeface="DM Sans Bold"/>
              </a:rPr>
              <a:t>What to say</a:t>
            </a:r>
          </a:p>
        </p:txBody>
      </p:sp>
      <p:grpSp>
        <p:nvGrpSpPr>
          <p:cNvPr id="15" name="Group 15"/>
          <p:cNvGrpSpPr/>
          <p:nvPr/>
        </p:nvGrpSpPr>
        <p:grpSpPr>
          <a:xfrm>
            <a:off x="11714667" y="3497608"/>
            <a:ext cx="4030496" cy="760879"/>
            <a:chOff x="0" y="0"/>
            <a:chExt cx="21928096" cy="4139596"/>
          </a:xfrm>
        </p:grpSpPr>
        <p:sp>
          <p:nvSpPr>
            <p:cNvPr id="16" name="Freeform 1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7" name="TextBox 17"/>
          <p:cNvSpPr txBox="1"/>
          <p:nvPr/>
        </p:nvSpPr>
        <p:spPr>
          <a:xfrm>
            <a:off x="11714667" y="3672943"/>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Twitter</a:t>
            </a:r>
          </a:p>
        </p:txBody>
      </p:sp>
      <p:grpSp>
        <p:nvGrpSpPr>
          <p:cNvPr id="18" name="Group 18"/>
          <p:cNvGrpSpPr/>
          <p:nvPr/>
        </p:nvGrpSpPr>
        <p:grpSpPr>
          <a:xfrm>
            <a:off x="11714667" y="2347354"/>
            <a:ext cx="4030496" cy="918573"/>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06879" y="2637352"/>
            <a:ext cx="2646073" cy="390171"/>
          </a:xfrm>
          <a:prstGeom prst="rect">
            <a:avLst/>
          </a:prstGeom>
        </p:spPr>
        <p:txBody>
          <a:bodyPr lIns="0" tIns="0" rIns="0" bIns="0" rtlCol="0" anchor="t">
            <a:spAutoFit/>
          </a:bodyPr>
          <a:lstStyle/>
          <a:p>
            <a:pPr marL="0" lvl="0" indent="0" algn="ctr">
              <a:lnSpc>
                <a:spcPts val="2968"/>
              </a:lnSpc>
            </a:pPr>
            <a:r>
              <a:rPr lang="en-US" sz="2774" spc="27" dirty="0">
                <a:solidFill>
                  <a:srgbClr val="000000"/>
                </a:solidFill>
                <a:latin typeface="DM Sans Bold"/>
              </a:rPr>
              <a:t>In what form</a:t>
            </a:r>
          </a:p>
        </p:txBody>
      </p:sp>
      <p:grpSp>
        <p:nvGrpSpPr>
          <p:cNvPr id="21" name="Group 21"/>
          <p:cNvGrpSpPr/>
          <p:nvPr/>
        </p:nvGrpSpPr>
        <p:grpSpPr>
          <a:xfrm>
            <a:off x="2850026" y="4329751"/>
            <a:ext cx="4344462" cy="760879"/>
            <a:chOff x="0" y="0"/>
            <a:chExt cx="23636239" cy="4139596"/>
          </a:xfrm>
        </p:grpSpPr>
        <p:sp>
          <p:nvSpPr>
            <p:cNvPr id="22" name="Freeform 22"/>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23" name="TextBox 23"/>
          <p:cNvSpPr txBox="1"/>
          <p:nvPr/>
        </p:nvSpPr>
        <p:spPr>
          <a:xfrm>
            <a:off x="2930876" y="4505086"/>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Civil Society</a:t>
            </a:r>
          </a:p>
        </p:txBody>
      </p:sp>
      <p:grpSp>
        <p:nvGrpSpPr>
          <p:cNvPr id="24" name="Group 24"/>
          <p:cNvGrpSpPr/>
          <p:nvPr/>
        </p:nvGrpSpPr>
        <p:grpSpPr>
          <a:xfrm>
            <a:off x="7415055" y="4329751"/>
            <a:ext cx="4030496" cy="760879"/>
            <a:chOff x="0" y="0"/>
            <a:chExt cx="21928096" cy="4139596"/>
          </a:xfrm>
        </p:grpSpPr>
        <p:sp>
          <p:nvSpPr>
            <p:cNvPr id="25" name="Freeform 2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6" name="TextBox 26"/>
          <p:cNvSpPr txBox="1"/>
          <p:nvPr/>
        </p:nvSpPr>
        <p:spPr>
          <a:xfrm>
            <a:off x="7502156" y="4505086"/>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The UHC we want</a:t>
            </a:r>
          </a:p>
        </p:txBody>
      </p:sp>
      <p:grpSp>
        <p:nvGrpSpPr>
          <p:cNvPr id="27" name="Group 27"/>
          <p:cNvGrpSpPr/>
          <p:nvPr/>
        </p:nvGrpSpPr>
        <p:grpSpPr>
          <a:xfrm>
            <a:off x="11714667" y="4329751"/>
            <a:ext cx="4030496" cy="760879"/>
            <a:chOff x="0" y="0"/>
            <a:chExt cx="21928096" cy="4139596"/>
          </a:xfrm>
        </p:grpSpPr>
        <p:sp>
          <p:nvSpPr>
            <p:cNvPr id="28" name="Freeform 28"/>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9" name="TextBox 29"/>
          <p:cNvSpPr txBox="1"/>
          <p:nvPr/>
        </p:nvSpPr>
        <p:spPr>
          <a:xfrm>
            <a:off x="11714667" y="4505086"/>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Meetings</a:t>
            </a:r>
          </a:p>
        </p:txBody>
      </p:sp>
      <p:grpSp>
        <p:nvGrpSpPr>
          <p:cNvPr id="30" name="Group 30"/>
          <p:cNvGrpSpPr/>
          <p:nvPr/>
        </p:nvGrpSpPr>
        <p:grpSpPr>
          <a:xfrm>
            <a:off x="2850026" y="5161894"/>
            <a:ext cx="4344462" cy="760879"/>
            <a:chOff x="0" y="0"/>
            <a:chExt cx="23636239" cy="4139596"/>
          </a:xfrm>
        </p:grpSpPr>
        <p:sp>
          <p:nvSpPr>
            <p:cNvPr id="31" name="Freeform 31"/>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32" name="TextBox 32"/>
          <p:cNvSpPr txBox="1"/>
          <p:nvPr/>
        </p:nvSpPr>
        <p:spPr>
          <a:xfrm>
            <a:off x="2930876" y="5337229"/>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MPs</a:t>
            </a:r>
          </a:p>
        </p:txBody>
      </p:sp>
      <p:grpSp>
        <p:nvGrpSpPr>
          <p:cNvPr id="33" name="Group 33"/>
          <p:cNvGrpSpPr/>
          <p:nvPr/>
        </p:nvGrpSpPr>
        <p:grpSpPr>
          <a:xfrm>
            <a:off x="7415055" y="5161894"/>
            <a:ext cx="4030496" cy="760879"/>
            <a:chOff x="0" y="0"/>
            <a:chExt cx="21928096" cy="4139596"/>
          </a:xfrm>
        </p:grpSpPr>
        <p:sp>
          <p:nvSpPr>
            <p:cNvPr id="34" name="Freeform 3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5" name="TextBox 35"/>
          <p:cNvSpPr txBox="1"/>
          <p:nvPr/>
        </p:nvSpPr>
        <p:spPr>
          <a:xfrm>
            <a:off x="7502156" y="5337229"/>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Show us the money</a:t>
            </a:r>
          </a:p>
        </p:txBody>
      </p:sp>
      <p:grpSp>
        <p:nvGrpSpPr>
          <p:cNvPr id="36" name="Group 36"/>
          <p:cNvGrpSpPr/>
          <p:nvPr/>
        </p:nvGrpSpPr>
        <p:grpSpPr>
          <a:xfrm>
            <a:off x="11714667" y="5161894"/>
            <a:ext cx="4030496" cy="760879"/>
            <a:chOff x="0" y="0"/>
            <a:chExt cx="21928096" cy="4139596"/>
          </a:xfrm>
        </p:grpSpPr>
        <p:sp>
          <p:nvSpPr>
            <p:cNvPr id="37" name="Freeform 37"/>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8" name="TextBox 38"/>
          <p:cNvSpPr txBox="1"/>
          <p:nvPr/>
        </p:nvSpPr>
        <p:spPr>
          <a:xfrm>
            <a:off x="11714667" y="5337229"/>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Letters</a:t>
            </a:r>
          </a:p>
        </p:txBody>
      </p:sp>
      <p:grpSp>
        <p:nvGrpSpPr>
          <p:cNvPr id="39" name="Group 39"/>
          <p:cNvGrpSpPr/>
          <p:nvPr/>
        </p:nvGrpSpPr>
        <p:grpSpPr>
          <a:xfrm>
            <a:off x="2850026" y="5994038"/>
            <a:ext cx="4344462" cy="760879"/>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930876" y="6169372"/>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Civil servants</a:t>
            </a:r>
          </a:p>
        </p:txBody>
      </p:sp>
      <p:grpSp>
        <p:nvGrpSpPr>
          <p:cNvPr id="42" name="Group 42"/>
          <p:cNvGrpSpPr/>
          <p:nvPr/>
        </p:nvGrpSpPr>
        <p:grpSpPr>
          <a:xfrm>
            <a:off x="7415055" y="5994038"/>
            <a:ext cx="4030496" cy="760879"/>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502156" y="6169372"/>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Include civil society</a:t>
            </a:r>
          </a:p>
        </p:txBody>
      </p:sp>
      <p:grpSp>
        <p:nvGrpSpPr>
          <p:cNvPr id="45" name="Group 45"/>
          <p:cNvGrpSpPr/>
          <p:nvPr/>
        </p:nvGrpSpPr>
        <p:grpSpPr>
          <a:xfrm>
            <a:off x="11714667" y="5994038"/>
            <a:ext cx="4030496" cy="760879"/>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14667" y="6169372"/>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Meetings</a:t>
            </a:r>
          </a:p>
        </p:txBody>
      </p:sp>
      <p:grpSp>
        <p:nvGrpSpPr>
          <p:cNvPr id="48" name="Group 48"/>
          <p:cNvGrpSpPr/>
          <p:nvPr/>
        </p:nvGrpSpPr>
        <p:grpSpPr>
          <a:xfrm>
            <a:off x="2850026" y="6826181"/>
            <a:ext cx="4344462" cy="760879"/>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930876" y="7001516"/>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Minister of Health</a:t>
            </a:r>
          </a:p>
        </p:txBody>
      </p:sp>
      <p:grpSp>
        <p:nvGrpSpPr>
          <p:cNvPr id="51" name="Group 51"/>
          <p:cNvGrpSpPr/>
          <p:nvPr/>
        </p:nvGrpSpPr>
        <p:grpSpPr>
          <a:xfrm>
            <a:off x="7415055" y="6826181"/>
            <a:ext cx="4030496" cy="760879"/>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502156" y="7001516"/>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Leave no one behind</a:t>
            </a:r>
          </a:p>
        </p:txBody>
      </p:sp>
      <p:grpSp>
        <p:nvGrpSpPr>
          <p:cNvPr id="54" name="Group 54"/>
          <p:cNvGrpSpPr/>
          <p:nvPr/>
        </p:nvGrpSpPr>
        <p:grpSpPr>
          <a:xfrm>
            <a:off x="11714667" y="6826181"/>
            <a:ext cx="4030496" cy="760879"/>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14667" y="7001516"/>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Briefings (data)</a:t>
            </a:r>
          </a:p>
        </p:txBody>
      </p:sp>
      <p:grpSp>
        <p:nvGrpSpPr>
          <p:cNvPr id="57" name="Group 57"/>
          <p:cNvGrpSpPr/>
          <p:nvPr/>
        </p:nvGrpSpPr>
        <p:grpSpPr>
          <a:xfrm>
            <a:off x="2850026" y="7658324"/>
            <a:ext cx="4344462" cy="760879"/>
            <a:chOff x="0" y="0"/>
            <a:chExt cx="23636239" cy="4139596"/>
          </a:xfrm>
        </p:grpSpPr>
        <p:sp>
          <p:nvSpPr>
            <p:cNvPr id="58" name="Freeform 58"/>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9" name="TextBox 59"/>
          <p:cNvSpPr txBox="1"/>
          <p:nvPr/>
        </p:nvSpPr>
        <p:spPr>
          <a:xfrm>
            <a:off x="2930876" y="7833659"/>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Treasurer</a:t>
            </a:r>
          </a:p>
        </p:txBody>
      </p:sp>
      <p:grpSp>
        <p:nvGrpSpPr>
          <p:cNvPr id="60" name="Group 60"/>
          <p:cNvGrpSpPr/>
          <p:nvPr/>
        </p:nvGrpSpPr>
        <p:grpSpPr>
          <a:xfrm>
            <a:off x="7415055" y="7658324"/>
            <a:ext cx="4030496" cy="760879"/>
            <a:chOff x="0" y="0"/>
            <a:chExt cx="21928096" cy="4139596"/>
          </a:xfrm>
        </p:grpSpPr>
        <p:sp>
          <p:nvSpPr>
            <p:cNvPr id="61" name="Freeform 61"/>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2" name="TextBox 62"/>
          <p:cNvSpPr txBox="1"/>
          <p:nvPr/>
        </p:nvSpPr>
        <p:spPr>
          <a:xfrm>
            <a:off x="7502156" y="7833659"/>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No wealth without health</a:t>
            </a:r>
          </a:p>
        </p:txBody>
      </p:sp>
      <p:grpSp>
        <p:nvGrpSpPr>
          <p:cNvPr id="63" name="Group 63"/>
          <p:cNvGrpSpPr/>
          <p:nvPr/>
        </p:nvGrpSpPr>
        <p:grpSpPr>
          <a:xfrm>
            <a:off x="11714667" y="7658324"/>
            <a:ext cx="4030496" cy="760879"/>
            <a:chOff x="0" y="0"/>
            <a:chExt cx="21928096" cy="4139596"/>
          </a:xfrm>
        </p:grpSpPr>
        <p:sp>
          <p:nvSpPr>
            <p:cNvPr id="64" name="Freeform 6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5" name="TextBox 65"/>
          <p:cNvSpPr txBox="1"/>
          <p:nvPr/>
        </p:nvSpPr>
        <p:spPr>
          <a:xfrm>
            <a:off x="11714667" y="7833659"/>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Briefings (data)</a:t>
            </a:r>
          </a:p>
        </p:txBody>
      </p:sp>
      <p:grpSp>
        <p:nvGrpSpPr>
          <p:cNvPr id="66" name="Group 66"/>
          <p:cNvGrpSpPr/>
          <p:nvPr/>
        </p:nvGrpSpPr>
        <p:grpSpPr>
          <a:xfrm>
            <a:off x="2850026" y="8490468"/>
            <a:ext cx="4344462" cy="760879"/>
            <a:chOff x="0" y="0"/>
            <a:chExt cx="23636239" cy="4139596"/>
          </a:xfrm>
        </p:grpSpPr>
        <p:sp>
          <p:nvSpPr>
            <p:cNvPr id="67" name="Freeform 67"/>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68" name="TextBox 68"/>
          <p:cNvSpPr txBox="1"/>
          <p:nvPr/>
        </p:nvSpPr>
        <p:spPr>
          <a:xfrm>
            <a:off x="2930876" y="8665802"/>
            <a:ext cx="4182763"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President</a:t>
            </a:r>
          </a:p>
        </p:txBody>
      </p:sp>
      <p:grpSp>
        <p:nvGrpSpPr>
          <p:cNvPr id="69" name="Group 69"/>
          <p:cNvGrpSpPr/>
          <p:nvPr/>
        </p:nvGrpSpPr>
        <p:grpSpPr>
          <a:xfrm>
            <a:off x="7415055" y="8490468"/>
            <a:ext cx="4030496" cy="760879"/>
            <a:chOff x="0" y="0"/>
            <a:chExt cx="21928096" cy="4139596"/>
          </a:xfrm>
        </p:grpSpPr>
        <p:sp>
          <p:nvSpPr>
            <p:cNvPr id="70" name="Freeform 7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1" name="TextBox 71"/>
          <p:cNvSpPr txBox="1"/>
          <p:nvPr/>
        </p:nvSpPr>
        <p:spPr>
          <a:xfrm>
            <a:off x="7502156" y="8665802"/>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UHC by 2030</a:t>
            </a:r>
          </a:p>
        </p:txBody>
      </p:sp>
      <p:grpSp>
        <p:nvGrpSpPr>
          <p:cNvPr id="72" name="Group 72"/>
          <p:cNvGrpSpPr/>
          <p:nvPr/>
        </p:nvGrpSpPr>
        <p:grpSpPr>
          <a:xfrm>
            <a:off x="11714667" y="8490468"/>
            <a:ext cx="4030496" cy="760879"/>
            <a:chOff x="0" y="0"/>
            <a:chExt cx="21928096" cy="4139596"/>
          </a:xfrm>
        </p:grpSpPr>
        <p:sp>
          <p:nvSpPr>
            <p:cNvPr id="73" name="Freeform 7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4" name="TextBox 74"/>
          <p:cNvSpPr txBox="1"/>
          <p:nvPr/>
        </p:nvSpPr>
        <p:spPr>
          <a:xfrm>
            <a:off x="11714667" y="8665802"/>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Celebrities/VIPs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Key Moments</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lnSpcReduction="10000"/>
          </a:bodyPr>
          <a:lstStyle/>
          <a:p>
            <a:r>
              <a:rPr lang="en-US" sz="4600" dirty="0"/>
              <a:t>National Elections</a:t>
            </a:r>
          </a:p>
          <a:p>
            <a:r>
              <a:rPr lang="en-US" sz="4600" dirty="0"/>
              <a:t>Health debates in Parliament</a:t>
            </a:r>
          </a:p>
          <a:p>
            <a:r>
              <a:rPr lang="en-US" sz="4600" dirty="0"/>
              <a:t>Annual Budget going though Parliament</a:t>
            </a:r>
          </a:p>
          <a:p>
            <a:r>
              <a:rPr lang="en-US" sz="4600" dirty="0"/>
              <a:t>New National Health Policy</a:t>
            </a:r>
          </a:p>
          <a:p>
            <a:r>
              <a:rPr lang="en-US" sz="4600" dirty="0"/>
              <a:t>Public consultations</a:t>
            </a:r>
          </a:p>
          <a:p>
            <a:endParaRPr lang="en-US" sz="4600" dirty="0"/>
          </a:p>
          <a:p>
            <a:pPr marL="0" indent="0">
              <a:buNone/>
            </a:pPr>
            <a:endParaRPr lang="en-US" sz="4600" dirty="0"/>
          </a:p>
          <a:p>
            <a:endParaRPr lang="en-US" dirty="0"/>
          </a:p>
          <a:p>
            <a:endParaRPr lang="en-US" dirty="0"/>
          </a:p>
          <a:p>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10668000" y="3695700"/>
            <a:ext cx="5791200" cy="5533823"/>
          </a:xfrm>
          <a:prstGeom prst="rect">
            <a:avLst/>
          </a:prstGeom>
          <a:noFill/>
        </p:spPr>
        <p:txBody>
          <a:bodyPr wrap="square" rtlCol="0">
            <a:spAutoFit/>
          </a:bodyPr>
          <a:lstStyle/>
          <a:p>
            <a:pPr marL="342900" indent="-342900">
              <a:spcBef>
                <a:spcPct val="20000"/>
              </a:spcBef>
              <a:buFont typeface="Arial" pitchFamily="34" charset="0"/>
              <a:buChar char="•"/>
            </a:pPr>
            <a:r>
              <a:rPr lang="en-GB" sz="4600" dirty="0"/>
              <a:t>World Health Day (7 April)</a:t>
            </a:r>
          </a:p>
          <a:p>
            <a:pPr marL="342900" indent="-342900">
              <a:spcBef>
                <a:spcPct val="20000"/>
              </a:spcBef>
              <a:buFont typeface="Arial" pitchFamily="34" charset="0"/>
              <a:buChar char="•"/>
            </a:pPr>
            <a:r>
              <a:rPr lang="en-GB" sz="4600" dirty="0"/>
              <a:t>UHC Day (12 Dec)</a:t>
            </a:r>
          </a:p>
          <a:p>
            <a:pPr marL="342900" indent="-342900">
              <a:spcBef>
                <a:spcPct val="20000"/>
              </a:spcBef>
              <a:buFont typeface="Arial" pitchFamily="34" charset="0"/>
              <a:buChar char="•"/>
            </a:pPr>
            <a:endParaRPr lang="en-GB" sz="4600" dirty="0"/>
          </a:p>
          <a:p>
            <a:pPr marL="342900" indent="-342900">
              <a:spcBef>
                <a:spcPct val="20000"/>
              </a:spcBef>
              <a:buFont typeface="Arial" pitchFamily="34" charset="0"/>
              <a:buChar char="•"/>
            </a:pPr>
            <a:r>
              <a:rPr lang="en-GB" sz="4600" dirty="0"/>
              <a:t>Others?</a:t>
            </a:r>
          </a:p>
          <a:p>
            <a:endParaRPr lang="en-GB" sz="4800" dirty="0"/>
          </a:p>
          <a:p>
            <a:endParaRPr lang="en-GB" sz="4800" dirty="0"/>
          </a:p>
        </p:txBody>
      </p:sp>
    </p:spTree>
    <p:extLst>
      <p:ext uri="{BB962C8B-B14F-4D97-AF65-F5344CB8AC3E}">
        <p14:creationId xmlns:p14="http://schemas.microsoft.com/office/powerpoint/2010/main" val="7067162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727710" y="4123056"/>
            <a:ext cx="5177527" cy="1880836"/>
          </a:xfrm>
          <a:prstGeom prst="rect">
            <a:avLst/>
          </a:prstGeom>
        </p:spPr>
        <p:txBody>
          <a:bodyPr wrap="square" lIns="0" tIns="0" rIns="0" bIns="0" rtlCol="0" anchor="t">
            <a:spAutoFit/>
          </a:bodyPr>
          <a:lstStyle/>
          <a:p>
            <a:pPr marL="0" lvl="0" indent="0">
              <a:lnSpc>
                <a:spcPts val="7283"/>
              </a:lnSpc>
            </a:pPr>
            <a:r>
              <a:rPr lang="en-US" sz="6621" dirty="0">
                <a:solidFill>
                  <a:srgbClr val="000000"/>
                </a:solidFill>
                <a:latin typeface="DM Sans Bold"/>
              </a:rPr>
              <a:t>Stakeholder Mapping</a:t>
            </a: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3108264"/>
            <a:ext cx="2296945" cy="875753"/>
          </a:xfrm>
          <a:prstGeom prst="rect">
            <a:avLst/>
          </a:prstGeom>
        </p:spPr>
        <p:txBody>
          <a:bodyPr lIns="0" tIns="0" rIns="0" bIns="0" rtlCol="0" anchor="t">
            <a:spAutoFit/>
          </a:bodyPr>
          <a:lstStyle/>
          <a:p>
            <a:pPr marL="0" lvl="0" indent="0" algn="ctr">
              <a:lnSpc>
                <a:spcPts val="3450"/>
              </a:lnSpc>
            </a:pPr>
            <a:r>
              <a:rPr lang="en-US" sz="2464" spc="24" dirty="0">
                <a:solidFill>
                  <a:srgbClr val="000000"/>
                </a:solidFill>
                <a:latin typeface="DM Sans"/>
              </a:rPr>
              <a:t>Who are our allies on UHC?</a:t>
            </a: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528812"/>
            <a:ext cx="2318252" cy="875753"/>
          </a:xfrm>
          <a:prstGeom prst="rect">
            <a:avLst/>
          </a:prstGeom>
        </p:spPr>
        <p:txBody>
          <a:bodyPr lIns="0" tIns="0" rIns="0" bIns="0" rtlCol="0" anchor="t">
            <a:spAutoFit/>
          </a:bodyPr>
          <a:lstStyle/>
          <a:p>
            <a:pPr marL="0" lvl="0" indent="0" algn="ctr">
              <a:lnSpc>
                <a:spcPts val="3450"/>
              </a:lnSpc>
            </a:pPr>
            <a:r>
              <a:rPr lang="en-US" sz="2464" spc="24" dirty="0">
                <a:solidFill>
                  <a:srgbClr val="000000"/>
                </a:solidFill>
                <a:latin typeface="DM Sans"/>
              </a:rPr>
              <a:t>How can we work together?</a:t>
            </a:r>
          </a:p>
        </p:txBody>
      </p:sp>
    </p:spTree>
    <p:extLst>
      <p:ext uri="{BB962C8B-B14F-4D97-AF65-F5344CB8AC3E}">
        <p14:creationId xmlns:p14="http://schemas.microsoft.com/office/powerpoint/2010/main" val="2588558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75126" y="1333960"/>
            <a:ext cx="10337748" cy="948851"/>
          </a:xfrm>
          <a:prstGeom prst="rect">
            <a:avLst/>
          </a:prstGeom>
        </p:spPr>
        <p:txBody>
          <a:bodyPr lIns="0" tIns="0" rIns="0" bIns="0" rtlCol="0" anchor="t">
            <a:spAutoFit/>
          </a:bodyPr>
          <a:lstStyle/>
          <a:p>
            <a:pPr marL="0" marR="0" lvl="0" indent="0" algn="l" defTabSz="914400" rtl="0" eaLnBrk="1" fontAlgn="auto" latinLnBrk="0" hangingPunct="1">
              <a:lnSpc>
                <a:spcPts val="7377"/>
              </a:lnSpc>
              <a:spcBef>
                <a:spcPts val="0"/>
              </a:spcBef>
              <a:spcAft>
                <a:spcPts val="0"/>
              </a:spcAft>
              <a:buClrTx/>
              <a:buSzTx/>
              <a:buFontTx/>
              <a:buNone/>
              <a:tabLst/>
              <a:defRPr/>
            </a:pPr>
            <a:r>
              <a:rPr kumimoji="0" lang="en-US" sz="6707" b="0" i="0" u="none" strike="noStrike" kern="1200" cap="none" spc="0" normalizeH="0" baseline="0" noProof="0">
                <a:ln>
                  <a:noFill/>
                </a:ln>
                <a:solidFill>
                  <a:srgbClr val="000000"/>
                </a:solidFill>
                <a:effectLst/>
                <a:uLnTx/>
                <a:uFillTx/>
                <a:latin typeface="DM Sans Bold"/>
                <a:ea typeface="+mn-ea"/>
                <a:cs typeface="+mn-cs"/>
              </a:rPr>
              <a:t>Advocacy Plan Template</a:t>
            </a: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What needs to change?</a:t>
            </a: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41432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ct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Steps</a:t>
            </a: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Situational analysis and problem definition</a:t>
            </a: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Method</a:t>
            </a: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a:ln>
                  <a:noFill/>
                </a:ln>
                <a:solidFill>
                  <a:srgbClr val="000000"/>
                </a:solidFill>
                <a:effectLst/>
                <a:uLnTx/>
                <a:uFillTx/>
                <a:latin typeface="DM Sans"/>
                <a:ea typeface="+mn-ea"/>
                <a:cs typeface="+mn-cs"/>
              </a:rPr>
              <a:t>Goals (asks)</a:t>
            </a: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6"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en-US" sz="2993" b="0" i="0" u="none" strike="noStrike" kern="1200" cap="none" spc="29" normalizeH="0" baseline="0" noProof="0">
                <a:ln>
                  <a:noFill/>
                </a:ln>
                <a:solidFill>
                  <a:srgbClr val="000000"/>
                </a:solidFill>
                <a:effectLst/>
                <a:uLnTx/>
                <a:uFillTx/>
                <a:latin typeface="DM Sans Bold"/>
                <a:ea typeface="+mn-ea"/>
                <a:cs typeface="+mn-cs"/>
              </a:rPr>
              <a:t>Advocacy plan</a:t>
            </a: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Who can be your partners and allies?</a:t>
            </a: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Stakeholder analysis</a:t>
            </a: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Allies</a:t>
            </a: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881337"/>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Who can make that change and who do they listen to?</a:t>
            </a: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Power mapping</a:t>
            </a: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Targets</a:t>
            </a: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616399"/>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When is the best time to act?</a:t>
            </a: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Calendar</a:t>
            </a: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a:ln>
                  <a:noFill/>
                </a:ln>
                <a:solidFill>
                  <a:srgbClr val="000000"/>
                </a:solidFill>
                <a:effectLst/>
                <a:uLnTx/>
                <a:uFillTx/>
                <a:latin typeface="DM Sans"/>
                <a:ea typeface="+mn-ea"/>
                <a:cs typeface="+mn-cs"/>
              </a:rPr>
              <a:t>Key dates</a:t>
            </a: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What is the message?</a:t>
            </a: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Message framing</a:t>
            </a: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a:ln>
                  <a:noFill/>
                </a:ln>
                <a:solidFill>
                  <a:srgbClr val="000000"/>
                </a:solidFill>
                <a:effectLst/>
                <a:uLnTx/>
                <a:uFillTx/>
                <a:latin typeface="DM Sans"/>
                <a:ea typeface="+mn-ea"/>
                <a:cs typeface="+mn-cs"/>
              </a:rPr>
              <a:t>Key messages</a:t>
            </a:r>
          </a:p>
        </p:txBody>
      </p:sp>
    </p:spTree>
    <p:extLst>
      <p:ext uri="{BB962C8B-B14F-4D97-AF65-F5344CB8AC3E}">
        <p14:creationId xmlns:p14="http://schemas.microsoft.com/office/powerpoint/2010/main" val="3469168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304800" y="1366727"/>
            <a:ext cx="6729734" cy="2893997"/>
          </a:xfrm>
          <a:prstGeom prst="rect">
            <a:avLst/>
          </a:prstGeom>
        </p:spPr>
        <p:txBody>
          <a:bodyPr lIns="0" tIns="0" rIns="0" bIns="0" rtlCol="0" anchor="t">
            <a:spAutoFit/>
          </a:bodyPr>
          <a:lstStyle/>
          <a:p>
            <a:pPr marL="0" marR="0" lvl="0" indent="0" algn="ctr" defTabSz="914400" rtl="0" eaLnBrk="1" fontAlgn="auto" latinLnBrk="0" hangingPunct="1">
              <a:lnSpc>
                <a:spcPts val="7476"/>
              </a:lnSpc>
              <a:spcBef>
                <a:spcPts val="0"/>
              </a:spcBef>
              <a:spcAft>
                <a:spcPts val="0"/>
              </a:spcAft>
              <a:buClrTx/>
              <a:buSzTx/>
              <a:buFontTx/>
              <a:buNone/>
              <a:tabLst/>
              <a:defRPr/>
            </a:pPr>
            <a:r>
              <a:rPr kumimoji="0" lang="en-US" sz="6796" b="0" i="0" u="none" strike="noStrike" kern="1200" cap="none" spc="0" normalizeH="0" baseline="0" noProof="0" dirty="0">
                <a:ln>
                  <a:noFill/>
                </a:ln>
                <a:solidFill>
                  <a:srgbClr val="000000"/>
                </a:solidFill>
                <a:effectLst/>
                <a:uLnTx/>
                <a:uFillTx/>
                <a:latin typeface="DM Sans Bold"/>
                <a:ea typeface="+mn-ea"/>
                <a:cs typeface="+mn-cs"/>
              </a:rPr>
              <a:t>Evaluation</a:t>
            </a: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2795424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723900" y="5530935"/>
            <a:ext cx="17068800" cy="27557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46C3BD"/>
            </a:solidFill>
          </p:spPr>
        </p:sp>
      </p:grpSp>
      <p:sp>
        <p:nvSpPr>
          <p:cNvPr id="28" name="TextBox 27">
            <a:extLst>
              <a:ext uri="{FF2B5EF4-FFF2-40B4-BE49-F238E27FC236}">
                <a16:creationId xmlns:a16="http://schemas.microsoft.com/office/drawing/2014/main" id="{B2B3275F-E9E9-4591-A4C5-6133D1F3430B}"/>
              </a:ext>
            </a:extLst>
          </p:cNvPr>
          <p:cNvSpPr txBox="1"/>
          <p:nvPr/>
        </p:nvSpPr>
        <p:spPr>
          <a:xfrm>
            <a:off x="1295400" y="6031636"/>
            <a:ext cx="15925800" cy="1754326"/>
          </a:xfrm>
          <a:prstGeom prst="rect">
            <a:avLst/>
          </a:prstGeom>
          <a:noFill/>
        </p:spPr>
        <p:txBody>
          <a:bodyPr wrap="square">
            <a:spAutoFit/>
          </a:bodyPr>
          <a:lstStyle/>
          <a:p>
            <a:pPr algn="ctr"/>
            <a:r>
              <a:rPr lang="en-GB" sz="5400" b="1" dirty="0">
                <a:latin typeface="DM Sans" panose="020B0604020202020204" charset="0"/>
              </a:rPr>
              <a:t>Thank you all for being part of Positive Universe and thank you RCF for supporting this work!</a:t>
            </a:r>
          </a:p>
        </p:txBody>
      </p:sp>
      <p:pic>
        <p:nvPicPr>
          <p:cNvPr id="3" name="Picture 2" descr="Logo, company name&#10;&#10;Description automatically generated">
            <a:extLst>
              <a:ext uri="{FF2B5EF4-FFF2-40B4-BE49-F238E27FC236}">
                <a16:creationId xmlns:a16="http://schemas.microsoft.com/office/drawing/2014/main" id="{158D77AF-BC86-4441-8F7E-A7D3A3D2E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952500"/>
            <a:ext cx="6121400" cy="3594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TotalTime>
  <Words>4275</Words>
  <Application>Microsoft Office PowerPoint</Application>
  <PresentationFormat>Custom</PresentationFormat>
  <Paragraphs>585</Paragraphs>
  <Slides>67</Slides>
  <Notes>36</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DM Sans</vt:lpstr>
      <vt:lpstr>Open Sans Light</vt:lpstr>
      <vt:lpstr>Calibri</vt:lpstr>
      <vt:lpstr>DM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Universe ToT</dc:title>
  <dc:creator>REBEKAH WEBB</dc:creator>
  <cp:lastModifiedBy>REBEKAH WEBB</cp:lastModifiedBy>
  <cp:revision>4</cp:revision>
  <dcterms:created xsi:type="dcterms:W3CDTF">2006-08-16T00:00:00Z</dcterms:created>
  <dcterms:modified xsi:type="dcterms:W3CDTF">2021-04-21T10:10:17Z</dcterms:modified>
  <dc:identifier>DAEaa0dyP-k</dc:identifier>
</cp:coreProperties>
</file>